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715" r:id="rId3"/>
    <p:sldId id="714" r:id="rId4"/>
    <p:sldId id="693" r:id="rId5"/>
    <p:sldId id="703" r:id="rId6"/>
    <p:sldId id="699" r:id="rId7"/>
    <p:sldId id="691" r:id="rId8"/>
    <p:sldId id="702" r:id="rId9"/>
    <p:sldId id="701" r:id="rId10"/>
    <p:sldId id="697" r:id="rId11"/>
    <p:sldId id="692" r:id="rId12"/>
    <p:sldId id="705" r:id="rId13"/>
    <p:sldId id="706" r:id="rId14"/>
    <p:sldId id="707" r:id="rId15"/>
    <p:sldId id="708" r:id="rId16"/>
    <p:sldId id="709" r:id="rId17"/>
    <p:sldId id="712" r:id="rId18"/>
    <p:sldId id="710" r:id="rId19"/>
    <p:sldId id="711" r:id="rId20"/>
    <p:sldId id="713" r:id="rId21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2" autoAdjust="0"/>
    <p:restoredTop sz="94692" autoAdjust="0"/>
  </p:normalViewPr>
  <p:slideViewPr>
    <p:cSldViewPr>
      <p:cViewPr>
        <p:scale>
          <a:sx n="80" d="100"/>
          <a:sy n="80" d="100"/>
        </p:scale>
        <p:origin x="-1536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ttisti.IFO\Dropbox\ungleichheit_stiftungfamilien\excel\descriptives_wage_distribu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Eigene\talks\paris_jul2016\realwag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ttisti.IFO\Dropbox\ungleichheit_stiftungfamilien\excel\descriptives_wage_distribu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ttisti.IFO\Dropbox\ungleichheit_stiftungfamilien\excel\diagramme_13052016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bermayr\AppData\Local\Microsoft\Windows\INetCache\IE\GCHI5BZM\BBFB1.M.N.DE.W1.S1.S1.T.B.G._Z._Z._Z._T._X.N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[descriptives_wage_distribution.xlsx]wages!$L$96</c:f>
              <c:strCache>
                <c:ptCount val="1"/>
                <c:pt idx="0">
                  <c:v>p15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[descriptives_wage_distribution.xlsx]wages!$K$119:$K$136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[descriptives_wage_distribution.xlsx]wages!$V$119:$V$136</c:f>
              <c:numCache>
                <c:formatCode>General</c:formatCode>
                <c:ptCount val="18"/>
                <c:pt idx="0">
                  <c:v>100</c:v>
                </c:pt>
                <c:pt idx="1">
                  <c:v>99.786497668090945</c:v>
                </c:pt>
                <c:pt idx="2">
                  <c:v>99.198673065951738</c:v>
                </c:pt>
                <c:pt idx="3">
                  <c:v>101.01020135406318</c:v>
                </c:pt>
                <c:pt idx="4">
                  <c:v>101.50413120928137</c:v>
                </c:pt>
                <c:pt idx="5">
                  <c:v>101.47345134508663</c:v>
                </c:pt>
                <c:pt idx="6">
                  <c:v>100.78048138262857</c:v>
                </c:pt>
                <c:pt idx="7">
                  <c:v>98.694489992140532</c:v>
                </c:pt>
                <c:pt idx="8">
                  <c:v>98.243388269839187</c:v>
                </c:pt>
                <c:pt idx="9">
                  <c:v>96.597886320929732</c:v>
                </c:pt>
                <c:pt idx="10">
                  <c:v>94.971434612791384</c:v>
                </c:pt>
                <c:pt idx="11">
                  <c:v>95.162196343151678</c:v>
                </c:pt>
                <c:pt idx="12">
                  <c:v>95.645633605023676</c:v>
                </c:pt>
                <c:pt idx="13">
                  <c:v>94.720370392534704</c:v>
                </c:pt>
                <c:pt idx="14">
                  <c:v>100.85355052602603</c:v>
                </c:pt>
                <c:pt idx="15">
                  <c:v>102.69795294690269</c:v>
                </c:pt>
                <c:pt idx="16">
                  <c:v>103.82175756922918</c:v>
                </c:pt>
                <c:pt idx="17">
                  <c:v>105.02511440118411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[descriptives_wage_distribution.xlsx]wages!$O$96</c:f>
              <c:strCache>
                <c:ptCount val="1"/>
                <c:pt idx="0">
                  <c:v>p50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[descriptives_wage_distribution.xlsx]wages!$K$119:$K$136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[descriptives_wage_distribution.xlsx]wages!$Y$119:$Y$136</c:f>
              <c:numCache>
                <c:formatCode>General</c:formatCode>
                <c:ptCount val="18"/>
                <c:pt idx="0">
                  <c:v>100</c:v>
                </c:pt>
                <c:pt idx="1">
                  <c:v>101.43964774429935</c:v>
                </c:pt>
                <c:pt idx="2">
                  <c:v>103.05107932130272</c:v>
                </c:pt>
                <c:pt idx="3">
                  <c:v>105.5261362934893</c:v>
                </c:pt>
                <c:pt idx="4">
                  <c:v>106.36301651849051</c:v>
                </c:pt>
                <c:pt idx="5">
                  <c:v>107.23831183771586</c:v>
                </c:pt>
                <c:pt idx="6">
                  <c:v>107.67383595377333</c:v>
                </c:pt>
                <c:pt idx="7">
                  <c:v>107.09491844317347</c:v>
                </c:pt>
                <c:pt idx="8">
                  <c:v>107.54185740296617</c:v>
                </c:pt>
                <c:pt idx="9">
                  <c:v>107.74874028590422</c:v>
                </c:pt>
                <c:pt idx="10">
                  <c:v>106.88792077409732</c:v>
                </c:pt>
                <c:pt idx="11">
                  <c:v>107.97338951222014</c:v>
                </c:pt>
                <c:pt idx="12">
                  <c:v>107.52722854736359</c:v>
                </c:pt>
                <c:pt idx="13">
                  <c:v>107.57804054450463</c:v>
                </c:pt>
                <c:pt idx="14">
                  <c:v>109.69657177169087</c:v>
                </c:pt>
                <c:pt idx="15">
                  <c:v>110.26064360842727</c:v>
                </c:pt>
                <c:pt idx="16">
                  <c:v>111.89170361504914</c:v>
                </c:pt>
                <c:pt idx="17">
                  <c:v>112.03692083378611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[descriptives_wage_distribution.xlsx]wages!$R$96</c:f>
              <c:strCache>
                <c:ptCount val="1"/>
                <c:pt idx="0">
                  <c:v>p85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[descriptives_wage_distribution.xlsx]wages!$AB$119:$AB$136</c:f>
              <c:numCache>
                <c:formatCode>General</c:formatCode>
                <c:ptCount val="18"/>
                <c:pt idx="0">
                  <c:v>100</c:v>
                </c:pt>
                <c:pt idx="1">
                  <c:v>102.83335052513922</c:v>
                </c:pt>
                <c:pt idx="2">
                  <c:v>105.38996934221898</c:v>
                </c:pt>
                <c:pt idx="3">
                  <c:v>106.59607316607116</c:v>
                </c:pt>
                <c:pt idx="4">
                  <c:v>108.46141228712457</c:v>
                </c:pt>
                <c:pt idx="5">
                  <c:v>110.03598442253289</c:v>
                </c:pt>
                <c:pt idx="6">
                  <c:v>113.25327588451842</c:v>
                </c:pt>
                <c:pt idx="7">
                  <c:v>113.72151303674367</c:v>
                </c:pt>
                <c:pt idx="8">
                  <c:v>115.46129560831091</c:v>
                </c:pt>
                <c:pt idx="9">
                  <c:v>117.00509159286871</c:v>
                </c:pt>
                <c:pt idx="10">
                  <c:v>117.8605671266743</c:v>
                </c:pt>
                <c:pt idx="11">
                  <c:v>119.3934561786505</c:v>
                </c:pt>
                <c:pt idx="12">
                  <c:v>118.67537417542744</c:v>
                </c:pt>
                <c:pt idx="13">
                  <c:v>119.81738920162945</c:v>
                </c:pt>
                <c:pt idx="14">
                  <c:v>122.74053168337092</c:v>
                </c:pt>
                <c:pt idx="15">
                  <c:v>122.90236012493089</c:v>
                </c:pt>
                <c:pt idx="16">
                  <c:v>123.26972928824233</c:v>
                </c:pt>
                <c:pt idx="17">
                  <c:v>123.64682168602576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28896"/>
        <c:axId val="160081024"/>
      </c:lineChart>
      <c:catAx>
        <c:axId val="10092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e-DE"/>
          </a:p>
        </c:txPr>
        <c:crossAx val="160081024"/>
        <c:crosses val="autoZero"/>
        <c:auto val="1"/>
        <c:lblAlgn val="ctr"/>
        <c:lblOffset val="100"/>
        <c:noMultiLvlLbl val="0"/>
      </c:catAx>
      <c:valAx>
        <c:axId val="160081024"/>
        <c:scaling>
          <c:orientation val="minMax"/>
          <c:max val="125"/>
          <c:min val="9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00928896"/>
        <c:crosses val="autoZero"/>
        <c:crossBetween val="between"/>
        <c:majorUnit val="10"/>
      </c:valAx>
      <c:spPr>
        <a:solidFill>
          <a:schemeClr val="tx2">
            <a:lumMod val="20000"/>
            <a:lumOff val="80000"/>
          </a:schemeClr>
        </a:solidFill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778029812627566E-2"/>
          <c:y val="5.1719585054396944E-2"/>
          <c:w val="0.88479079581435394"/>
          <c:h val="0.68482423521569491"/>
        </c:manualLayout>
      </c:layout>
      <c:lineChart>
        <c:grouping val="standard"/>
        <c:varyColors val="0"/>
        <c:ser>
          <c:idx val="0"/>
          <c:order val="0"/>
          <c:tx>
            <c:strRef>
              <c:f>Tabelle1!$D$1</c:f>
              <c:strCache>
                <c:ptCount val="1"/>
                <c:pt idx="0">
                  <c:v>Nominal wages</c:v>
                </c:pt>
              </c:strCache>
            </c:strRef>
          </c:tx>
          <c:spPr>
            <a:ln w="50800">
              <a:prstDash val="dash"/>
            </a:ln>
          </c:spPr>
          <c:marker>
            <c:symbol val="none"/>
          </c:marker>
          <c:cat>
            <c:numRef>
              <c:f>Tabelle1!$C$2:$C$34</c:f>
              <c:numCache>
                <c:formatCode>General</c:formatCode>
                <c:ptCount val="33"/>
                <c:pt idx="0">
                  <c:v>2008</c:v>
                </c:pt>
                <c:pt idx="1">
                  <c:v>2008</c:v>
                </c:pt>
                <c:pt idx="2">
                  <c:v>2008</c:v>
                </c:pt>
                <c:pt idx="3">
                  <c:v>2008</c:v>
                </c:pt>
                <c:pt idx="4">
                  <c:v>2009</c:v>
                </c:pt>
                <c:pt idx="5">
                  <c:v>2009</c:v>
                </c:pt>
                <c:pt idx="6">
                  <c:v>2009</c:v>
                </c:pt>
                <c:pt idx="7">
                  <c:v>2009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2012</c:v>
                </c:pt>
                <c:pt idx="17">
                  <c:v>2012</c:v>
                </c:pt>
                <c:pt idx="18">
                  <c:v>2012</c:v>
                </c:pt>
                <c:pt idx="19">
                  <c:v>2012</c:v>
                </c:pt>
                <c:pt idx="20">
                  <c:v>2013</c:v>
                </c:pt>
                <c:pt idx="21">
                  <c:v>2013</c:v>
                </c:pt>
                <c:pt idx="22">
                  <c:v>2013</c:v>
                </c:pt>
                <c:pt idx="23">
                  <c:v>2013</c:v>
                </c:pt>
                <c:pt idx="24">
                  <c:v>2014</c:v>
                </c:pt>
                <c:pt idx="25">
                  <c:v>2014</c:v>
                </c:pt>
                <c:pt idx="26">
                  <c:v>2014</c:v>
                </c:pt>
                <c:pt idx="27">
                  <c:v>2014</c:v>
                </c:pt>
                <c:pt idx="28">
                  <c:v>2015</c:v>
                </c:pt>
                <c:pt idx="29">
                  <c:v>2015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</c:numCache>
            </c:numRef>
          </c:cat>
          <c:val>
            <c:numRef>
              <c:f>Tabelle1!$D$2:$D$34</c:f>
              <c:numCache>
                <c:formatCode>General</c:formatCode>
                <c:ptCount val="33"/>
                <c:pt idx="0">
                  <c:v>2.8</c:v>
                </c:pt>
                <c:pt idx="1">
                  <c:v>3.8</c:v>
                </c:pt>
                <c:pt idx="2">
                  <c:v>2.9</c:v>
                </c:pt>
                <c:pt idx="3">
                  <c:v>2.6</c:v>
                </c:pt>
                <c:pt idx="4">
                  <c:v>0.6</c:v>
                </c:pt>
                <c:pt idx="5">
                  <c:v>-0.7</c:v>
                </c:pt>
                <c:pt idx="6">
                  <c:v>0.5</c:v>
                </c:pt>
                <c:pt idx="7">
                  <c:v>0.2</c:v>
                </c:pt>
                <c:pt idx="8">
                  <c:v>1.7</c:v>
                </c:pt>
                <c:pt idx="9">
                  <c:v>3.1</c:v>
                </c:pt>
                <c:pt idx="10">
                  <c:v>2.4</c:v>
                </c:pt>
                <c:pt idx="11">
                  <c:v>2.9</c:v>
                </c:pt>
                <c:pt idx="12">
                  <c:v>3.8</c:v>
                </c:pt>
                <c:pt idx="13">
                  <c:v>4</c:v>
                </c:pt>
                <c:pt idx="14">
                  <c:v>3</c:v>
                </c:pt>
                <c:pt idx="15">
                  <c:v>2.4</c:v>
                </c:pt>
                <c:pt idx="16">
                  <c:v>2.1</c:v>
                </c:pt>
                <c:pt idx="17">
                  <c:v>2.5</c:v>
                </c:pt>
                <c:pt idx="18">
                  <c:v>3</c:v>
                </c:pt>
                <c:pt idx="19">
                  <c:v>2.7</c:v>
                </c:pt>
                <c:pt idx="20">
                  <c:v>1.5</c:v>
                </c:pt>
                <c:pt idx="21">
                  <c:v>1.4</c:v>
                </c:pt>
                <c:pt idx="22">
                  <c:v>1.3</c:v>
                </c:pt>
                <c:pt idx="23">
                  <c:v>1.3</c:v>
                </c:pt>
                <c:pt idx="24">
                  <c:v>2.7</c:v>
                </c:pt>
                <c:pt idx="25">
                  <c:v>2.6</c:v>
                </c:pt>
                <c:pt idx="26">
                  <c:v>2.7</c:v>
                </c:pt>
                <c:pt idx="27">
                  <c:v>2.7</c:v>
                </c:pt>
                <c:pt idx="28">
                  <c:v>2.6</c:v>
                </c:pt>
                <c:pt idx="29">
                  <c:v>3.2</c:v>
                </c:pt>
                <c:pt idx="30">
                  <c:v>2.5</c:v>
                </c:pt>
                <c:pt idx="31">
                  <c:v>2.5</c:v>
                </c:pt>
                <c:pt idx="32">
                  <c:v>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Tabelle1!$E$1</c:f>
              <c:strCache>
                <c:ptCount val="1"/>
                <c:pt idx="0">
                  <c:v>CPI</c:v>
                </c:pt>
              </c:strCache>
            </c:strRef>
          </c:tx>
          <c:spPr>
            <a:ln w="50800"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numRef>
              <c:f>Tabelle1!$C$2:$C$34</c:f>
              <c:numCache>
                <c:formatCode>General</c:formatCode>
                <c:ptCount val="33"/>
                <c:pt idx="0">
                  <c:v>2008</c:v>
                </c:pt>
                <c:pt idx="1">
                  <c:v>2008</c:v>
                </c:pt>
                <c:pt idx="2">
                  <c:v>2008</c:v>
                </c:pt>
                <c:pt idx="3">
                  <c:v>2008</c:v>
                </c:pt>
                <c:pt idx="4">
                  <c:v>2009</c:v>
                </c:pt>
                <c:pt idx="5">
                  <c:v>2009</c:v>
                </c:pt>
                <c:pt idx="6">
                  <c:v>2009</c:v>
                </c:pt>
                <c:pt idx="7">
                  <c:v>2009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2012</c:v>
                </c:pt>
                <c:pt idx="17">
                  <c:v>2012</c:v>
                </c:pt>
                <c:pt idx="18">
                  <c:v>2012</c:v>
                </c:pt>
                <c:pt idx="19">
                  <c:v>2012</c:v>
                </c:pt>
                <c:pt idx="20">
                  <c:v>2013</c:v>
                </c:pt>
                <c:pt idx="21">
                  <c:v>2013</c:v>
                </c:pt>
                <c:pt idx="22">
                  <c:v>2013</c:v>
                </c:pt>
                <c:pt idx="23">
                  <c:v>2013</c:v>
                </c:pt>
                <c:pt idx="24">
                  <c:v>2014</c:v>
                </c:pt>
                <c:pt idx="25">
                  <c:v>2014</c:v>
                </c:pt>
                <c:pt idx="26">
                  <c:v>2014</c:v>
                </c:pt>
                <c:pt idx="27">
                  <c:v>2014</c:v>
                </c:pt>
                <c:pt idx="28">
                  <c:v>2015</c:v>
                </c:pt>
                <c:pt idx="29">
                  <c:v>2015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</c:numCache>
            </c:numRef>
          </c:cat>
          <c:val>
            <c:numRef>
              <c:f>Tabelle1!$E$2:$E$34</c:f>
              <c:numCache>
                <c:formatCode>General</c:formatCode>
                <c:ptCount val="33"/>
                <c:pt idx="0">
                  <c:v>2.9</c:v>
                </c:pt>
                <c:pt idx="1">
                  <c:v>2.9</c:v>
                </c:pt>
                <c:pt idx="2">
                  <c:v>3.1</c:v>
                </c:pt>
                <c:pt idx="3">
                  <c:v>1.6</c:v>
                </c:pt>
                <c:pt idx="4">
                  <c:v>0.8</c:v>
                </c:pt>
                <c:pt idx="5">
                  <c:v>0.2</c:v>
                </c:pt>
                <c:pt idx="6">
                  <c:v>-0.3</c:v>
                </c:pt>
                <c:pt idx="7">
                  <c:v>0.4</c:v>
                </c:pt>
                <c:pt idx="8">
                  <c:v>0.8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1.4</c:v>
                </c:pt>
                <c:pt idx="12">
                  <c:v>1.9</c:v>
                </c:pt>
                <c:pt idx="13">
                  <c:v>2</c:v>
                </c:pt>
                <c:pt idx="14">
                  <c:v>2.2000000000000002</c:v>
                </c:pt>
                <c:pt idx="15">
                  <c:v>2.2000000000000002</c:v>
                </c:pt>
                <c:pt idx="16">
                  <c:v>2.2000000000000002</c:v>
                </c:pt>
                <c:pt idx="17">
                  <c:v>1.9</c:v>
                </c:pt>
                <c:pt idx="18">
                  <c:v>2.1</c:v>
                </c:pt>
                <c:pt idx="19">
                  <c:v>2</c:v>
                </c:pt>
                <c:pt idx="20">
                  <c:v>1.5</c:v>
                </c:pt>
                <c:pt idx="21">
                  <c:v>1.5</c:v>
                </c:pt>
                <c:pt idx="22">
                  <c:v>1.6</c:v>
                </c:pt>
                <c:pt idx="23">
                  <c:v>1.3</c:v>
                </c:pt>
                <c:pt idx="24">
                  <c:v>1.1000000000000001</c:v>
                </c:pt>
                <c:pt idx="25">
                  <c:v>1</c:v>
                </c:pt>
                <c:pt idx="26">
                  <c:v>0.8</c:v>
                </c:pt>
                <c:pt idx="27">
                  <c:v>0.5</c:v>
                </c:pt>
                <c:pt idx="28">
                  <c:v>0.1</c:v>
                </c:pt>
                <c:pt idx="29">
                  <c:v>0.5</c:v>
                </c:pt>
                <c:pt idx="30">
                  <c:v>0.1</c:v>
                </c:pt>
                <c:pt idx="31">
                  <c:v>0.3</c:v>
                </c:pt>
                <c:pt idx="32">
                  <c:v>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Tabelle1!$F$1</c:f>
              <c:strCache>
                <c:ptCount val="1"/>
                <c:pt idx="0">
                  <c:v>Real wages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Tabelle1!$C$2:$C$34</c:f>
              <c:numCache>
                <c:formatCode>General</c:formatCode>
                <c:ptCount val="33"/>
                <c:pt idx="0">
                  <c:v>2008</c:v>
                </c:pt>
                <c:pt idx="1">
                  <c:v>2008</c:v>
                </c:pt>
                <c:pt idx="2">
                  <c:v>2008</c:v>
                </c:pt>
                <c:pt idx="3">
                  <c:v>2008</c:v>
                </c:pt>
                <c:pt idx="4">
                  <c:v>2009</c:v>
                </c:pt>
                <c:pt idx="5">
                  <c:v>2009</c:v>
                </c:pt>
                <c:pt idx="6">
                  <c:v>2009</c:v>
                </c:pt>
                <c:pt idx="7">
                  <c:v>2009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2012</c:v>
                </c:pt>
                <c:pt idx="17">
                  <c:v>2012</c:v>
                </c:pt>
                <c:pt idx="18">
                  <c:v>2012</c:v>
                </c:pt>
                <c:pt idx="19">
                  <c:v>2012</c:v>
                </c:pt>
                <c:pt idx="20">
                  <c:v>2013</c:v>
                </c:pt>
                <c:pt idx="21">
                  <c:v>2013</c:v>
                </c:pt>
                <c:pt idx="22">
                  <c:v>2013</c:v>
                </c:pt>
                <c:pt idx="23">
                  <c:v>2013</c:v>
                </c:pt>
                <c:pt idx="24">
                  <c:v>2014</c:v>
                </c:pt>
                <c:pt idx="25">
                  <c:v>2014</c:v>
                </c:pt>
                <c:pt idx="26">
                  <c:v>2014</c:v>
                </c:pt>
                <c:pt idx="27">
                  <c:v>2014</c:v>
                </c:pt>
                <c:pt idx="28">
                  <c:v>2015</c:v>
                </c:pt>
                <c:pt idx="29">
                  <c:v>2015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</c:numCache>
            </c:numRef>
          </c:cat>
          <c:val>
            <c:numRef>
              <c:f>Tabelle1!$F$2:$F$34</c:f>
              <c:numCache>
                <c:formatCode>General</c:formatCode>
                <c:ptCount val="33"/>
                <c:pt idx="0">
                  <c:v>-0.2</c:v>
                </c:pt>
                <c:pt idx="1">
                  <c:v>0.9</c:v>
                </c:pt>
                <c:pt idx="2">
                  <c:v>-0.2</c:v>
                </c:pt>
                <c:pt idx="3">
                  <c:v>1</c:v>
                </c:pt>
                <c:pt idx="4">
                  <c:v>-0.1</c:v>
                </c:pt>
                <c:pt idx="5">
                  <c:v>-0.8</c:v>
                </c:pt>
                <c:pt idx="6">
                  <c:v>0.8</c:v>
                </c:pt>
                <c:pt idx="7">
                  <c:v>-0.2</c:v>
                </c:pt>
                <c:pt idx="8">
                  <c:v>0.9</c:v>
                </c:pt>
                <c:pt idx="9">
                  <c:v>1.9</c:v>
                </c:pt>
                <c:pt idx="10">
                  <c:v>1.4</c:v>
                </c:pt>
                <c:pt idx="11">
                  <c:v>1.4</c:v>
                </c:pt>
                <c:pt idx="12">
                  <c:v>1.9</c:v>
                </c:pt>
                <c:pt idx="13">
                  <c:v>2</c:v>
                </c:pt>
                <c:pt idx="14">
                  <c:v>0.8</c:v>
                </c:pt>
                <c:pt idx="15">
                  <c:v>0.2</c:v>
                </c:pt>
                <c:pt idx="16">
                  <c:v>-0.1</c:v>
                </c:pt>
                <c:pt idx="17">
                  <c:v>0.6</c:v>
                </c:pt>
                <c:pt idx="18">
                  <c:v>0.9</c:v>
                </c:pt>
                <c:pt idx="19">
                  <c:v>0.7</c:v>
                </c:pt>
                <c:pt idx="20">
                  <c:v>-0.1</c:v>
                </c:pt>
                <c:pt idx="21">
                  <c:v>-0.1</c:v>
                </c:pt>
                <c:pt idx="22">
                  <c:v>-0.2</c:v>
                </c:pt>
                <c:pt idx="23">
                  <c:v>0</c:v>
                </c:pt>
                <c:pt idx="24">
                  <c:v>1.5</c:v>
                </c:pt>
                <c:pt idx="25">
                  <c:v>1.5</c:v>
                </c:pt>
                <c:pt idx="26">
                  <c:v>1.8</c:v>
                </c:pt>
                <c:pt idx="27">
                  <c:v>2.2000000000000002</c:v>
                </c:pt>
                <c:pt idx="28">
                  <c:v>2.5</c:v>
                </c:pt>
                <c:pt idx="29">
                  <c:v>2.7</c:v>
                </c:pt>
                <c:pt idx="30">
                  <c:v>2.4</c:v>
                </c:pt>
                <c:pt idx="31">
                  <c:v>2.2000000000000002</c:v>
                </c:pt>
                <c:pt idx="32">
                  <c:v>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803904"/>
        <c:axId val="167805696"/>
      </c:lineChart>
      <c:catAx>
        <c:axId val="167803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805696"/>
        <c:crosses val="autoZero"/>
        <c:auto val="1"/>
        <c:lblAlgn val="ctr"/>
        <c:lblOffset val="300"/>
        <c:noMultiLvlLbl val="0"/>
      </c:catAx>
      <c:valAx>
        <c:axId val="167805696"/>
        <c:scaling>
          <c:orientation val="minMax"/>
          <c:max val="4"/>
          <c:min val="-1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6780390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.17602156618014664"/>
          <c:y val="0.85993672271708377"/>
          <c:w val="0.63417801667870233"/>
          <c:h val="9.078362208120666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[descriptives_wage_distribution.xlsx]wages!$AE$118</c:f>
              <c:strCache>
                <c:ptCount val="1"/>
                <c:pt idx="0">
                  <c:v>p85/p15</c:v>
                </c:pt>
              </c:strCache>
            </c:strRef>
          </c:tx>
          <c:marker>
            <c:symbol val="none"/>
          </c:marker>
          <c:cat>
            <c:numRef>
              <c:f>[descriptives_wage_distribution.xlsx]wages!$K$119:$K$136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[descriptives_wage_distribution.xlsx]wages!$AE$119:$AE$136</c:f>
              <c:numCache>
                <c:formatCode>General</c:formatCode>
                <c:ptCount val="18"/>
                <c:pt idx="0">
                  <c:v>2.3593054940495426</c:v>
                </c:pt>
                <c:pt idx="1">
                  <c:v>2.4313438645022738</c:v>
                </c:pt>
                <c:pt idx="2">
                  <c:v>2.5065570536563353</c:v>
                </c:pt>
                <c:pt idx="3">
                  <c:v>2.4897752671859443</c:v>
                </c:pt>
                <c:pt idx="4">
                  <c:v>2.5210166606301354</c:v>
                </c:pt>
                <c:pt idx="5">
                  <c:v>2.5583884173641249</c:v>
                </c:pt>
                <c:pt idx="6">
                  <c:v>2.6512978738312487</c:v>
                </c:pt>
                <c:pt idx="7">
                  <c:v>2.7185285675074891</c:v>
                </c:pt>
                <c:pt idx="8">
                  <c:v>2.7727918781725891</c:v>
                </c:pt>
                <c:pt idx="9">
                  <c:v>2.8577308048925039</c:v>
                </c:pt>
                <c:pt idx="10">
                  <c:v>2.9279233770393667</c:v>
                </c:pt>
                <c:pt idx="11">
                  <c:v>2.9600581737321874</c:v>
                </c:pt>
                <c:pt idx="12">
                  <c:v>2.9273836321344096</c:v>
                </c:pt>
                <c:pt idx="13">
                  <c:v>2.9844248228188546</c:v>
                </c:pt>
                <c:pt idx="14">
                  <c:v>2.8713159748244061</c:v>
                </c:pt>
                <c:pt idx="15">
                  <c:v>2.8234663413819296</c:v>
                </c:pt>
                <c:pt idx="16">
                  <c:v>2.8012524192322745</c:v>
                </c:pt>
                <c:pt idx="17">
                  <c:v>2.7776273074196784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965056"/>
        <c:axId val="167966592"/>
      </c:lineChart>
      <c:catAx>
        <c:axId val="16796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e-DE"/>
          </a:p>
        </c:txPr>
        <c:crossAx val="167966592"/>
        <c:crosses val="autoZero"/>
        <c:auto val="1"/>
        <c:lblAlgn val="ctr"/>
        <c:lblOffset val="100"/>
        <c:noMultiLvlLbl val="0"/>
      </c:catAx>
      <c:valAx>
        <c:axId val="167966592"/>
        <c:scaling>
          <c:orientation val="minMax"/>
          <c:max val="3"/>
          <c:min val="2.2999999999999998"/>
        </c:scaling>
        <c:delete val="0"/>
        <c:axPos val="l"/>
        <c:majorGridlines>
          <c:spPr>
            <a:ln w="1905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167965056"/>
        <c:crosses val="autoZero"/>
        <c:crossBetween val="between"/>
        <c:majorUnit val="0.1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Alter 16-65</c:v>
                </c:pt>
              </c:strCache>
            </c:strRef>
          </c:tx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Tabelle1!$B$3:$B$19</c:f>
              <c:numCache>
                <c:formatCode>General</c:formatCode>
                <c:ptCount val="17"/>
                <c:pt idx="0">
                  <c:v>0.40762739999999997</c:v>
                </c:pt>
                <c:pt idx="1">
                  <c:v>0.40678439999999999</c:v>
                </c:pt>
                <c:pt idx="2">
                  <c:v>0.41776530000000001</c:v>
                </c:pt>
                <c:pt idx="3">
                  <c:v>0.42244019999999999</c:v>
                </c:pt>
                <c:pt idx="4">
                  <c:v>0.42653869999999999</c:v>
                </c:pt>
                <c:pt idx="5">
                  <c:v>0.43326890000000001</c:v>
                </c:pt>
                <c:pt idx="6">
                  <c:v>0.43664439999999999</c:v>
                </c:pt>
                <c:pt idx="7">
                  <c:v>0.44266250000000001</c:v>
                </c:pt>
                <c:pt idx="8">
                  <c:v>0.4473741</c:v>
                </c:pt>
                <c:pt idx="9">
                  <c:v>0.44558429999999999</c:v>
                </c:pt>
                <c:pt idx="10">
                  <c:v>0.44429439999999998</c:v>
                </c:pt>
                <c:pt idx="11">
                  <c:v>0.44353379999999998</c:v>
                </c:pt>
                <c:pt idx="12">
                  <c:v>0.44492159999999997</c:v>
                </c:pt>
                <c:pt idx="13">
                  <c:v>0.44736720000000002</c:v>
                </c:pt>
                <c:pt idx="14">
                  <c:v>0.44693270000000002</c:v>
                </c:pt>
                <c:pt idx="15">
                  <c:v>0.44404529999999998</c:v>
                </c:pt>
                <c:pt idx="16">
                  <c:v>0.44200630000000002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13920"/>
        <c:axId val="148515456"/>
      </c:lineChart>
      <c:catAx>
        <c:axId val="14851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e-DE"/>
          </a:p>
        </c:txPr>
        <c:crossAx val="148515456"/>
        <c:crosses val="autoZero"/>
        <c:auto val="1"/>
        <c:lblAlgn val="ctr"/>
        <c:lblOffset val="100"/>
        <c:noMultiLvlLbl val="0"/>
      </c:catAx>
      <c:valAx>
        <c:axId val="148515456"/>
        <c:scaling>
          <c:orientation val="minMax"/>
          <c:max val="0.45500000000000002"/>
          <c:min val="0.39000000000000007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4851392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1"/>
          <c:tx>
            <c:strRef>
              <c:f>Tabelle1!$C$21</c:f>
              <c:strCache>
                <c:ptCount val="1"/>
                <c:pt idx="0">
                  <c:v>Lohnungleichheit in Gesamtbevölkerung</c:v>
                </c:pt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Tabelle1!$A$63:$A$80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Tabelle1!$C$43:$C$59</c:f>
              <c:numCache>
                <c:formatCode>General</c:formatCode>
                <c:ptCount val="17"/>
                <c:pt idx="0">
                  <c:v>0.57467429999999997</c:v>
                </c:pt>
                <c:pt idx="1">
                  <c:v>0.56846459999999999</c:v>
                </c:pt>
                <c:pt idx="2">
                  <c:v>0.56533960000000005</c:v>
                </c:pt>
                <c:pt idx="3">
                  <c:v>0.56861470000000003</c:v>
                </c:pt>
                <c:pt idx="4">
                  <c:v>0.57549640000000002</c:v>
                </c:pt>
                <c:pt idx="5">
                  <c:v>0.58453679999999997</c:v>
                </c:pt>
                <c:pt idx="6">
                  <c:v>0.58744039999999997</c:v>
                </c:pt>
                <c:pt idx="7">
                  <c:v>0.5830786</c:v>
                </c:pt>
                <c:pt idx="8">
                  <c:v>0.58916290000000004</c:v>
                </c:pt>
                <c:pt idx="9">
                  <c:v>0.58610030000000002</c:v>
                </c:pt>
                <c:pt idx="10">
                  <c:v>0.57594670000000003</c:v>
                </c:pt>
                <c:pt idx="11">
                  <c:v>0.56787339999999997</c:v>
                </c:pt>
                <c:pt idx="12">
                  <c:v>0.5634498</c:v>
                </c:pt>
                <c:pt idx="13">
                  <c:v>0.56208689999999994</c:v>
                </c:pt>
                <c:pt idx="14">
                  <c:v>0.56157590000000002</c:v>
                </c:pt>
                <c:pt idx="15">
                  <c:v>0.56050429999999996</c:v>
                </c:pt>
                <c:pt idx="16">
                  <c:v>0.55837879999999995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125376"/>
        <c:axId val="159047040"/>
      </c:lineChart>
      <c:lineChart>
        <c:grouping val="standard"/>
        <c:varyColors val="0"/>
        <c:ser>
          <c:idx val="1"/>
          <c:order val="0"/>
          <c:tx>
            <c:strRef>
              <c:f>Tabelle1!$B$42</c:f>
              <c:strCache>
                <c:ptCount val="1"/>
                <c:pt idx="0">
                  <c:v>Arbeitslosenquote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Tabelle1!$B$43:$B$59</c:f>
              <c:numCache>
                <c:formatCode>General</c:formatCode>
                <c:ptCount val="17"/>
                <c:pt idx="0">
                  <c:v>11.4</c:v>
                </c:pt>
                <c:pt idx="1">
                  <c:v>11.1</c:v>
                </c:pt>
                <c:pt idx="2">
                  <c:v>10.5</c:v>
                </c:pt>
                <c:pt idx="3">
                  <c:v>9.6</c:v>
                </c:pt>
                <c:pt idx="4">
                  <c:v>9.4</c:v>
                </c:pt>
                <c:pt idx="5">
                  <c:v>9.8000000000000007</c:v>
                </c:pt>
                <c:pt idx="6">
                  <c:v>10.5</c:v>
                </c:pt>
                <c:pt idx="7">
                  <c:v>10.5</c:v>
                </c:pt>
                <c:pt idx="8">
                  <c:v>11.7</c:v>
                </c:pt>
                <c:pt idx="9">
                  <c:v>10.8</c:v>
                </c:pt>
                <c:pt idx="10">
                  <c:v>9</c:v>
                </c:pt>
                <c:pt idx="11">
                  <c:v>7.8</c:v>
                </c:pt>
                <c:pt idx="12">
                  <c:v>8.1</c:v>
                </c:pt>
                <c:pt idx="13">
                  <c:v>7.7</c:v>
                </c:pt>
                <c:pt idx="14">
                  <c:v>7.1</c:v>
                </c:pt>
                <c:pt idx="15">
                  <c:v>6.8</c:v>
                </c:pt>
                <c:pt idx="16">
                  <c:v>6.9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985920"/>
        <c:axId val="167971456"/>
      </c:lineChart>
      <c:catAx>
        <c:axId val="15112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047040"/>
        <c:crosses val="autoZero"/>
        <c:auto val="1"/>
        <c:lblAlgn val="ctr"/>
        <c:lblOffset val="100"/>
        <c:noMultiLvlLbl val="0"/>
      </c:catAx>
      <c:valAx>
        <c:axId val="159047040"/>
        <c:scaling>
          <c:orientation val="minMax"/>
          <c:min val="0.55000000000000004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/>
                  <a:t>Gini</a:t>
                </a:r>
                <a:r>
                  <a:rPr lang="de-DE" dirty="0"/>
                  <a:t> </a:t>
                </a:r>
                <a:r>
                  <a:rPr lang="de-DE" dirty="0" err="1" smtClean="0"/>
                  <a:t>coefficient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1.6666668489355697E-2"/>
              <c:y val="0.110814252759112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51125376"/>
        <c:crosses val="autoZero"/>
        <c:crossBetween val="between"/>
      </c:valAx>
      <c:valAx>
        <c:axId val="167971456"/>
        <c:scaling>
          <c:orientation val="minMax"/>
          <c:min val="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err="1" smtClean="0"/>
                  <a:t>Unemployment</a:t>
                </a:r>
                <a:r>
                  <a:rPr lang="de-DE" dirty="0" smtClean="0"/>
                  <a:t> rate</a:t>
                </a:r>
                <a:endParaRPr lang="de-DE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67985920"/>
        <c:crosses val="max"/>
        <c:crossBetween val="between"/>
      </c:valAx>
      <c:catAx>
        <c:axId val="167985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971456"/>
        <c:crosses val="autoZero"/>
        <c:auto val="1"/>
        <c:lblAlgn val="ctr"/>
        <c:lblOffset val="100"/>
        <c:noMultiLvlLbl val="0"/>
      </c:catAx>
      <c:spPr>
        <a:solidFill>
          <a:schemeClr val="tx2">
            <a:lumMod val="20000"/>
            <a:lumOff val="80000"/>
          </a:schemeClr>
        </a:solidFill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Tabelle2!$F$1</c:f>
              <c:strCache>
                <c:ptCount val="1"/>
                <c:pt idx="0">
                  <c:v>rel_lb</c:v>
                </c:pt>
              </c:strCache>
            </c:strRef>
          </c:tx>
          <c:marker>
            <c:symbol val="none"/>
          </c:marker>
          <c:cat>
            <c:strRef>
              <c:f>Tabelle2!$A$98:$A$305</c:f>
              <c:strCache>
                <c:ptCount val="208"/>
                <c:pt idx="0">
                  <c:v>1999-01</c:v>
                </c:pt>
                <c:pt idx="1">
                  <c:v>1999-02</c:v>
                </c:pt>
                <c:pt idx="2">
                  <c:v>1999-03</c:v>
                </c:pt>
                <c:pt idx="3">
                  <c:v>1999-04</c:v>
                </c:pt>
                <c:pt idx="4">
                  <c:v>1999-05</c:v>
                </c:pt>
                <c:pt idx="5">
                  <c:v>1999-06</c:v>
                </c:pt>
                <c:pt idx="6">
                  <c:v>1999-07</c:v>
                </c:pt>
                <c:pt idx="7">
                  <c:v>1999-08</c:v>
                </c:pt>
                <c:pt idx="8">
                  <c:v>1999-09</c:v>
                </c:pt>
                <c:pt idx="9">
                  <c:v>1999-10</c:v>
                </c:pt>
                <c:pt idx="10">
                  <c:v>1999-11</c:v>
                </c:pt>
                <c:pt idx="11">
                  <c:v>1999-12</c:v>
                </c:pt>
                <c:pt idx="12">
                  <c:v>2000-01</c:v>
                </c:pt>
                <c:pt idx="13">
                  <c:v>2000-02</c:v>
                </c:pt>
                <c:pt idx="14">
                  <c:v>2000-03</c:v>
                </c:pt>
                <c:pt idx="15">
                  <c:v>2000-04</c:v>
                </c:pt>
                <c:pt idx="16">
                  <c:v>2000-05</c:v>
                </c:pt>
                <c:pt idx="17">
                  <c:v>2000-06</c:v>
                </c:pt>
                <c:pt idx="18">
                  <c:v>2000-07</c:v>
                </c:pt>
                <c:pt idx="19">
                  <c:v>2000-08</c:v>
                </c:pt>
                <c:pt idx="20">
                  <c:v>2000-09</c:v>
                </c:pt>
                <c:pt idx="21">
                  <c:v>2000-10</c:v>
                </c:pt>
                <c:pt idx="22">
                  <c:v>2000-11</c:v>
                </c:pt>
                <c:pt idx="23">
                  <c:v>2000-12</c:v>
                </c:pt>
                <c:pt idx="24">
                  <c:v>2001-01</c:v>
                </c:pt>
                <c:pt idx="25">
                  <c:v>2001-02</c:v>
                </c:pt>
                <c:pt idx="26">
                  <c:v>2001-03</c:v>
                </c:pt>
                <c:pt idx="27">
                  <c:v>2001-04</c:v>
                </c:pt>
                <c:pt idx="28">
                  <c:v>2001-05</c:v>
                </c:pt>
                <c:pt idx="29">
                  <c:v>2001-06</c:v>
                </c:pt>
                <c:pt idx="30">
                  <c:v>2001-07</c:v>
                </c:pt>
                <c:pt idx="31">
                  <c:v>2001-08</c:v>
                </c:pt>
                <c:pt idx="32">
                  <c:v>2001-09</c:v>
                </c:pt>
                <c:pt idx="33">
                  <c:v>2001-10</c:v>
                </c:pt>
                <c:pt idx="34">
                  <c:v>2001-11</c:v>
                </c:pt>
                <c:pt idx="35">
                  <c:v>2001-12</c:v>
                </c:pt>
                <c:pt idx="36">
                  <c:v>2002-01</c:v>
                </c:pt>
                <c:pt idx="37">
                  <c:v>2002-02</c:v>
                </c:pt>
                <c:pt idx="38">
                  <c:v>2002-03</c:v>
                </c:pt>
                <c:pt idx="39">
                  <c:v>2002-04</c:v>
                </c:pt>
                <c:pt idx="40">
                  <c:v>2002-05</c:v>
                </c:pt>
                <c:pt idx="41">
                  <c:v>2002-06</c:v>
                </c:pt>
                <c:pt idx="42">
                  <c:v>2002-07</c:v>
                </c:pt>
                <c:pt idx="43">
                  <c:v>2002-08</c:v>
                </c:pt>
                <c:pt idx="44">
                  <c:v>2002-09</c:v>
                </c:pt>
                <c:pt idx="45">
                  <c:v>2002-10</c:v>
                </c:pt>
                <c:pt idx="46">
                  <c:v>2002-11</c:v>
                </c:pt>
                <c:pt idx="47">
                  <c:v>2002-12</c:v>
                </c:pt>
                <c:pt idx="48">
                  <c:v>2003-01</c:v>
                </c:pt>
                <c:pt idx="49">
                  <c:v>2003-02</c:v>
                </c:pt>
                <c:pt idx="50">
                  <c:v>2003-03</c:v>
                </c:pt>
                <c:pt idx="51">
                  <c:v>2003-04</c:v>
                </c:pt>
                <c:pt idx="52">
                  <c:v>2003-05</c:v>
                </c:pt>
                <c:pt idx="53">
                  <c:v>2003-06</c:v>
                </c:pt>
                <c:pt idx="54">
                  <c:v>2003-07</c:v>
                </c:pt>
                <c:pt idx="55">
                  <c:v>2003-08</c:v>
                </c:pt>
                <c:pt idx="56">
                  <c:v>2003-09</c:v>
                </c:pt>
                <c:pt idx="57">
                  <c:v>2003-10</c:v>
                </c:pt>
                <c:pt idx="58">
                  <c:v>2003-11</c:v>
                </c:pt>
                <c:pt idx="59">
                  <c:v>2003-12</c:v>
                </c:pt>
                <c:pt idx="60">
                  <c:v>2004-01</c:v>
                </c:pt>
                <c:pt idx="61">
                  <c:v>2004-02</c:v>
                </c:pt>
                <c:pt idx="62">
                  <c:v>2004-03</c:v>
                </c:pt>
                <c:pt idx="63">
                  <c:v>2004-04</c:v>
                </c:pt>
                <c:pt idx="64">
                  <c:v>2004-05</c:v>
                </c:pt>
                <c:pt idx="65">
                  <c:v>2004-06</c:v>
                </c:pt>
                <c:pt idx="66">
                  <c:v>2004-07</c:v>
                </c:pt>
                <c:pt idx="67">
                  <c:v>2004-08</c:v>
                </c:pt>
                <c:pt idx="68">
                  <c:v>2004-09</c:v>
                </c:pt>
                <c:pt idx="69">
                  <c:v>2004-10</c:v>
                </c:pt>
                <c:pt idx="70">
                  <c:v>2004-11</c:v>
                </c:pt>
                <c:pt idx="71">
                  <c:v>2004-12</c:v>
                </c:pt>
                <c:pt idx="72">
                  <c:v>2005-01</c:v>
                </c:pt>
                <c:pt idx="73">
                  <c:v>2005-02</c:v>
                </c:pt>
                <c:pt idx="74">
                  <c:v>2005-03</c:v>
                </c:pt>
                <c:pt idx="75">
                  <c:v>2005-04</c:v>
                </c:pt>
                <c:pt idx="76">
                  <c:v>2005-05</c:v>
                </c:pt>
                <c:pt idx="77">
                  <c:v>2005-06</c:v>
                </c:pt>
                <c:pt idx="78">
                  <c:v>2005-07</c:v>
                </c:pt>
                <c:pt idx="79">
                  <c:v>2005-08</c:v>
                </c:pt>
                <c:pt idx="80">
                  <c:v>2005-09</c:v>
                </c:pt>
                <c:pt idx="81">
                  <c:v>2005-10</c:v>
                </c:pt>
                <c:pt idx="82">
                  <c:v>2005-11</c:v>
                </c:pt>
                <c:pt idx="83">
                  <c:v>2005-12</c:v>
                </c:pt>
                <c:pt idx="84">
                  <c:v>2006-01</c:v>
                </c:pt>
                <c:pt idx="85">
                  <c:v>2006-02</c:v>
                </c:pt>
                <c:pt idx="86">
                  <c:v>2006-03</c:v>
                </c:pt>
                <c:pt idx="87">
                  <c:v>2006-04</c:v>
                </c:pt>
                <c:pt idx="88">
                  <c:v>2006-05</c:v>
                </c:pt>
                <c:pt idx="89">
                  <c:v>2006-06</c:v>
                </c:pt>
                <c:pt idx="90">
                  <c:v>2006-07</c:v>
                </c:pt>
                <c:pt idx="91">
                  <c:v>2006-08</c:v>
                </c:pt>
                <c:pt idx="92">
                  <c:v>2006-09</c:v>
                </c:pt>
                <c:pt idx="93">
                  <c:v>2006-10</c:v>
                </c:pt>
                <c:pt idx="94">
                  <c:v>2006-11</c:v>
                </c:pt>
                <c:pt idx="95">
                  <c:v>2006-12</c:v>
                </c:pt>
                <c:pt idx="96">
                  <c:v>2007-01</c:v>
                </c:pt>
                <c:pt idx="97">
                  <c:v>2007-02</c:v>
                </c:pt>
                <c:pt idx="98">
                  <c:v>2007-03</c:v>
                </c:pt>
                <c:pt idx="99">
                  <c:v>2007-04</c:v>
                </c:pt>
                <c:pt idx="100">
                  <c:v>2007-05</c:v>
                </c:pt>
                <c:pt idx="101">
                  <c:v>2007-06</c:v>
                </c:pt>
                <c:pt idx="102">
                  <c:v>2007-07</c:v>
                </c:pt>
                <c:pt idx="103">
                  <c:v>2007-08</c:v>
                </c:pt>
                <c:pt idx="104">
                  <c:v>2007-09</c:v>
                </c:pt>
                <c:pt idx="105">
                  <c:v>2007-10</c:v>
                </c:pt>
                <c:pt idx="106">
                  <c:v>2007-11</c:v>
                </c:pt>
                <c:pt idx="107">
                  <c:v>2007-12</c:v>
                </c:pt>
                <c:pt idx="108">
                  <c:v>2008-01</c:v>
                </c:pt>
                <c:pt idx="109">
                  <c:v>2008-02</c:v>
                </c:pt>
                <c:pt idx="110">
                  <c:v>2008-03</c:v>
                </c:pt>
                <c:pt idx="111">
                  <c:v>2008-04</c:v>
                </c:pt>
                <c:pt idx="112">
                  <c:v>2008-05</c:v>
                </c:pt>
                <c:pt idx="113">
                  <c:v>2008-06</c:v>
                </c:pt>
                <c:pt idx="114">
                  <c:v>2008-07</c:v>
                </c:pt>
                <c:pt idx="115">
                  <c:v>2008-08</c:v>
                </c:pt>
                <c:pt idx="116">
                  <c:v>2008-09</c:v>
                </c:pt>
                <c:pt idx="117">
                  <c:v>2008-10</c:v>
                </c:pt>
                <c:pt idx="118">
                  <c:v>2008-11</c:v>
                </c:pt>
                <c:pt idx="119">
                  <c:v>2008-12</c:v>
                </c:pt>
                <c:pt idx="120">
                  <c:v>2009-01</c:v>
                </c:pt>
                <c:pt idx="121">
                  <c:v>2009-02</c:v>
                </c:pt>
                <c:pt idx="122">
                  <c:v>2009-03</c:v>
                </c:pt>
                <c:pt idx="123">
                  <c:v>2009-04</c:v>
                </c:pt>
                <c:pt idx="124">
                  <c:v>2009-05</c:v>
                </c:pt>
                <c:pt idx="125">
                  <c:v>2009-06</c:v>
                </c:pt>
                <c:pt idx="126">
                  <c:v>2009-07</c:v>
                </c:pt>
                <c:pt idx="127">
                  <c:v>2009-08</c:v>
                </c:pt>
                <c:pt idx="128">
                  <c:v>2009-09</c:v>
                </c:pt>
                <c:pt idx="129">
                  <c:v>2009-10</c:v>
                </c:pt>
                <c:pt idx="130">
                  <c:v>2009-11</c:v>
                </c:pt>
                <c:pt idx="131">
                  <c:v>2009-12</c:v>
                </c:pt>
                <c:pt idx="132">
                  <c:v>2010-01</c:v>
                </c:pt>
                <c:pt idx="133">
                  <c:v>2010-02</c:v>
                </c:pt>
                <c:pt idx="134">
                  <c:v>2010-03</c:v>
                </c:pt>
                <c:pt idx="135">
                  <c:v>2010-04</c:v>
                </c:pt>
                <c:pt idx="136">
                  <c:v>2010-05</c:v>
                </c:pt>
                <c:pt idx="137">
                  <c:v>2010-06</c:v>
                </c:pt>
                <c:pt idx="138">
                  <c:v>2010-07</c:v>
                </c:pt>
                <c:pt idx="139">
                  <c:v>2010-08</c:v>
                </c:pt>
                <c:pt idx="140">
                  <c:v>2010-09</c:v>
                </c:pt>
                <c:pt idx="141">
                  <c:v>2010-10</c:v>
                </c:pt>
                <c:pt idx="142">
                  <c:v>2010-11</c:v>
                </c:pt>
                <c:pt idx="143">
                  <c:v>2010-12</c:v>
                </c:pt>
                <c:pt idx="144">
                  <c:v>2011-01</c:v>
                </c:pt>
                <c:pt idx="145">
                  <c:v>2011-02</c:v>
                </c:pt>
                <c:pt idx="146">
                  <c:v>2011-03</c:v>
                </c:pt>
                <c:pt idx="147">
                  <c:v>2011-04</c:v>
                </c:pt>
                <c:pt idx="148">
                  <c:v>2011-05</c:v>
                </c:pt>
                <c:pt idx="149">
                  <c:v>2011-06</c:v>
                </c:pt>
                <c:pt idx="150">
                  <c:v>2011-07</c:v>
                </c:pt>
                <c:pt idx="151">
                  <c:v>2011-08</c:v>
                </c:pt>
                <c:pt idx="152">
                  <c:v>2011-09</c:v>
                </c:pt>
                <c:pt idx="153">
                  <c:v>2011-10</c:v>
                </c:pt>
                <c:pt idx="154">
                  <c:v>2011-11</c:v>
                </c:pt>
                <c:pt idx="155">
                  <c:v>2011-12</c:v>
                </c:pt>
                <c:pt idx="156">
                  <c:v>2012-01</c:v>
                </c:pt>
                <c:pt idx="157">
                  <c:v>2012-02</c:v>
                </c:pt>
                <c:pt idx="158">
                  <c:v>2012-03</c:v>
                </c:pt>
                <c:pt idx="159">
                  <c:v>2012-04</c:v>
                </c:pt>
                <c:pt idx="160">
                  <c:v>2012-05</c:v>
                </c:pt>
                <c:pt idx="161">
                  <c:v>2012-06</c:v>
                </c:pt>
                <c:pt idx="162">
                  <c:v>2012-07</c:v>
                </c:pt>
                <c:pt idx="163">
                  <c:v>2012-08</c:v>
                </c:pt>
                <c:pt idx="164">
                  <c:v>2012-09</c:v>
                </c:pt>
                <c:pt idx="165">
                  <c:v>2012-10</c:v>
                </c:pt>
                <c:pt idx="166">
                  <c:v>2012-11</c:v>
                </c:pt>
                <c:pt idx="167">
                  <c:v>2012-12</c:v>
                </c:pt>
                <c:pt idx="168">
                  <c:v>2013-01</c:v>
                </c:pt>
                <c:pt idx="169">
                  <c:v>2013-02</c:v>
                </c:pt>
                <c:pt idx="170">
                  <c:v>2013-03</c:v>
                </c:pt>
                <c:pt idx="171">
                  <c:v>2013-04</c:v>
                </c:pt>
                <c:pt idx="172">
                  <c:v>2013-05</c:v>
                </c:pt>
                <c:pt idx="173">
                  <c:v>2013-06</c:v>
                </c:pt>
                <c:pt idx="174">
                  <c:v>2013-07</c:v>
                </c:pt>
                <c:pt idx="175">
                  <c:v>2013-08</c:v>
                </c:pt>
                <c:pt idx="176">
                  <c:v>2013-09</c:v>
                </c:pt>
                <c:pt idx="177">
                  <c:v>2013-10</c:v>
                </c:pt>
                <c:pt idx="178">
                  <c:v>2013-11</c:v>
                </c:pt>
                <c:pt idx="179">
                  <c:v>2013-12</c:v>
                </c:pt>
                <c:pt idx="180">
                  <c:v>2014-01</c:v>
                </c:pt>
                <c:pt idx="181">
                  <c:v>2014-02</c:v>
                </c:pt>
                <c:pt idx="182">
                  <c:v>2014-03</c:v>
                </c:pt>
                <c:pt idx="183">
                  <c:v>2014-04</c:v>
                </c:pt>
                <c:pt idx="184">
                  <c:v>2014-05</c:v>
                </c:pt>
                <c:pt idx="185">
                  <c:v>2014-06</c:v>
                </c:pt>
                <c:pt idx="186">
                  <c:v>2014-07</c:v>
                </c:pt>
                <c:pt idx="187">
                  <c:v>2014-08</c:v>
                </c:pt>
                <c:pt idx="188">
                  <c:v>2014-09</c:v>
                </c:pt>
                <c:pt idx="189">
                  <c:v>2014-10</c:v>
                </c:pt>
                <c:pt idx="190">
                  <c:v>2014-11</c:v>
                </c:pt>
                <c:pt idx="191">
                  <c:v>2014-12</c:v>
                </c:pt>
                <c:pt idx="192">
                  <c:v>2015-01</c:v>
                </c:pt>
                <c:pt idx="193">
                  <c:v>2015-02</c:v>
                </c:pt>
                <c:pt idx="194">
                  <c:v>2015-03</c:v>
                </c:pt>
                <c:pt idx="195">
                  <c:v>2015-04</c:v>
                </c:pt>
                <c:pt idx="196">
                  <c:v>2015-05</c:v>
                </c:pt>
                <c:pt idx="197">
                  <c:v>2015-06</c:v>
                </c:pt>
                <c:pt idx="198">
                  <c:v>2015-07</c:v>
                </c:pt>
                <c:pt idx="199">
                  <c:v>2015-08</c:v>
                </c:pt>
                <c:pt idx="200">
                  <c:v>2015-09</c:v>
                </c:pt>
                <c:pt idx="201">
                  <c:v>2015-10</c:v>
                </c:pt>
                <c:pt idx="202">
                  <c:v>2015-11</c:v>
                </c:pt>
                <c:pt idx="203">
                  <c:v>2015-12</c:v>
                </c:pt>
                <c:pt idx="204">
                  <c:v>2016-01</c:v>
                </c:pt>
                <c:pt idx="205">
                  <c:v>2016-02</c:v>
                </c:pt>
                <c:pt idx="206">
                  <c:v>2016-03</c:v>
                </c:pt>
                <c:pt idx="207">
                  <c:v>2016-04</c:v>
                </c:pt>
              </c:strCache>
            </c:strRef>
          </c:cat>
          <c:val>
            <c:numRef>
              <c:f>Tabelle2!$F$98:$F$305</c:f>
              <c:numCache>
                <c:formatCode>General</c:formatCode>
                <c:ptCount val="208"/>
                <c:pt idx="0">
                  <c:v>1.543561</c:v>
                </c:pt>
                <c:pt idx="1">
                  <c:v>3.5070589999999999</c:v>
                </c:pt>
                <c:pt idx="2">
                  <c:v>3.331734</c:v>
                </c:pt>
                <c:pt idx="3">
                  <c:v>3.4305439999999998</c:v>
                </c:pt>
                <c:pt idx="4">
                  <c:v>2.155602</c:v>
                </c:pt>
                <c:pt idx="5">
                  <c:v>4.6733349999999998</c:v>
                </c:pt>
                <c:pt idx="6">
                  <c:v>4.1744380000000003</c:v>
                </c:pt>
                <c:pt idx="7">
                  <c:v>1.719492</c:v>
                </c:pt>
                <c:pt idx="8">
                  <c:v>3.359035</c:v>
                </c:pt>
                <c:pt idx="9">
                  <c:v>3.7446660000000001</c:v>
                </c:pt>
                <c:pt idx="10">
                  <c:v>4.5955360000000001</c:v>
                </c:pt>
                <c:pt idx="11">
                  <c:v>2.8197909999999999</c:v>
                </c:pt>
                <c:pt idx="12">
                  <c:v>1.968024</c:v>
                </c:pt>
                <c:pt idx="13">
                  <c:v>4.2593639999999997</c:v>
                </c:pt>
                <c:pt idx="14">
                  <c:v>3.988076</c:v>
                </c:pt>
                <c:pt idx="15">
                  <c:v>3.2808259999999998</c:v>
                </c:pt>
                <c:pt idx="16">
                  <c:v>2.8099370000000001</c:v>
                </c:pt>
                <c:pt idx="17">
                  <c:v>4.0585120000000003</c:v>
                </c:pt>
                <c:pt idx="18">
                  <c:v>3.9317639999999998</c:v>
                </c:pt>
                <c:pt idx="19">
                  <c:v>1.8420289999999999</c:v>
                </c:pt>
                <c:pt idx="20">
                  <c:v>2.2875049999999999</c:v>
                </c:pt>
                <c:pt idx="21">
                  <c:v>3.920093</c:v>
                </c:pt>
                <c:pt idx="22">
                  <c:v>2.6532200000000001</c:v>
                </c:pt>
                <c:pt idx="23">
                  <c:v>0.87332279999999995</c:v>
                </c:pt>
                <c:pt idx="24">
                  <c:v>3.2091029999999998</c:v>
                </c:pt>
                <c:pt idx="25">
                  <c:v>4.4074229999999996</c:v>
                </c:pt>
                <c:pt idx="26">
                  <c:v>5.4635740000000004</c:v>
                </c:pt>
                <c:pt idx="27">
                  <c:v>3.6851600000000002</c:v>
                </c:pt>
                <c:pt idx="28">
                  <c:v>4.3375729999999999</c:v>
                </c:pt>
                <c:pt idx="29">
                  <c:v>4.423635</c:v>
                </c:pt>
                <c:pt idx="30">
                  <c:v>5.4906430000000004</c:v>
                </c:pt>
                <c:pt idx="31">
                  <c:v>5.0249930000000003</c:v>
                </c:pt>
                <c:pt idx="32">
                  <c:v>3.8711869999999999</c:v>
                </c:pt>
                <c:pt idx="33">
                  <c:v>5.5525760000000002</c:v>
                </c:pt>
                <c:pt idx="34">
                  <c:v>4.4958220000000004</c:v>
                </c:pt>
                <c:pt idx="35">
                  <c:v>5.4290690000000001</c:v>
                </c:pt>
                <c:pt idx="36">
                  <c:v>5.8676000000000004</c:v>
                </c:pt>
                <c:pt idx="37">
                  <c:v>6.234318</c:v>
                </c:pt>
                <c:pt idx="38">
                  <c:v>6.7907169999999999</c:v>
                </c:pt>
                <c:pt idx="39">
                  <c:v>5.804805</c:v>
                </c:pt>
                <c:pt idx="40">
                  <c:v>6.4302919999999997</c:v>
                </c:pt>
                <c:pt idx="41">
                  <c:v>6.7534830000000001</c:v>
                </c:pt>
                <c:pt idx="42">
                  <c:v>7.5763280000000002</c:v>
                </c:pt>
                <c:pt idx="43">
                  <c:v>6.0120469999999999</c:v>
                </c:pt>
                <c:pt idx="44">
                  <c:v>7.0395209999999997</c:v>
                </c:pt>
                <c:pt idx="45">
                  <c:v>6.8102109999999998</c:v>
                </c:pt>
                <c:pt idx="46">
                  <c:v>6.8961800000000002</c:v>
                </c:pt>
                <c:pt idx="47">
                  <c:v>4.7970050000000004</c:v>
                </c:pt>
                <c:pt idx="48">
                  <c:v>4.9144050000000004</c:v>
                </c:pt>
                <c:pt idx="49">
                  <c:v>5.8039680000000002</c:v>
                </c:pt>
                <c:pt idx="50">
                  <c:v>5.4972519999999996</c:v>
                </c:pt>
                <c:pt idx="51">
                  <c:v>5.2015690000000001</c:v>
                </c:pt>
                <c:pt idx="52">
                  <c:v>5.5499359999999998</c:v>
                </c:pt>
                <c:pt idx="53">
                  <c:v>5.6231989999999996</c:v>
                </c:pt>
                <c:pt idx="54">
                  <c:v>7.0959709999999996</c:v>
                </c:pt>
                <c:pt idx="55">
                  <c:v>5.6846410000000001</c:v>
                </c:pt>
                <c:pt idx="56">
                  <c:v>7.4681240000000004</c:v>
                </c:pt>
                <c:pt idx="57">
                  <c:v>6.0030510000000001</c:v>
                </c:pt>
                <c:pt idx="58">
                  <c:v>5.5698809999999996</c:v>
                </c:pt>
                <c:pt idx="59">
                  <c:v>5.1254390000000001</c:v>
                </c:pt>
                <c:pt idx="60">
                  <c:v>6.4546330000000003</c:v>
                </c:pt>
                <c:pt idx="61">
                  <c:v>6.332732</c:v>
                </c:pt>
                <c:pt idx="62">
                  <c:v>8.7812470000000005</c:v>
                </c:pt>
                <c:pt idx="63">
                  <c:v>7.518338</c:v>
                </c:pt>
                <c:pt idx="64">
                  <c:v>7.587688</c:v>
                </c:pt>
                <c:pt idx="65">
                  <c:v>7.9418420000000003</c:v>
                </c:pt>
                <c:pt idx="66">
                  <c:v>7.0934200000000001</c:v>
                </c:pt>
                <c:pt idx="67">
                  <c:v>5.4508400000000004</c:v>
                </c:pt>
                <c:pt idx="68">
                  <c:v>6.1763139999999996</c:v>
                </c:pt>
                <c:pt idx="69">
                  <c:v>6.3432639999999996</c:v>
                </c:pt>
                <c:pt idx="70">
                  <c:v>5.8304090000000004</c:v>
                </c:pt>
                <c:pt idx="71">
                  <c:v>4.9736349999999998</c:v>
                </c:pt>
                <c:pt idx="72">
                  <c:v>6.8574619999999999</c:v>
                </c:pt>
                <c:pt idx="73">
                  <c:v>7.0476919999999996</c:v>
                </c:pt>
                <c:pt idx="74">
                  <c:v>8.2840729999999994</c:v>
                </c:pt>
                <c:pt idx="75">
                  <c:v>6.293304</c:v>
                </c:pt>
                <c:pt idx="76">
                  <c:v>6.2504730000000004</c:v>
                </c:pt>
                <c:pt idx="77">
                  <c:v>8.3291109999999993</c:v>
                </c:pt>
                <c:pt idx="78">
                  <c:v>6.7592480000000004</c:v>
                </c:pt>
                <c:pt idx="79">
                  <c:v>6.2277209999999998</c:v>
                </c:pt>
                <c:pt idx="80">
                  <c:v>7.7362929999999999</c:v>
                </c:pt>
                <c:pt idx="81">
                  <c:v>5.6347129999999996</c:v>
                </c:pt>
                <c:pt idx="82">
                  <c:v>6.4048150000000001</c:v>
                </c:pt>
                <c:pt idx="83">
                  <c:v>4.653378</c:v>
                </c:pt>
                <c:pt idx="84">
                  <c:v>6.1531310000000001</c:v>
                </c:pt>
                <c:pt idx="85">
                  <c:v>6.7706660000000003</c:v>
                </c:pt>
                <c:pt idx="86">
                  <c:v>6.8881560000000004</c:v>
                </c:pt>
                <c:pt idx="87">
                  <c:v>5.7622590000000002</c:v>
                </c:pt>
                <c:pt idx="88">
                  <c:v>6.0958819999999996</c:v>
                </c:pt>
                <c:pt idx="89">
                  <c:v>6.0585300000000002</c:v>
                </c:pt>
                <c:pt idx="90">
                  <c:v>6.0258390000000004</c:v>
                </c:pt>
                <c:pt idx="91">
                  <c:v>5.4812060000000002</c:v>
                </c:pt>
                <c:pt idx="92">
                  <c:v>7.6126170000000002</c:v>
                </c:pt>
                <c:pt idx="93">
                  <c:v>8.3785190000000007</c:v>
                </c:pt>
                <c:pt idx="94">
                  <c:v>8.3938450000000007</c:v>
                </c:pt>
                <c:pt idx="95">
                  <c:v>5.4615629999999999</c:v>
                </c:pt>
                <c:pt idx="96">
                  <c:v>7.7511989999999997</c:v>
                </c:pt>
                <c:pt idx="97">
                  <c:v>6.9537829999999996</c:v>
                </c:pt>
                <c:pt idx="98">
                  <c:v>9.1108259999999994</c:v>
                </c:pt>
                <c:pt idx="99">
                  <c:v>7.3972959999999999</c:v>
                </c:pt>
                <c:pt idx="100">
                  <c:v>8.2019819999999992</c:v>
                </c:pt>
                <c:pt idx="101">
                  <c:v>8.2508590000000002</c:v>
                </c:pt>
                <c:pt idx="102">
                  <c:v>8.3679679999999994</c:v>
                </c:pt>
                <c:pt idx="103">
                  <c:v>6.9546619999999999</c:v>
                </c:pt>
                <c:pt idx="104">
                  <c:v>8.9420549999999999</c:v>
                </c:pt>
                <c:pt idx="105">
                  <c:v>8.8678830000000008</c:v>
                </c:pt>
                <c:pt idx="106">
                  <c:v>9.6010209999999994</c:v>
                </c:pt>
                <c:pt idx="107">
                  <c:v>5.2004210000000004</c:v>
                </c:pt>
                <c:pt idx="108">
                  <c:v>8.1490849999999995</c:v>
                </c:pt>
                <c:pt idx="109">
                  <c:v>8.0446910000000003</c:v>
                </c:pt>
                <c:pt idx="110">
                  <c:v>8.2993249999999996</c:v>
                </c:pt>
                <c:pt idx="111">
                  <c:v>9.3435079999999999</c:v>
                </c:pt>
                <c:pt idx="112">
                  <c:v>7.0489579999999998</c:v>
                </c:pt>
                <c:pt idx="113">
                  <c:v>9.7752529999999993</c:v>
                </c:pt>
                <c:pt idx="114">
                  <c:v>6.9531429999999999</c:v>
                </c:pt>
                <c:pt idx="115">
                  <c:v>5.2587219999999997</c:v>
                </c:pt>
                <c:pt idx="116">
                  <c:v>7.8640319999999999</c:v>
                </c:pt>
                <c:pt idx="117">
                  <c:v>8.2666319999999995</c:v>
                </c:pt>
                <c:pt idx="118">
                  <c:v>4.6216600000000003</c:v>
                </c:pt>
                <c:pt idx="119">
                  <c:v>4.2582199999999997</c:v>
                </c:pt>
                <c:pt idx="120">
                  <c:v>3.5867079999999998</c:v>
                </c:pt>
                <c:pt idx="121">
                  <c:v>4.2662719999999998</c:v>
                </c:pt>
                <c:pt idx="122">
                  <c:v>5.4848359999999996</c:v>
                </c:pt>
                <c:pt idx="123">
                  <c:v>5.0337860000000001</c:v>
                </c:pt>
                <c:pt idx="124">
                  <c:v>4.872458</c:v>
                </c:pt>
                <c:pt idx="125">
                  <c:v>6.5250019999999997</c:v>
                </c:pt>
                <c:pt idx="126">
                  <c:v>7.4037569999999997</c:v>
                </c:pt>
                <c:pt idx="127">
                  <c:v>4.1890869999999998</c:v>
                </c:pt>
                <c:pt idx="128">
                  <c:v>5.6343399999999999</c:v>
                </c:pt>
                <c:pt idx="129">
                  <c:v>6.2359939999999998</c:v>
                </c:pt>
                <c:pt idx="130">
                  <c:v>7.2675859999999997</c:v>
                </c:pt>
                <c:pt idx="131">
                  <c:v>6.7156640000000003</c:v>
                </c:pt>
                <c:pt idx="132">
                  <c:v>3.7483740000000001</c:v>
                </c:pt>
                <c:pt idx="133">
                  <c:v>6.5694119999999998</c:v>
                </c:pt>
                <c:pt idx="134">
                  <c:v>7.480073</c:v>
                </c:pt>
                <c:pt idx="135">
                  <c:v>6.2145609999999998</c:v>
                </c:pt>
                <c:pt idx="136">
                  <c:v>4.8401759999999996</c:v>
                </c:pt>
                <c:pt idx="137">
                  <c:v>6.761895</c:v>
                </c:pt>
                <c:pt idx="138">
                  <c:v>6.0810430000000002</c:v>
                </c:pt>
                <c:pt idx="139">
                  <c:v>4.3514710000000001</c:v>
                </c:pt>
                <c:pt idx="140">
                  <c:v>7.9445430000000004</c:v>
                </c:pt>
                <c:pt idx="141">
                  <c:v>6.8042059999999998</c:v>
                </c:pt>
                <c:pt idx="142">
                  <c:v>6.7665290000000002</c:v>
                </c:pt>
                <c:pt idx="143">
                  <c:v>5.7347330000000003</c:v>
                </c:pt>
                <c:pt idx="144">
                  <c:v>4.4673809999999996</c:v>
                </c:pt>
                <c:pt idx="145">
                  <c:v>5.728739</c:v>
                </c:pt>
                <c:pt idx="146">
                  <c:v>8.5811759999999992</c:v>
                </c:pt>
                <c:pt idx="147">
                  <c:v>4.9504320000000002</c:v>
                </c:pt>
                <c:pt idx="148">
                  <c:v>6.8180870000000002</c:v>
                </c:pt>
                <c:pt idx="149">
                  <c:v>5.7129750000000001</c:v>
                </c:pt>
                <c:pt idx="150">
                  <c:v>5.0002570000000004</c:v>
                </c:pt>
                <c:pt idx="151">
                  <c:v>5.2478689999999997</c:v>
                </c:pt>
                <c:pt idx="152">
                  <c:v>7.8850610000000003</c:v>
                </c:pt>
                <c:pt idx="153">
                  <c:v>4.7116990000000003</c:v>
                </c:pt>
                <c:pt idx="154">
                  <c:v>7.4788589999999999</c:v>
                </c:pt>
                <c:pt idx="155">
                  <c:v>5.3308289999999996</c:v>
                </c:pt>
                <c:pt idx="156">
                  <c:v>6.3037099999999997</c:v>
                </c:pt>
                <c:pt idx="157">
                  <c:v>7.5093079999999999</c:v>
                </c:pt>
                <c:pt idx="158">
                  <c:v>8.0723330000000004</c:v>
                </c:pt>
                <c:pt idx="159">
                  <c:v>6.551323</c:v>
                </c:pt>
                <c:pt idx="160">
                  <c:v>7.1821120000000001</c:v>
                </c:pt>
                <c:pt idx="161">
                  <c:v>8.1699409999999997</c:v>
                </c:pt>
                <c:pt idx="162">
                  <c:v>7.7192270000000001</c:v>
                </c:pt>
                <c:pt idx="163">
                  <c:v>7.4417580000000001</c:v>
                </c:pt>
                <c:pt idx="164">
                  <c:v>7.6167579999999999</c:v>
                </c:pt>
                <c:pt idx="165">
                  <c:v>7.1204720000000004</c:v>
                </c:pt>
                <c:pt idx="166">
                  <c:v>7.6258470000000003</c:v>
                </c:pt>
                <c:pt idx="167">
                  <c:v>5.0465010000000001</c:v>
                </c:pt>
                <c:pt idx="168">
                  <c:v>6.2523580000000001</c:v>
                </c:pt>
                <c:pt idx="169">
                  <c:v>6.9375900000000001</c:v>
                </c:pt>
                <c:pt idx="170">
                  <c:v>9.0115099999999995</c:v>
                </c:pt>
                <c:pt idx="171">
                  <c:v>8.5551580000000005</c:v>
                </c:pt>
                <c:pt idx="172">
                  <c:v>7.0989760000000004</c:v>
                </c:pt>
                <c:pt idx="173">
                  <c:v>7.5100550000000004</c:v>
                </c:pt>
                <c:pt idx="174">
                  <c:v>6.9056810000000004</c:v>
                </c:pt>
                <c:pt idx="175">
                  <c:v>5.6572570000000004</c:v>
                </c:pt>
                <c:pt idx="176">
                  <c:v>8.6038130000000006</c:v>
                </c:pt>
                <c:pt idx="177">
                  <c:v>7.9451660000000004</c:v>
                </c:pt>
                <c:pt idx="178">
                  <c:v>8.2849819999999994</c:v>
                </c:pt>
                <c:pt idx="179">
                  <c:v>5.9128509999999999</c:v>
                </c:pt>
                <c:pt idx="180">
                  <c:v>6.3524079999999996</c:v>
                </c:pt>
                <c:pt idx="181">
                  <c:v>6.9904989999999998</c:v>
                </c:pt>
                <c:pt idx="182">
                  <c:v>8.1058590000000006</c:v>
                </c:pt>
                <c:pt idx="183">
                  <c:v>7.5094830000000004</c:v>
                </c:pt>
                <c:pt idx="184">
                  <c:v>7.2824489999999997</c:v>
                </c:pt>
                <c:pt idx="185">
                  <c:v>7.2770159999999997</c:v>
                </c:pt>
                <c:pt idx="186">
                  <c:v>9.1883339999999993</c:v>
                </c:pt>
                <c:pt idx="187">
                  <c:v>5.739884</c:v>
                </c:pt>
                <c:pt idx="188">
                  <c:v>9.3587129999999998</c:v>
                </c:pt>
                <c:pt idx="189">
                  <c:v>9.1344320000000003</c:v>
                </c:pt>
                <c:pt idx="190">
                  <c:v>7.2198159999999998</c:v>
                </c:pt>
                <c:pt idx="191">
                  <c:v>7.4309719999999997</c:v>
                </c:pt>
                <c:pt idx="192">
                  <c:v>6.2312669999999999</c:v>
                </c:pt>
                <c:pt idx="193">
                  <c:v>7.7432759999999998</c:v>
                </c:pt>
                <c:pt idx="194">
                  <c:v>9.9052720000000001</c:v>
                </c:pt>
                <c:pt idx="195">
                  <c:v>8.8629490000000004</c:v>
                </c:pt>
                <c:pt idx="196">
                  <c:v>8.4132099999999994</c:v>
                </c:pt>
                <c:pt idx="197">
                  <c:v>9.9093090000000004</c:v>
                </c:pt>
                <c:pt idx="198">
                  <c:v>9.925853</c:v>
                </c:pt>
                <c:pt idx="199">
                  <c:v>6.545604</c:v>
                </c:pt>
                <c:pt idx="200">
                  <c:v>9.9517749999999996</c:v>
                </c:pt>
                <c:pt idx="201">
                  <c:v>9.3740249999999996</c:v>
                </c:pt>
                <c:pt idx="202">
                  <c:v>8.7459600000000002</c:v>
                </c:pt>
                <c:pt idx="203">
                  <c:v>7.029477</c:v>
                </c:pt>
                <c:pt idx="204">
                  <c:v>5.2609389999999996</c:v>
                </c:pt>
                <c:pt idx="205">
                  <c:v>8.7153279999999995</c:v>
                </c:pt>
                <c:pt idx="206">
                  <c:v>10.7715</c:v>
                </c:pt>
                <c:pt idx="207">
                  <c:v>10.54923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65376"/>
        <c:axId val="159016064"/>
      </c:lineChart>
      <c:catAx>
        <c:axId val="148565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9016064"/>
        <c:crosses val="autoZero"/>
        <c:auto val="1"/>
        <c:lblAlgn val="ctr"/>
        <c:lblOffset val="100"/>
        <c:noMultiLvlLbl val="0"/>
      </c:catAx>
      <c:valAx>
        <c:axId val="159016064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48565376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0.02388</cdr:x>
      <cdr:y>0.75</cdr:y>
    </cdr:from>
    <cdr:to>
      <cdr:x>1</cdr:x>
      <cdr:y>0.84428</cdr:y>
    </cdr:to>
    <cdr:grpSp>
      <cdr:nvGrpSpPr>
        <cdr:cNvPr id="11" name="Gruppieren 10"/>
        <cdr:cNvGrpSpPr/>
      </cdr:nvGrpSpPr>
      <cdr:grpSpPr>
        <a:xfrm xmlns:a="http://schemas.openxmlformats.org/drawingml/2006/main">
          <a:off x="220099" y="3672408"/>
          <a:ext cx="8996925" cy="461665"/>
          <a:chOff x="220099" y="3672408"/>
          <a:chExt cx="8996925" cy="461665"/>
        </a:xfrm>
      </cdr:grpSpPr>
      <cdr:sp macro="" textlink="">
        <cdr:nvSpPr>
          <cdr:cNvPr id="2" name="Textfeld 1"/>
          <cdr:cNvSpPr txBox="1"/>
        </cdr:nvSpPr>
        <cdr:spPr>
          <a:xfrm xmlns:a="http://schemas.openxmlformats.org/drawingml/2006/main">
            <a:off x="220099" y="3672408"/>
            <a:ext cx="957408" cy="46166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rtlCol="0">
            <a:spAutoFit/>
          </a:bodyPr>
          <a:lstStyle xmlns:a="http://schemas.openxmlformats.org/drawingml/2006/main"/>
          <a:p xmlns:a="http://schemas.openxmlformats.org/drawingml/2006/main">
            <a:r>
              <a:rPr lang="de-DE" sz="2400" dirty="0" smtClean="0"/>
              <a:t>Q1:08</a:t>
            </a:r>
            <a:endParaRPr lang="de-DE" sz="2400" dirty="0" smtClean="0"/>
          </a:p>
        </cdr:txBody>
      </cdr:sp>
      <cdr:sp macro="" textlink="">
        <cdr:nvSpPr>
          <cdr:cNvPr id="3" name="Textfeld 2"/>
          <cdr:cNvSpPr txBox="1"/>
        </cdr:nvSpPr>
        <cdr:spPr>
          <a:xfrm xmlns:a="http://schemas.openxmlformats.org/drawingml/2006/main">
            <a:off x="1225039" y="3672408"/>
            <a:ext cx="957408" cy="46166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rtlCol="0">
            <a:spAutoFit/>
          </a:bodyPr>
          <a:lstStyle xmlns:a="http://schemas.openxmlformats.org/drawingml/2006/main"/>
          <a:p xmlns:a="http://schemas.openxmlformats.org/drawingml/2006/main">
            <a:r>
              <a:rPr lang="de-DE" sz="2400" dirty="0" smtClean="0"/>
              <a:t>Q1:09</a:t>
            </a:r>
            <a:endParaRPr lang="de-DE" sz="2400" dirty="0" smtClean="0"/>
          </a:p>
        </cdr:txBody>
      </cdr:sp>
      <cdr:sp macro="" textlink="">
        <cdr:nvSpPr>
          <cdr:cNvPr id="4" name="Textfeld 3"/>
          <cdr:cNvSpPr txBox="1"/>
        </cdr:nvSpPr>
        <cdr:spPr>
          <a:xfrm xmlns:a="http://schemas.openxmlformats.org/drawingml/2006/main">
            <a:off x="2229979" y="3672408"/>
            <a:ext cx="957408" cy="46166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rtlCol="0">
            <a:spAutoFit/>
          </a:bodyPr>
          <a:lstStyle xmlns:a="http://schemas.openxmlformats.org/drawingml/2006/main"/>
          <a:p xmlns:a="http://schemas.openxmlformats.org/drawingml/2006/main">
            <a:r>
              <a:rPr lang="de-DE" sz="2400" dirty="0" smtClean="0"/>
              <a:t>Q1:10</a:t>
            </a:r>
            <a:endParaRPr lang="de-DE" sz="2400" dirty="0" smtClean="0"/>
          </a:p>
        </cdr:txBody>
      </cdr:sp>
      <cdr:sp macro="" textlink="">
        <cdr:nvSpPr>
          <cdr:cNvPr id="5" name="Textfeld 4"/>
          <cdr:cNvSpPr txBox="1"/>
        </cdr:nvSpPr>
        <cdr:spPr>
          <a:xfrm xmlns:a="http://schemas.openxmlformats.org/drawingml/2006/main">
            <a:off x="3234919" y="3672408"/>
            <a:ext cx="957407" cy="46166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rtlCol="0">
            <a:spAutoFit/>
          </a:bodyPr>
          <a:lstStyle xmlns:a="http://schemas.openxmlformats.org/drawingml/2006/main"/>
          <a:p xmlns:a="http://schemas.openxmlformats.org/drawingml/2006/main">
            <a:r>
              <a:rPr lang="de-DE" sz="2400" dirty="0" smtClean="0"/>
              <a:t>Q1:11</a:t>
            </a:r>
            <a:endParaRPr lang="de-DE" sz="2400" dirty="0" smtClean="0"/>
          </a:p>
        </cdr:txBody>
      </cdr:sp>
      <cdr:sp macro="" textlink="">
        <cdr:nvSpPr>
          <cdr:cNvPr id="6" name="Textfeld 5"/>
          <cdr:cNvSpPr txBox="1"/>
        </cdr:nvSpPr>
        <cdr:spPr>
          <a:xfrm xmlns:a="http://schemas.openxmlformats.org/drawingml/2006/main">
            <a:off x="5244798" y="3672408"/>
            <a:ext cx="957407" cy="46166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rtlCol="0">
            <a:spAutoFit/>
          </a:bodyPr>
          <a:lstStyle xmlns:a="http://schemas.openxmlformats.org/drawingml/2006/main"/>
          <a:p xmlns:a="http://schemas.openxmlformats.org/drawingml/2006/main">
            <a:r>
              <a:rPr lang="de-DE" sz="2400" dirty="0" smtClean="0"/>
              <a:t>Q1:13</a:t>
            </a:r>
            <a:endParaRPr lang="de-DE" sz="2400" dirty="0" smtClean="0"/>
          </a:p>
        </cdr:txBody>
      </cdr:sp>
      <cdr:sp macro="" textlink="">
        <cdr:nvSpPr>
          <cdr:cNvPr id="7" name="Textfeld 6"/>
          <cdr:cNvSpPr txBox="1"/>
        </cdr:nvSpPr>
        <cdr:spPr>
          <a:xfrm xmlns:a="http://schemas.openxmlformats.org/drawingml/2006/main">
            <a:off x="6249737" y="3672408"/>
            <a:ext cx="957408" cy="46166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rtlCol="0">
            <a:spAutoFit/>
          </a:bodyPr>
          <a:lstStyle xmlns:a="http://schemas.openxmlformats.org/drawingml/2006/main"/>
          <a:p xmlns:a="http://schemas.openxmlformats.org/drawingml/2006/main">
            <a:r>
              <a:rPr lang="de-DE" sz="2400" dirty="0" smtClean="0"/>
              <a:t>Q1:14</a:t>
            </a:r>
            <a:endParaRPr lang="de-DE" sz="2400" dirty="0" smtClean="0"/>
          </a:p>
        </cdr:txBody>
      </cdr:sp>
      <cdr:sp macro="" textlink="">
        <cdr:nvSpPr>
          <cdr:cNvPr id="8" name="Textfeld 7"/>
          <cdr:cNvSpPr txBox="1"/>
        </cdr:nvSpPr>
        <cdr:spPr>
          <a:xfrm xmlns:a="http://schemas.openxmlformats.org/drawingml/2006/main">
            <a:off x="7254677" y="3672408"/>
            <a:ext cx="957408" cy="46166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rtlCol="0">
            <a:spAutoFit/>
          </a:bodyPr>
          <a:lstStyle xmlns:a="http://schemas.openxmlformats.org/drawingml/2006/main"/>
          <a:p xmlns:a="http://schemas.openxmlformats.org/drawingml/2006/main">
            <a:r>
              <a:rPr lang="de-DE" sz="2400" dirty="0" smtClean="0"/>
              <a:t>Q1:15</a:t>
            </a:r>
            <a:endParaRPr lang="de-DE" sz="2400" dirty="0" smtClean="0"/>
          </a:p>
        </cdr:txBody>
      </cdr:sp>
      <cdr:sp macro="" textlink="">
        <cdr:nvSpPr>
          <cdr:cNvPr id="9" name="Textfeld 8"/>
          <cdr:cNvSpPr txBox="1"/>
        </cdr:nvSpPr>
        <cdr:spPr>
          <a:xfrm xmlns:a="http://schemas.openxmlformats.org/drawingml/2006/main">
            <a:off x="8259616" y="3672408"/>
            <a:ext cx="957408" cy="46166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rtlCol="0">
            <a:spAutoFit/>
          </a:bodyPr>
          <a:lstStyle xmlns:a="http://schemas.openxmlformats.org/drawingml/2006/main"/>
          <a:p xmlns:a="http://schemas.openxmlformats.org/drawingml/2006/main">
            <a:r>
              <a:rPr lang="de-DE" sz="2400" dirty="0" smtClean="0"/>
              <a:t>Q1:16</a:t>
            </a:r>
            <a:endParaRPr lang="de-DE" sz="2400" dirty="0" smtClean="0"/>
          </a:p>
        </cdr:txBody>
      </cdr:sp>
      <cdr:sp macro="" textlink="">
        <cdr:nvSpPr>
          <cdr:cNvPr id="10" name="Textfeld 9"/>
          <cdr:cNvSpPr txBox="1"/>
        </cdr:nvSpPr>
        <cdr:spPr>
          <a:xfrm xmlns:a="http://schemas.openxmlformats.org/drawingml/2006/main">
            <a:off x="4239858" y="3672408"/>
            <a:ext cx="957408" cy="46166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rtlCol="0">
            <a:spAutoFit/>
          </a:bodyPr>
          <a:lstStyle xmlns:a="http://schemas.openxmlformats.org/drawingml/2006/main"/>
          <a:p xmlns:a="http://schemas.openxmlformats.org/drawingml/2006/main">
            <a:r>
              <a:rPr lang="de-DE" sz="2400" dirty="0" smtClean="0"/>
              <a:t>Q1:12</a:t>
            </a:r>
            <a:endParaRPr lang="de-DE" sz="2400" dirty="0" smtClean="0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62" cy="49587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5" y="1"/>
            <a:ext cx="2945862" cy="49587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75546098-2459-4EAC-91D8-77D162EBD900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813"/>
            <a:ext cx="2945862" cy="49587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5" y="9430813"/>
            <a:ext cx="2945862" cy="49587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E4ACA41A-44D4-4D6C-BB67-1F6A49F0CE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818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92B1FB54-C391-4D97-B717-C6CD07B5F04D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6"/>
            <a:ext cx="5438140" cy="4467702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90DA30C9-6AD2-4D1B-AA68-091E09762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57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A30C9-6AD2-4D1B-AA68-091E09762EE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661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7F14B-274A-4103-97EF-A7C6C93E3918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68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F478-0C4D-46A9-9CE7-29458C764031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51B3-7D63-434A-B362-0D4083263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79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F478-0C4D-46A9-9CE7-29458C764031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51B3-7D63-434A-B362-0D4083263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5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F478-0C4D-46A9-9CE7-29458C764031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51B3-7D63-434A-B362-0D4083263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15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F478-0C4D-46A9-9CE7-29458C764031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51B3-7D63-434A-B362-0D4083263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92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F478-0C4D-46A9-9CE7-29458C764031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51B3-7D63-434A-B362-0D4083263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64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F478-0C4D-46A9-9CE7-29458C764031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51B3-7D63-434A-B362-0D4083263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44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F478-0C4D-46A9-9CE7-29458C764031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51B3-7D63-434A-B362-0D4083263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24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F478-0C4D-46A9-9CE7-29458C764031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51B3-7D63-434A-B362-0D4083263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26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F478-0C4D-46A9-9CE7-29458C764031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51B3-7D63-434A-B362-0D4083263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87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F478-0C4D-46A9-9CE7-29458C764031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51B3-7D63-434A-B362-0D4083263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17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F478-0C4D-46A9-9CE7-29458C764031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51B3-7D63-434A-B362-0D4083263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46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8F478-0C4D-46A9-9CE7-29458C764031}" type="datetimeFigureOut">
              <a:rPr lang="de-DE" smtClean="0"/>
              <a:t>07.07.2016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451B3-7D63-434A-B362-0D4083263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18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8916322" cy="194421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The German current account </a:t>
            </a:r>
            <a:r>
              <a:rPr lang="en-US" sz="4000" b="1" dirty="0">
                <a:solidFill>
                  <a:srgbClr val="002060"/>
                </a:solidFill>
              </a:rPr>
              <a:t>surplus and </a:t>
            </a:r>
            <a:r>
              <a:rPr lang="en-US" sz="4000" b="1" dirty="0" err="1">
                <a:solidFill>
                  <a:srgbClr val="002060"/>
                </a:solidFill>
              </a:rPr>
              <a:t>labour</a:t>
            </a:r>
            <a:r>
              <a:rPr lang="en-US" sz="4000" b="1" dirty="0">
                <a:solidFill>
                  <a:srgbClr val="002060"/>
                </a:solidFill>
              </a:rPr>
              <a:t> market: New challenges?</a:t>
            </a:r>
            <a:endParaRPr lang="de-DE" sz="4100" b="1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4149080"/>
            <a:ext cx="7632848" cy="2232248"/>
          </a:xfrm>
        </p:spPr>
        <p:txBody>
          <a:bodyPr>
            <a:noAutofit/>
          </a:bodyPr>
          <a:lstStyle/>
          <a:p>
            <a:r>
              <a:rPr lang="de-DE" sz="2400" b="1" dirty="0" smtClean="0">
                <a:solidFill>
                  <a:srgbClr val="002060"/>
                </a:solidFill>
              </a:rPr>
              <a:t>Gabriel Felbermayr</a:t>
            </a:r>
          </a:p>
          <a:p>
            <a:endParaRPr lang="de-DE" sz="2200" b="1" dirty="0" smtClean="0">
              <a:solidFill>
                <a:schemeClr val="tx1"/>
              </a:solidFill>
            </a:endParaRPr>
          </a:p>
          <a:p>
            <a:r>
              <a:rPr lang="de-DE" sz="2400" b="1" dirty="0" smtClean="0"/>
              <a:t>Paris</a:t>
            </a:r>
            <a:endParaRPr lang="en-US" sz="2400" b="1" dirty="0" smtClean="0"/>
          </a:p>
          <a:p>
            <a:r>
              <a:rPr lang="de-DE" sz="2400" dirty="0" err="1" smtClean="0"/>
              <a:t>July</a:t>
            </a:r>
            <a:r>
              <a:rPr lang="de-DE" sz="2400" dirty="0" smtClean="0"/>
              <a:t> 7</a:t>
            </a:r>
            <a:r>
              <a:rPr lang="de-DE" sz="2200" dirty="0" smtClean="0"/>
              <a:t>, 2016</a:t>
            </a:r>
            <a:endParaRPr lang="de-DE" sz="2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1"/>
            <a:ext cx="4590000" cy="25649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4660" cy="2564904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0" t="85278" r="16562" b="5694"/>
          <a:stretch/>
        </p:blipFill>
        <p:spPr bwMode="auto">
          <a:xfrm>
            <a:off x="714078" y="6194251"/>
            <a:ext cx="789037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1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70"/>
    </mc:Choice>
    <mc:Fallback xmlns="">
      <p:transition spd="slow" advTm="858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116632"/>
            <a:ext cx="95405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Peter Hartz versus Arthur </a:t>
            </a:r>
            <a:r>
              <a:rPr lang="de-DE" sz="4000" b="1" dirty="0" err="1" smtClean="0">
                <a:solidFill>
                  <a:srgbClr val="002060"/>
                </a:solidFill>
              </a:rPr>
              <a:t>Okun</a:t>
            </a:r>
            <a:endParaRPr lang="de-DE" sz="4000" b="1" dirty="0" smtClean="0">
              <a:solidFill>
                <a:srgbClr val="002060"/>
              </a:solidFill>
            </a:endParaRP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10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10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07504" y="1052736"/>
            <a:ext cx="85689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 err="1" smtClean="0"/>
              <a:t>Okun‘s</a:t>
            </a:r>
            <a:r>
              <a:rPr lang="de-DE" sz="2400" dirty="0" smtClean="0"/>
              <a:t> (1970) </a:t>
            </a:r>
            <a:r>
              <a:rPr lang="de-DE" sz="2400" b="1" dirty="0" err="1" smtClean="0">
                <a:solidFill>
                  <a:srgbClr val="002060"/>
                </a:solidFill>
              </a:rPr>
              <a:t>tradeoff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efficiency</a:t>
            </a:r>
            <a:r>
              <a:rPr lang="de-DE" sz="2400" dirty="0" smtClean="0"/>
              <a:t> (</a:t>
            </a:r>
            <a:r>
              <a:rPr lang="de-DE" sz="2400" dirty="0" err="1" smtClean="0"/>
              <a:t>lower</a:t>
            </a:r>
            <a:r>
              <a:rPr lang="de-DE" sz="2400" dirty="0" smtClean="0"/>
              <a:t> </a:t>
            </a:r>
            <a:r>
              <a:rPr lang="de-DE" sz="2400" dirty="0" err="1" smtClean="0"/>
              <a:t>unemployment</a:t>
            </a:r>
            <a:r>
              <a:rPr lang="de-DE" sz="2400" dirty="0" smtClean="0"/>
              <a:t>)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equity</a:t>
            </a:r>
            <a:r>
              <a:rPr lang="de-DE" sz="2400" dirty="0" smtClean="0"/>
              <a:t> (</a:t>
            </a:r>
            <a:r>
              <a:rPr lang="de-DE" sz="2400" dirty="0" err="1" smtClean="0"/>
              <a:t>higher</a:t>
            </a:r>
            <a:r>
              <a:rPr lang="de-DE" sz="2400" dirty="0" smtClean="0"/>
              <a:t> </a:t>
            </a:r>
            <a:r>
              <a:rPr lang="de-DE" sz="2400" dirty="0" err="1" smtClean="0"/>
              <a:t>inequality</a:t>
            </a:r>
            <a:r>
              <a:rPr lang="de-DE" sz="2400" dirty="0" smtClean="0"/>
              <a:t>)</a:t>
            </a:r>
          </a:p>
          <a:p>
            <a:pPr marL="342900" indent="-342900">
              <a:spcAft>
                <a:spcPts val="1200"/>
              </a:spcAft>
              <a:buFont typeface="Calibri" panose="020F0502020204030204" pitchFamily="34" charset="0"/>
              <a:buChar char="¶"/>
            </a:pPr>
            <a:r>
              <a:rPr lang="de-DE" sz="2400" dirty="0" err="1" smtClean="0"/>
              <a:t>Gross</a:t>
            </a:r>
            <a:r>
              <a:rPr lang="de-DE" sz="2400" dirty="0" smtClean="0"/>
              <a:t> </a:t>
            </a:r>
            <a:r>
              <a:rPr lang="de-DE" sz="2400" dirty="0" err="1" smtClean="0"/>
              <a:t>wages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employed</a:t>
            </a:r>
            <a:r>
              <a:rPr lang="de-DE" sz="2400" dirty="0" smtClean="0"/>
              <a:t>: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evidence</a:t>
            </a:r>
            <a:r>
              <a:rPr lang="de-DE" sz="2400" dirty="0" smtClean="0"/>
              <a:t> in </a:t>
            </a:r>
            <a:r>
              <a:rPr lang="de-DE" sz="2400" dirty="0" err="1" smtClean="0"/>
              <a:t>early</a:t>
            </a:r>
            <a:r>
              <a:rPr lang="de-DE" sz="2400" dirty="0" smtClean="0"/>
              <a:t> </a:t>
            </a:r>
            <a:r>
              <a:rPr lang="de-DE" sz="2400" dirty="0" err="1" smtClean="0"/>
              <a:t>post</a:t>
            </a:r>
            <a:r>
              <a:rPr lang="de-DE" sz="2400" dirty="0" smtClean="0"/>
              <a:t> Hartz </a:t>
            </a:r>
            <a:r>
              <a:rPr lang="de-DE" sz="2400" dirty="0" err="1" smtClean="0"/>
              <a:t>period</a:t>
            </a:r>
            <a:r>
              <a:rPr lang="de-DE" sz="2400" dirty="0" smtClean="0"/>
              <a:t>, </a:t>
            </a:r>
            <a:r>
              <a:rPr lang="de-DE" sz="2400" dirty="0" err="1" smtClean="0"/>
              <a:t>driven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wage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composition</a:t>
            </a:r>
            <a:r>
              <a:rPr lang="de-DE" sz="2400" dirty="0" smtClean="0"/>
              <a:t> </a:t>
            </a:r>
            <a:r>
              <a:rPr lang="de-DE" sz="2400" dirty="0" err="1" smtClean="0"/>
              <a:t>effects</a:t>
            </a:r>
            <a:endParaRPr lang="de-DE" sz="2400" dirty="0" smtClean="0"/>
          </a:p>
          <a:p>
            <a:pPr marL="342900" indent="-342900">
              <a:spcAft>
                <a:spcPts val="1200"/>
              </a:spcAft>
              <a:buFont typeface="Calibri" panose="020F0502020204030204" pitchFamily="34" charset="0"/>
              <a:buChar char="¶"/>
            </a:pPr>
            <a:r>
              <a:rPr lang="de-DE" sz="2400" dirty="0" smtClean="0"/>
              <a:t>At least after 2010 wage </a:t>
            </a:r>
            <a:r>
              <a:rPr lang="de-DE" sz="2400" dirty="0" err="1" smtClean="0"/>
              <a:t>dispersion</a:t>
            </a:r>
            <a:r>
              <a:rPr lang="de-DE" sz="2400" dirty="0" smtClean="0"/>
              <a:t> </a:t>
            </a:r>
            <a:r>
              <a:rPr lang="de-DE" sz="2400" dirty="0" err="1" smtClean="0"/>
              <a:t>starts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fall</a:t>
            </a:r>
          </a:p>
          <a:p>
            <a:pPr marL="342900" indent="-342900">
              <a:spcAft>
                <a:spcPts val="1200"/>
              </a:spcAft>
              <a:buFont typeface="Calibri" panose="020F0502020204030204" pitchFamily="34" charset="0"/>
              <a:buChar char="¶"/>
            </a:pPr>
            <a:r>
              <a:rPr lang="de-DE" sz="2400" dirty="0" err="1" smtClean="0"/>
              <a:t>Gross</a:t>
            </a:r>
            <a:r>
              <a:rPr lang="de-DE" sz="2400" dirty="0" smtClean="0"/>
              <a:t> </a:t>
            </a:r>
            <a:r>
              <a:rPr lang="de-DE" sz="2400" dirty="0" err="1" smtClean="0"/>
              <a:t>labor</a:t>
            </a:r>
            <a:r>
              <a:rPr lang="de-DE" sz="2400" dirty="0" smtClean="0"/>
              <a:t> </a:t>
            </a:r>
            <a:r>
              <a:rPr lang="de-DE" sz="2400" dirty="0" err="1" smtClean="0"/>
              <a:t>income</a:t>
            </a:r>
            <a:r>
              <a:rPr lang="de-DE" sz="2400" dirty="0" smtClean="0"/>
              <a:t> in </a:t>
            </a:r>
            <a:r>
              <a:rPr lang="de-DE" sz="2400" dirty="0" err="1" smtClean="0"/>
              <a:t>labor</a:t>
            </a:r>
            <a:r>
              <a:rPr lang="de-DE" sz="2400" dirty="0" smtClean="0"/>
              <a:t> </a:t>
            </a:r>
            <a:r>
              <a:rPr lang="de-DE" sz="2400" dirty="0" err="1" smtClean="0"/>
              <a:t>force</a:t>
            </a:r>
            <a:r>
              <a:rPr lang="de-DE" sz="2400" dirty="0" smtClean="0"/>
              <a:t>: </a:t>
            </a:r>
            <a:r>
              <a:rPr lang="de-DE" sz="2400" dirty="0" err="1" smtClean="0"/>
              <a:t>inequality</a:t>
            </a:r>
            <a:r>
              <a:rPr lang="de-DE" sz="2400" dirty="0" smtClean="0"/>
              <a:t> </a:t>
            </a:r>
            <a:r>
              <a:rPr lang="de-DE" sz="2400" dirty="0" err="1" smtClean="0"/>
              <a:t>moves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unemployment</a:t>
            </a:r>
            <a:endParaRPr lang="de-DE" sz="2400" dirty="0" smtClean="0"/>
          </a:p>
          <a:p>
            <a:pPr>
              <a:spcAft>
                <a:spcPts val="1200"/>
              </a:spcAft>
            </a:pPr>
            <a:r>
              <a:rPr lang="de-DE" sz="2400" b="1" dirty="0" err="1" smtClean="0">
                <a:solidFill>
                  <a:srgbClr val="002060"/>
                </a:solidFill>
              </a:rPr>
              <a:t>Explanations</a:t>
            </a:r>
            <a:r>
              <a:rPr lang="de-DE" sz="2400" b="1" dirty="0" smtClean="0">
                <a:solidFill>
                  <a:srgbClr val="002060"/>
                </a:solidFill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de-DE" sz="2400" dirty="0" err="1" smtClean="0"/>
              <a:t>Structural</a:t>
            </a:r>
            <a:r>
              <a:rPr lang="de-DE" sz="2400" dirty="0" smtClean="0"/>
              <a:t> quantitative </a:t>
            </a:r>
            <a:r>
              <a:rPr lang="de-DE" sz="2400" dirty="0" err="1" smtClean="0"/>
              <a:t>model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Felbermayr et al. (2016, FPS)</a:t>
            </a:r>
          </a:p>
          <a:p>
            <a:pPr marL="342900" indent="-342900">
              <a:spcAft>
                <a:spcPts val="1200"/>
              </a:spcAft>
              <a:buFont typeface="Calibri" panose="020F0502020204030204" pitchFamily="34" charset="0"/>
              <a:buChar char="¶"/>
            </a:pPr>
            <a:r>
              <a:rPr lang="de-DE" sz="2400" dirty="0" smtClean="0"/>
              <a:t>Firm </a:t>
            </a:r>
            <a:r>
              <a:rPr lang="de-DE" sz="2400" dirty="0" err="1" smtClean="0"/>
              <a:t>heterogeneity</a:t>
            </a:r>
            <a:r>
              <a:rPr lang="de-DE" sz="2400" dirty="0" smtClean="0"/>
              <a:t>, </a:t>
            </a:r>
            <a:r>
              <a:rPr lang="de-DE" sz="2400" dirty="0" err="1" smtClean="0"/>
              <a:t>labor</a:t>
            </a:r>
            <a:r>
              <a:rPr lang="de-DE" sz="2400" dirty="0" smtClean="0"/>
              <a:t> </a:t>
            </a:r>
            <a:r>
              <a:rPr lang="de-DE" sz="2400" dirty="0" err="1" smtClean="0"/>
              <a:t>market</a:t>
            </a:r>
            <a:r>
              <a:rPr lang="de-DE" sz="2400" dirty="0"/>
              <a:t> </a:t>
            </a:r>
            <a:r>
              <a:rPr lang="de-DE" sz="2400" dirty="0" err="1" smtClean="0"/>
              <a:t>frictions</a:t>
            </a:r>
            <a:r>
              <a:rPr lang="de-DE" sz="2400" dirty="0" smtClean="0"/>
              <a:t>, </a:t>
            </a:r>
            <a:r>
              <a:rPr lang="de-DE" sz="2400" dirty="0" err="1" smtClean="0"/>
              <a:t>imperfect</a:t>
            </a:r>
            <a:r>
              <a:rPr lang="de-DE" sz="2400" dirty="0" smtClean="0"/>
              <a:t> </a:t>
            </a:r>
            <a:r>
              <a:rPr lang="de-DE" sz="2400" dirty="0" err="1" smtClean="0"/>
              <a:t>comp.</a:t>
            </a:r>
            <a:endParaRPr lang="de-DE" sz="2400" dirty="0" smtClean="0"/>
          </a:p>
          <a:p>
            <a:pPr marL="342900" indent="-342900">
              <a:spcAft>
                <a:spcPts val="1200"/>
              </a:spcAft>
              <a:buFont typeface="Calibri" panose="020F0502020204030204" pitchFamily="34" charset="0"/>
              <a:buChar char="¶"/>
            </a:pPr>
            <a:r>
              <a:rPr lang="de-DE" sz="2400" dirty="0" smtClean="0"/>
              <a:t>Trade </a:t>
            </a:r>
            <a:r>
              <a:rPr lang="de-DE" sz="2400" dirty="0" err="1" smtClean="0"/>
              <a:t>opening</a:t>
            </a:r>
            <a:r>
              <a:rPr lang="de-DE" sz="2400" dirty="0" smtClean="0"/>
              <a:t>, </a:t>
            </a:r>
            <a:r>
              <a:rPr lang="de-DE" sz="2400" dirty="0" err="1" smtClean="0"/>
              <a:t>labor</a:t>
            </a:r>
            <a:r>
              <a:rPr lang="de-DE" sz="2400" dirty="0" smtClean="0"/>
              <a:t> </a:t>
            </a:r>
            <a:r>
              <a:rPr lang="de-DE" sz="2400" dirty="0" err="1" smtClean="0"/>
              <a:t>market</a:t>
            </a:r>
            <a:r>
              <a:rPr lang="de-DE" sz="2400" dirty="0" smtClean="0"/>
              <a:t> </a:t>
            </a:r>
            <a:r>
              <a:rPr lang="de-DE" sz="2400" dirty="0" err="1" smtClean="0"/>
              <a:t>reform</a:t>
            </a:r>
            <a:r>
              <a:rPr lang="de-DE" sz="2400" dirty="0" smtClean="0"/>
              <a:t>, </a:t>
            </a:r>
            <a:r>
              <a:rPr lang="de-DE" sz="2400" dirty="0" err="1" smtClean="0"/>
              <a:t>product</a:t>
            </a:r>
            <a:r>
              <a:rPr lang="de-DE" sz="2400" dirty="0" smtClean="0"/>
              <a:t> </a:t>
            </a:r>
            <a:r>
              <a:rPr lang="de-DE" sz="2400" dirty="0" err="1" smtClean="0"/>
              <a:t>market</a:t>
            </a:r>
            <a:r>
              <a:rPr lang="de-DE" sz="2400" dirty="0" smtClean="0"/>
              <a:t> </a:t>
            </a:r>
            <a:r>
              <a:rPr lang="de-DE" sz="2400" dirty="0" err="1" smtClean="0"/>
              <a:t>reform</a:t>
            </a:r>
            <a:endParaRPr lang="de-DE" sz="24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260648"/>
            <a:ext cx="95405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FPS I: Trade </a:t>
            </a:r>
            <a:r>
              <a:rPr lang="de-DE" sz="4000" b="1" dirty="0" err="1" smtClean="0">
                <a:solidFill>
                  <a:srgbClr val="002060"/>
                </a:solidFill>
              </a:rPr>
              <a:t>liberalization</a:t>
            </a:r>
            <a:endParaRPr lang="de-DE" sz="4000" b="1" dirty="0" smtClean="0">
              <a:solidFill>
                <a:srgbClr val="002060"/>
              </a:solidFill>
            </a:endParaRP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11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11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35496" y="1124744"/>
            <a:ext cx="757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Counterfactual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analysis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based</a:t>
            </a:r>
            <a:r>
              <a:rPr lang="de-DE" sz="2400" b="1" dirty="0" smtClean="0"/>
              <a:t> on </a:t>
            </a:r>
            <a:r>
              <a:rPr lang="de-DE" sz="2400" b="1" dirty="0" err="1" smtClean="0"/>
              <a:t>calibration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year</a:t>
            </a:r>
            <a:r>
              <a:rPr lang="de-DE" sz="2400" b="1" dirty="0" smtClean="0"/>
              <a:t> 1996</a:t>
            </a:r>
            <a:endParaRPr lang="de-DE" sz="24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0" y="6577607"/>
            <a:ext cx="3278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Source</a:t>
            </a:r>
            <a:r>
              <a:rPr lang="de-DE" sz="1400" dirty="0" smtClean="0"/>
              <a:t>: Felbermayr, Prat, </a:t>
            </a:r>
            <a:r>
              <a:rPr lang="de-DE" sz="1400" dirty="0" err="1" smtClean="0"/>
              <a:t>Impullitti</a:t>
            </a:r>
            <a:r>
              <a:rPr lang="de-DE" sz="1400" dirty="0" smtClean="0"/>
              <a:t> (2016).</a:t>
            </a: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21945" r="12030" b="19722"/>
          <a:stretch/>
        </p:blipFill>
        <p:spPr bwMode="auto">
          <a:xfrm>
            <a:off x="85392" y="1844824"/>
            <a:ext cx="90586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bgerundetes Rechteck 21"/>
          <p:cNvSpPr/>
          <p:nvPr/>
        </p:nvSpPr>
        <p:spPr>
          <a:xfrm>
            <a:off x="6876256" y="4437112"/>
            <a:ext cx="2195736" cy="936104"/>
          </a:xfrm>
          <a:prstGeom prst="roundRect">
            <a:avLst>
              <a:gd name="adj" fmla="val 64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260648"/>
            <a:ext cx="95405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FPS II: Labor </a:t>
            </a:r>
            <a:r>
              <a:rPr lang="de-DE" sz="4000" b="1" dirty="0" err="1" smtClean="0">
                <a:solidFill>
                  <a:srgbClr val="002060"/>
                </a:solidFill>
              </a:rPr>
              <a:t>market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reforms</a:t>
            </a:r>
            <a:endParaRPr lang="de-DE" sz="4000" b="1" dirty="0" smtClean="0">
              <a:solidFill>
                <a:srgbClr val="002060"/>
              </a:solidFill>
            </a:endParaRP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12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12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35496" y="1124744"/>
            <a:ext cx="757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Counterfactual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analysis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based</a:t>
            </a:r>
            <a:r>
              <a:rPr lang="de-DE" sz="2400" b="1" dirty="0" smtClean="0"/>
              <a:t> on </a:t>
            </a:r>
            <a:r>
              <a:rPr lang="de-DE" sz="2400" b="1" dirty="0" err="1" smtClean="0"/>
              <a:t>calibration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year</a:t>
            </a:r>
            <a:r>
              <a:rPr lang="de-DE" sz="2400" b="1" dirty="0" smtClean="0"/>
              <a:t> 1996</a:t>
            </a:r>
            <a:endParaRPr lang="de-DE" sz="24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0" y="6577607"/>
            <a:ext cx="3278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Source</a:t>
            </a:r>
            <a:r>
              <a:rPr lang="de-DE" sz="1400" dirty="0" smtClean="0"/>
              <a:t>: Felbermayr, Prat, </a:t>
            </a:r>
            <a:r>
              <a:rPr lang="de-DE" sz="1400" dirty="0" err="1" smtClean="0"/>
              <a:t>Impullitti</a:t>
            </a:r>
            <a:r>
              <a:rPr lang="de-DE" sz="1400" dirty="0" smtClean="0"/>
              <a:t> (2016).</a:t>
            </a:r>
            <a:endParaRPr lang="de-DE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28611" r="8516" b="10389"/>
          <a:stretch/>
        </p:blipFill>
        <p:spPr bwMode="auto">
          <a:xfrm>
            <a:off x="1" y="1772816"/>
            <a:ext cx="9144000" cy="368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6876256" y="4365104"/>
            <a:ext cx="2195736" cy="936104"/>
          </a:xfrm>
          <a:prstGeom prst="roundRect">
            <a:avLst>
              <a:gd name="adj" fmla="val 64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28750" r="8516" b="7083"/>
          <a:stretch/>
        </p:blipFill>
        <p:spPr bwMode="auto">
          <a:xfrm>
            <a:off x="34777" y="1796728"/>
            <a:ext cx="9109223" cy="386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el 1"/>
          <p:cNvSpPr txBox="1">
            <a:spLocks/>
          </p:cNvSpPr>
          <p:nvPr/>
        </p:nvSpPr>
        <p:spPr>
          <a:xfrm>
            <a:off x="0" y="260648"/>
            <a:ext cx="95405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FPS III: PMR </a:t>
            </a:r>
            <a:r>
              <a:rPr lang="de-DE" sz="4000" b="1" dirty="0" err="1" smtClean="0">
                <a:solidFill>
                  <a:srgbClr val="002060"/>
                </a:solidFill>
              </a:rPr>
              <a:t>and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joint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effects</a:t>
            </a:r>
            <a:endParaRPr lang="de-DE" sz="4000" b="1" dirty="0" smtClean="0">
              <a:solidFill>
                <a:srgbClr val="002060"/>
              </a:solidFill>
            </a:endParaRP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13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13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35496" y="1124744"/>
            <a:ext cx="757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Counterfactual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analysis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based</a:t>
            </a:r>
            <a:r>
              <a:rPr lang="de-DE" sz="2400" b="1" dirty="0" smtClean="0"/>
              <a:t> on </a:t>
            </a:r>
            <a:r>
              <a:rPr lang="de-DE" sz="2400" b="1" dirty="0" err="1" smtClean="0"/>
              <a:t>calibration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year</a:t>
            </a:r>
            <a:r>
              <a:rPr lang="de-DE" sz="2400" b="1" dirty="0" smtClean="0"/>
              <a:t> 1996</a:t>
            </a:r>
            <a:endParaRPr lang="de-DE" sz="24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0" y="6577607"/>
            <a:ext cx="3278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Source</a:t>
            </a:r>
            <a:r>
              <a:rPr lang="de-DE" sz="1400" dirty="0" smtClean="0"/>
              <a:t>: Felbermayr, Prat, </a:t>
            </a:r>
            <a:r>
              <a:rPr lang="de-DE" sz="1400" dirty="0" err="1" smtClean="0"/>
              <a:t>Impullitti</a:t>
            </a:r>
            <a:r>
              <a:rPr lang="de-DE" sz="1400" dirty="0" smtClean="0"/>
              <a:t> (2016).</a:t>
            </a:r>
            <a:endParaRPr lang="de-DE" sz="1400" dirty="0"/>
          </a:p>
        </p:txBody>
      </p:sp>
      <p:sp>
        <p:nvSpPr>
          <p:cNvPr id="2" name="Abgerundetes Rechteck 1"/>
          <p:cNvSpPr/>
          <p:nvPr/>
        </p:nvSpPr>
        <p:spPr>
          <a:xfrm>
            <a:off x="6912768" y="4581128"/>
            <a:ext cx="2195736" cy="936104"/>
          </a:xfrm>
          <a:prstGeom prst="roundRect">
            <a:avLst>
              <a:gd name="adj" fmla="val 64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375047"/>
            <a:ext cx="896448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14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14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623399" y="2453987"/>
            <a:ext cx="668413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Post Hartz </a:t>
            </a:r>
            <a:r>
              <a:rPr lang="de-DE" sz="2400" b="1" dirty="0" err="1" smtClean="0">
                <a:solidFill>
                  <a:srgbClr val="002060"/>
                </a:solidFill>
              </a:rPr>
              <a:t>labor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market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dynamics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Labor </a:t>
            </a:r>
            <a:r>
              <a:rPr lang="de-DE" sz="2400" b="1" dirty="0" err="1" smtClean="0">
                <a:solidFill>
                  <a:srgbClr val="002060"/>
                </a:solidFill>
              </a:rPr>
              <a:t>market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reforms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and</a:t>
            </a:r>
            <a:r>
              <a:rPr lang="de-DE" sz="2400" b="1" dirty="0" smtClean="0">
                <a:solidFill>
                  <a:srgbClr val="002060"/>
                </a:solidFill>
              </a:rPr>
              <a:t> international </a:t>
            </a:r>
            <a:r>
              <a:rPr lang="de-DE" sz="2400" b="1" dirty="0" err="1" smtClean="0">
                <a:solidFill>
                  <a:srgbClr val="002060"/>
                </a:solidFill>
              </a:rPr>
              <a:t>linkages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395535" y="2996952"/>
            <a:ext cx="7344817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375047"/>
            <a:ext cx="896448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Side </a:t>
            </a:r>
            <a:r>
              <a:rPr lang="de-DE" sz="4000" b="1" dirty="0" err="1" smtClean="0">
                <a:solidFill>
                  <a:srgbClr val="002060"/>
                </a:solidFill>
              </a:rPr>
              <a:t>comment</a:t>
            </a:r>
            <a:r>
              <a:rPr lang="de-DE" sz="4000" b="1" dirty="0" smtClean="0">
                <a:solidFill>
                  <a:srgbClr val="002060"/>
                </a:solidFill>
              </a:rPr>
              <a:t>: A </a:t>
            </a:r>
            <a:r>
              <a:rPr lang="de-DE" sz="4000" b="1" dirty="0" err="1" smtClean="0">
                <a:solidFill>
                  <a:srgbClr val="002060"/>
                </a:solidFill>
              </a:rPr>
              <a:t>glance</a:t>
            </a:r>
            <a:r>
              <a:rPr lang="de-DE" sz="4000" b="1" dirty="0" smtClean="0">
                <a:solidFill>
                  <a:srgbClr val="002060"/>
                </a:solidFill>
              </a:rPr>
              <a:t> at </a:t>
            </a:r>
            <a:r>
              <a:rPr lang="de-DE" sz="4000" b="1" dirty="0" err="1" smtClean="0">
                <a:solidFill>
                  <a:srgbClr val="002060"/>
                </a:solidFill>
              </a:rPr>
              <a:t>the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data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de-DE" sz="2400" b="1" dirty="0" err="1" smtClean="0">
                <a:solidFill>
                  <a:srgbClr val="002060"/>
                </a:solidFill>
              </a:rPr>
              <a:t>Current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account</a:t>
            </a:r>
            <a:r>
              <a:rPr lang="de-DE" sz="2400" b="1" dirty="0" smtClean="0">
                <a:solidFill>
                  <a:srgbClr val="002060"/>
                </a:solidFill>
              </a:rPr>
              <a:t>, </a:t>
            </a:r>
            <a:r>
              <a:rPr lang="de-DE" sz="2400" b="1" dirty="0" err="1" smtClean="0">
                <a:solidFill>
                  <a:srgbClr val="002060"/>
                </a:solidFill>
              </a:rPr>
              <a:t>goods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trade</a:t>
            </a:r>
            <a:r>
              <a:rPr lang="de-DE" sz="2400" b="1" dirty="0" smtClean="0">
                <a:solidFill>
                  <a:srgbClr val="002060"/>
                </a:solidFill>
              </a:rPr>
              <a:t>, </a:t>
            </a:r>
            <a:r>
              <a:rPr lang="de-DE" sz="2400" b="1" dirty="0" err="1" smtClean="0">
                <a:solidFill>
                  <a:srgbClr val="002060"/>
                </a:solidFill>
              </a:rPr>
              <a:t>Annualized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monthly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data</a:t>
            </a:r>
            <a:r>
              <a:rPr lang="de-DE" sz="2400" b="1" dirty="0" smtClean="0">
                <a:solidFill>
                  <a:srgbClr val="002060"/>
                </a:solidFill>
              </a:rPr>
              <a:t>, % </a:t>
            </a:r>
            <a:r>
              <a:rPr lang="de-DE" sz="2400" b="1" dirty="0" err="1" smtClean="0">
                <a:solidFill>
                  <a:srgbClr val="002060"/>
                </a:solidFill>
              </a:rPr>
              <a:t>of</a:t>
            </a:r>
            <a:r>
              <a:rPr lang="de-DE" sz="2400" b="1" dirty="0" smtClean="0">
                <a:solidFill>
                  <a:srgbClr val="002060"/>
                </a:solidFill>
              </a:rPr>
              <a:t> GDP</a:t>
            </a: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15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15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733421"/>
              </p:ext>
            </p:extLst>
          </p:nvPr>
        </p:nvGraphicFramePr>
        <p:xfrm>
          <a:off x="0" y="1383159"/>
          <a:ext cx="9081864" cy="485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0" y="6577607"/>
            <a:ext cx="3023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Source</a:t>
            </a:r>
            <a:r>
              <a:rPr lang="de-DE" sz="1400" dirty="0" smtClean="0"/>
              <a:t>: Bundesbank, </a:t>
            </a:r>
            <a:r>
              <a:rPr lang="de-DE" sz="1400" dirty="0" err="1" smtClean="0"/>
              <a:t>own</a:t>
            </a:r>
            <a:r>
              <a:rPr lang="de-DE" sz="1400" dirty="0" smtClean="0"/>
              <a:t> </a:t>
            </a:r>
            <a:r>
              <a:rPr lang="de-DE" sz="1400" dirty="0" err="1" smtClean="0"/>
              <a:t>calculations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6" name="Rechteck 15"/>
          <p:cNvSpPr/>
          <p:nvPr/>
        </p:nvSpPr>
        <p:spPr>
          <a:xfrm>
            <a:off x="3059832" y="1628800"/>
            <a:ext cx="936104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099721" y="1628800"/>
            <a:ext cx="8563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Hartz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260648"/>
            <a:ext cx="896448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Arguments</a:t>
            </a: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16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16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07504" y="1268760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2060"/>
                </a:solidFill>
              </a:rPr>
              <a:t>Heckscher-Ohlin (Davidson et al., 1999 …)</a:t>
            </a:r>
          </a:p>
          <a:p>
            <a:pPr marL="342900" indent="-342900">
              <a:buFont typeface="Calibri" panose="020F0502020204030204" pitchFamily="34" charset="0"/>
              <a:buChar char="¶"/>
            </a:pPr>
            <a:r>
              <a:rPr lang="de-DE" sz="2400" dirty="0" smtClean="0"/>
              <a:t>Labor </a:t>
            </a:r>
            <a:r>
              <a:rPr lang="de-DE" sz="2400" dirty="0" err="1" smtClean="0"/>
              <a:t>market</a:t>
            </a:r>
            <a:r>
              <a:rPr lang="de-DE" sz="2400" dirty="0" smtClean="0"/>
              <a:t> </a:t>
            </a:r>
            <a:r>
              <a:rPr lang="de-DE" sz="2400" dirty="0" err="1" smtClean="0"/>
              <a:t>reform</a:t>
            </a:r>
            <a:r>
              <a:rPr lang="de-DE" sz="2400" dirty="0" smtClean="0"/>
              <a:t> in Home ( </a:t>
            </a:r>
            <a:r>
              <a:rPr lang="de-DE" sz="2400" dirty="0" err="1" smtClean="0"/>
              <a:t>leading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lower</a:t>
            </a:r>
            <a:r>
              <a:rPr lang="de-DE" sz="2400" dirty="0" smtClean="0"/>
              <a:t> </a:t>
            </a:r>
            <a:r>
              <a:rPr lang="de-DE" sz="2400" dirty="0" err="1" smtClean="0"/>
              <a:t>wages</a:t>
            </a:r>
            <a:r>
              <a:rPr lang="de-DE" sz="2400" dirty="0" smtClean="0"/>
              <a:t>, </a:t>
            </a:r>
            <a:r>
              <a:rPr lang="de-DE" sz="2400" dirty="0" err="1" smtClean="0"/>
              <a:t>lower</a:t>
            </a:r>
            <a:r>
              <a:rPr lang="de-DE" sz="2400" dirty="0" smtClean="0"/>
              <a:t> </a:t>
            </a:r>
            <a:r>
              <a:rPr lang="de-DE" sz="2400" dirty="0" err="1" smtClean="0"/>
              <a:t>unemployment</a:t>
            </a:r>
            <a:r>
              <a:rPr lang="de-DE" sz="2400" dirty="0" smtClean="0"/>
              <a:t>) </a:t>
            </a:r>
            <a:r>
              <a:rPr lang="de-DE" sz="2400" dirty="0" err="1" smtClean="0"/>
              <a:t>harms</a:t>
            </a:r>
            <a:r>
              <a:rPr lang="de-DE" sz="2400" dirty="0" smtClean="0"/>
              <a:t> </a:t>
            </a:r>
            <a:r>
              <a:rPr lang="de-DE" sz="2400" dirty="0" smtClean="0"/>
              <a:t>a </a:t>
            </a:r>
            <a:r>
              <a:rPr lang="de-DE" sz="2400" dirty="0" err="1" smtClean="0"/>
              <a:t>foreign</a:t>
            </a:r>
            <a:r>
              <a:rPr lang="de-DE" sz="2400" dirty="0" smtClean="0"/>
              <a:t> </a:t>
            </a:r>
            <a:r>
              <a:rPr lang="de-DE" sz="2400" dirty="0" err="1" smtClean="0"/>
              <a:t>country</a:t>
            </a:r>
            <a:r>
              <a:rPr lang="de-DE" sz="2400" dirty="0" smtClean="0"/>
              <a:t>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its</a:t>
            </a:r>
            <a:r>
              <a:rPr lang="de-DE" sz="2400" dirty="0" smtClean="0"/>
              <a:t> </a:t>
            </a:r>
            <a:r>
              <a:rPr lang="de-DE" sz="2400" dirty="0" err="1" smtClean="0"/>
              <a:t>capital</a:t>
            </a:r>
            <a:r>
              <a:rPr lang="de-DE" sz="2400" dirty="0" smtClean="0"/>
              <a:t>/</a:t>
            </a:r>
            <a:r>
              <a:rPr lang="de-DE" sz="2400" dirty="0" err="1" smtClean="0"/>
              <a:t>labor</a:t>
            </a:r>
            <a:r>
              <a:rPr lang="de-DE" sz="2400" dirty="0" smtClean="0"/>
              <a:t> </a:t>
            </a:r>
            <a:r>
              <a:rPr lang="de-DE" sz="2400" dirty="0" err="1" smtClean="0"/>
              <a:t>endowment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lower</a:t>
            </a:r>
            <a:r>
              <a:rPr lang="de-DE" sz="2400" dirty="0" smtClean="0"/>
              <a:t> but </a:t>
            </a:r>
            <a:r>
              <a:rPr lang="de-DE" sz="2400" dirty="0" err="1" smtClean="0"/>
              <a:t>benefits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otherwise</a:t>
            </a:r>
            <a:r>
              <a:rPr lang="de-DE" sz="2400" dirty="0" smtClean="0"/>
              <a:t> </a:t>
            </a:r>
          </a:p>
          <a:p>
            <a:pPr marL="342900" indent="-342900">
              <a:buFont typeface="Calibri" panose="020F0502020204030204" pitchFamily="34" charset="0"/>
              <a:buChar char="¶"/>
            </a:pPr>
            <a:r>
              <a:rPr lang="de-DE" sz="2400" dirty="0" smtClean="0"/>
              <a:t>Size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spatial</a:t>
            </a:r>
            <a:r>
              <a:rPr lang="de-DE" sz="2400" dirty="0" smtClean="0"/>
              <a:t> </a:t>
            </a:r>
            <a:r>
              <a:rPr lang="de-DE" sz="2400" dirty="0" err="1" smtClean="0"/>
              <a:t>correlation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unemploment</a:t>
            </a:r>
            <a:r>
              <a:rPr lang="de-DE" sz="2400" dirty="0" smtClean="0"/>
              <a:t> </a:t>
            </a:r>
            <a:r>
              <a:rPr lang="de-DE" sz="2400" dirty="0" err="1" smtClean="0"/>
              <a:t>rates</a:t>
            </a:r>
            <a:r>
              <a:rPr lang="de-DE" sz="2400" dirty="0" smtClean="0"/>
              <a:t> </a:t>
            </a:r>
            <a:r>
              <a:rPr lang="de-DE" sz="2400" dirty="0" err="1" smtClean="0"/>
              <a:t>depends</a:t>
            </a:r>
            <a:r>
              <a:rPr lang="de-DE" sz="2400" dirty="0" smtClean="0"/>
              <a:t> on </a:t>
            </a:r>
            <a:r>
              <a:rPr lang="de-DE" sz="2400" dirty="0" err="1" smtClean="0"/>
              <a:t>comparison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K/L </a:t>
            </a:r>
            <a:r>
              <a:rPr lang="de-DE" sz="2400" dirty="0" err="1" smtClean="0"/>
              <a:t>ratios</a:t>
            </a:r>
            <a:endParaRPr lang="de-DE" sz="2400" dirty="0" smtClean="0"/>
          </a:p>
          <a:p>
            <a:pPr marL="342900" indent="-342900">
              <a:buFont typeface="Calibri" panose="020F0502020204030204" pitchFamily="34" charset="0"/>
              <a:buChar char="¶"/>
            </a:pPr>
            <a:r>
              <a:rPr lang="de-DE" sz="2400" dirty="0" smtClean="0"/>
              <a:t>Not </a:t>
            </a:r>
            <a:r>
              <a:rPr lang="de-DE" sz="2400" dirty="0" err="1" smtClean="0"/>
              <a:t>supported</a:t>
            </a:r>
            <a:r>
              <a:rPr lang="de-DE" sz="2400" dirty="0" smtClean="0"/>
              <a:t> in </a:t>
            </a:r>
            <a:r>
              <a:rPr lang="de-DE" sz="2400" dirty="0" err="1" smtClean="0"/>
              <a:t>data</a:t>
            </a:r>
            <a:r>
              <a:rPr lang="de-DE" sz="2400" dirty="0" smtClean="0"/>
              <a:t> (20 OECD countries)</a:t>
            </a:r>
          </a:p>
          <a:p>
            <a:pPr marL="342900" indent="-342900">
              <a:buFont typeface="Calibri" panose="020F0502020204030204" pitchFamily="34" charset="0"/>
              <a:buChar char="¶"/>
            </a:pPr>
            <a:endParaRPr lang="de-DE" sz="2400" dirty="0" smtClean="0"/>
          </a:p>
          <a:p>
            <a:r>
              <a:rPr lang="de-DE" sz="2400" b="1" dirty="0" smtClean="0">
                <a:solidFill>
                  <a:srgbClr val="002060"/>
                </a:solidFill>
              </a:rPr>
              <a:t>Intra-</a:t>
            </a:r>
            <a:r>
              <a:rPr lang="de-DE" sz="2400" b="1" dirty="0" err="1" smtClean="0">
                <a:solidFill>
                  <a:srgbClr val="002060"/>
                </a:solidFill>
              </a:rPr>
              <a:t>industry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trade</a:t>
            </a:r>
            <a:r>
              <a:rPr lang="de-DE" sz="2400" b="1" dirty="0" smtClean="0">
                <a:solidFill>
                  <a:srgbClr val="002060"/>
                </a:solidFill>
              </a:rPr>
              <a:t>: </a:t>
            </a:r>
            <a:r>
              <a:rPr lang="de-DE" sz="2400" b="1" dirty="0" err="1" smtClean="0">
                <a:solidFill>
                  <a:srgbClr val="002060"/>
                </a:solidFill>
              </a:rPr>
              <a:t>Krugman</a:t>
            </a:r>
            <a:r>
              <a:rPr lang="de-DE" sz="2400" b="1" dirty="0" smtClean="0">
                <a:solidFill>
                  <a:srgbClr val="002060"/>
                </a:solidFill>
              </a:rPr>
              <a:t>, </a:t>
            </a:r>
            <a:r>
              <a:rPr lang="de-DE" sz="2400" b="1" dirty="0" err="1" smtClean="0">
                <a:solidFill>
                  <a:srgbClr val="002060"/>
                </a:solidFill>
              </a:rPr>
              <a:t>Melitz</a:t>
            </a:r>
            <a:r>
              <a:rPr lang="de-DE" sz="2400" b="1" dirty="0" smtClean="0">
                <a:solidFill>
                  <a:srgbClr val="002060"/>
                </a:solidFill>
              </a:rPr>
              <a:t> (Felbermayr et al. </a:t>
            </a:r>
            <a:r>
              <a:rPr lang="de-DE" sz="2400" b="1" dirty="0" smtClean="0">
                <a:solidFill>
                  <a:srgbClr val="002060"/>
                </a:solidFill>
              </a:rPr>
              <a:t>2013, AEJ</a:t>
            </a:r>
            <a:r>
              <a:rPr lang="de-DE" sz="2400" b="1" dirty="0" smtClean="0">
                <a:solidFill>
                  <a:srgbClr val="002060"/>
                </a:solidFill>
              </a:rPr>
              <a:t>)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Calibri" panose="020F0502020204030204" pitchFamily="34" charset="0"/>
              <a:buChar char="¶"/>
            </a:pPr>
            <a:r>
              <a:rPr lang="de-DE" sz="2400" dirty="0" smtClean="0"/>
              <a:t>Labor </a:t>
            </a:r>
            <a:r>
              <a:rPr lang="de-DE" sz="2400" dirty="0" err="1" smtClean="0"/>
              <a:t>market</a:t>
            </a:r>
            <a:r>
              <a:rPr lang="de-DE" sz="2400" dirty="0" smtClean="0"/>
              <a:t> </a:t>
            </a:r>
            <a:r>
              <a:rPr lang="de-DE" sz="2400" dirty="0" err="1" smtClean="0"/>
              <a:t>reform</a:t>
            </a:r>
            <a:r>
              <a:rPr lang="de-DE" sz="2400" dirty="0" smtClean="0"/>
              <a:t> </a:t>
            </a:r>
            <a:r>
              <a:rPr lang="de-DE" sz="2400" dirty="0" err="1" smtClean="0"/>
              <a:t>leads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entry</a:t>
            </a:r>
            <a:r>
              <a:rPr lang="de-DE" sz="2400" dirty="0" smtClean="0"/>
              <a:t>, </a:t>
            </a:r>
            <a:r>
              <a:rPr lang="de-DE" sz="2400" dirty="0" err="1" smtClean="0"/>
              <a:t>lowers</a:t>
            </a:r>
            <a:r>
              <a:rPr lang="de-DE" sz="2400" dirty="0" smtClean="0"/>
              <a:t> </a:t>
            </a:r>
            <a:r>
              <a:rPr lang="de-DE" sz="2400" dirty="0" err="1" smtClean="0"/>
              <a:t>terms</a:t>
            </a:r>
            <a:r>
              <a:rPr lang="de-DE" sz="2400" dirty="0" smtClean="0"/>
              <a:t>-</a:t>
            </a:r>
            <a:r>
              <a:rPr lang="de-DE" sz="2400" dirty="0" err="1" smtClean="0"/>
              <a:t>of</a:t>
            </a:r>
            <a:r>
              <a:rPr lang="de-DE" sz="2400" dirty="0" smtClean="0"/>
              <a:t>-trade,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benefits</a:t>
            </a:r>
            <a:r>
              <a:rPr lang="de-DE" sz="2400" dirty="0" smtClean="0"/>
              <a:t> </a:t>
            </a:r>
            <a:r>
              <a:rPr lang="de-DE" sz="2400" dirty="0" err="1" smtClean="0"/>
              <a:t>trade</a:t>
            </a:r>
            <a:r>
              <a:rPr lang="de-DE" sz="2400" dirty="0" smtClean="0"/>
              <a:t> </a:t>
            </a:r>
            <a:r>
              <a:rPr lang="de-DE" sz="2400" dirty="0" err="1" smtClean="0"/>
              <a:t>partners</a:t>
            </a:r>
            <a:r>
              <a:rPr lang="de-DE" sz="2400" dirty="0" smtClean="0"/>
              <a:t>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foreign</a:t>
            </a:r>
            <a:r>
              <a:rPr lang="de-DE" sz="2400" dirty="0" smtClean="0"/>
              <a:t> </a:t>
            </a:r>
            <a:r>
              <a:rPr lang="de-DE" sz="2400" dirty="0" err="1" smtClean="0"/>
              <a:t>varieties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inputs</a:t>
            </a:r>
            <a:endParaRPr lang="de-DE" sz="2400" dirty="0" smtClean="0"/>
          </a:p>
          <a:p>
            <a:pPr marL="342900" indent="-342900">
              <a:buFont typeface="Calibri" panose="020F0502020204030204" pitchFamily="34" charset="0"/>
              <a:buChar char="¶"/>
            </a:pPr>
            <a:r>
              <a:rPr lang="de-DE" sz="2400" dirty="0" smtClean="0"/>
              <a:t>Positive </a:t>
            </a:r>
            <a:r>
              <a:rPr lang="de-DE" sz="2400" dirty="0" err="1" smtClean="0"/>
              <a:t>spatial</a:t>
            </a:r>
            <a:r>
              <a:rPr lang="de-DE" sz="2400" dirty="0" smtClean="0"/>
              <a:t> </a:t>
            </a:r>
            <a:r>
              <a:rPr lang="de-DE" sz="2400" dirty="0" err="1" smtClean="0"/>
              <a:t>correlation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unemployment</a:t>
            </a:r>
            <a:r>
              <a:rPr lang="de-DE" sz="2400" dirty="0" smtClean="0"/>
              <a:t> </a:t>
            </a:r>
            <a:r>
              <a:rPr lang="de-DE" sz="2400" dirty="0" err="1" smtClean="0"/>
              <a:t>rates</a:t>
            </a:r>
            <a:endParaRPr lang="de-DE" sz="2400" dirty="0" smtClean="0"/>
          </a:p>
          <a:p>
            <a:pPr marL="342900" indent="-342900">
              <a:buFont typeface="Calibri" panose="020F0502020204030204" pitchFamily="34" charset="0"/>
              <a:buChar char="¶"/>
            </a:pPr>
            <a:r>
              <a:rPr lang="de-DE" sz="2400" dirty="0" err="1" smtClean="0"/>
              <a:t>Supported</a:t>
            </a:r>
            <a:r>
              <a:rPr lang="de-DE" sz="2400" dirty="0" smtClean="0"/>
              <a:t> in </a:t>
            </a:r>
            <a:r>
              <a:rPr lang="de-DE" sz="2400" dirty="0" err="1" smtClean="0"/>
              <a:t>data</a:t>
            </a:r>
            <a:endParaRPr lang="de-DE" sz="2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-36512" y="404664"/>
            <a:ext cx="96845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Bilateral </a:t>
            </a:r>
            <a:r>
              <a:rPr lang="de-DE" sz="4000" b="1" dirty="0" err="1" smtClean="0">
                <a:solidFill>
                  <a:srgbClr val="002060"/>
                </a:solidFill>
              </a:rPr>
              <a:t>correlations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of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i="1" dirty="0" err="1" smtClean="0">
                <a:solidFill>
                  <a:srgbClr val="002060"/>
                </a:solidFill>
              </a:rPr>
              <a:t>structural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unemployment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rates</a:t>
            </a:r>
            <a:endParaRPr lang="de-DE" sz="4000" b="1" dirty="0" smtClean="0">
              <a:solidFill>
                <a:srgbClr val="002060"/>
              </a:solidFill>
            </a:endParaRP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17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17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t="19723" r="17031" b="10388"/>
          <a:stretch/>
        </p:blipFill>
        <p:spPr bwMode="auto">
          <a:xfrm>
            <a:off x="-36512" y="1556792"/>
            <a:ext cx="9180512" cy="49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-2580" y="6577607"/>
            <a:ext cx="6734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Source: </a:t>
            </a:r>
            <a:r>
              <a:rPr lang="de-DE" sz="1400" dirty="0" smtClean="0"/>
              <a:t>http</a:t>
            </a:r>
            <a:r>
              <a:rPr lang="de-DE" sz="1400" dirty="0"/>
              <a:t>://voxeu.org/article/spillovers-labour-market-reforms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-36512" y="188640"/>
            <a:ext cx="96845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The </a:t>
            </a:r>
            <a:r>
              <a:rPr lang="de-DE" sz="4000" b="1" dirty="0" err="1" smtClean="0">
                <a:solidFill>
                  <a:srgbClr val="002060"/>
                </a:solidFill>
              </a:rPr>
              <a:t>role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of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labor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market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institutions</a:t>
            </a:r>
            <a:r>
              <a:rPr lang="de-DE" sz="4000" b="1" dirty="0" smtClean="0">
                <a:solidFill>
                  <a:srgbClr val="002060"/>
                </a:solidFill>
              </a:rPr>
              <a:t> (b, b*)</a:t>
            </a: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18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18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26944" r="15781" b="38195"/>
          <a:stretch/>
        </p:blipFill>
        <p:spPr bwMode="auto">
          <a:xfrm>
            <a:off x="1" y="2231436"/>
            <a:ext cx="9144000" cy="270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31068" y="5445224"/>
            <a:ext cx="90818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31068" y="5517232"/>
            <a:ext cx="90818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79512" y="494116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….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8" t="52294" r="17813" b="35138"/>
          <a:stretch/>
        </p:blipFill>
        <p:spPr bwMode="auto">
          <a:xfrm>
            <a:off x="35496" y="1196752"/>
            <a:ext cx="5133975" cy="86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0" y="6577607"/>
            <a:ext cx="3105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Source</a:t>
            </a:r>
            <a:r>
              <a:rPr lang="de-DE" sz="1400" dirty="0" smtClean="0"/>
              <a:t>: Felbermayr et al., 2013, Table 2.</a:t>
            </a:r>
            <a:endParaRPr lang="de-DE" sz="14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-36512" y="188640"/>
            <a:ext cx="96845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The </a:t>
            </a:r>
            <a:r>
              <a:rPr lang="de-DE" sz="4000" b="1" dirty="0" err="1" smtClean="0">
                <a:solidFill>
                  <a:srgbClr val="002060"/>
                </a:solidFill>
              </a:rPr>
              <a:t>spatial</a:t>
            </a:r>
            <a:r>
              <a:rPr lang="de-DE" sz="4000" b="1" dirty="0" smtClean="0">
                <a:solidFill>
                  <a:srgbClr val="002060"/>
                </a:solidFill>
              </a:rPr>
              <a:t> lag </a:t>
            </a:r>
            <a:r>
              <a:rPr lang="de-DE" sz="4000" b="1" dirty="0" err="1" smtClean="0">
                <a:solidFill>
                  <a:srgbClr val="002060"/>
                </a:solidFill>
              </a:rPr>
              <a:t>of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unemployment</a:t>
            </a:r>
            <a:r>
              <a:rPr lang="de-DE" sz="4000" b="1" dirty="0" smtClean="0">
                <a:solidFill>
                  <a:srgbClr val="002060"/>
                </a:solidFill>
              </a:rPr>
              <a:t> (u, u*)</a:t>
            </a: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19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19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Gerade Verbindung 3"/>
          <p:cNvCxnSpPr/>
          <p:nvPr/>
        </p:nvCxnSpPr>
        <p:spPr>
          <a:xfrm>
            <a:off x="31068" y="5805264"/>
            <a:ext cx="90818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31068" y="5877272"/>
            <a:ext cx="90818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79512" y="530120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….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60834" r="22812" b="25138"/>
          <a:stretch/>
        </p:blipFill>
        <p:spPr bwMode="auto">
          <a:xfrm>
            <a:off x="193998" y="1340768"/>
            <a:ext cx="6267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t="23056" r="9218" b="45278"/>
          <a:stretch/>
        </p:blipFill>
        <p:spPr bwMode="auto">
          <a:xfrm>
            <a:off x="0" y="2612802"/>
            <a:ext cx="9189273" cy="276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0" y="6577607"/>
            <a:ext cx="3105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Source</a:t>
            </a:r>
            <a:r>
              <a:rPr lang="de-DE" sz="1400" dirty="0" smtClean="0"/>
              <a:t>: Felbermayr et al., 2013, Table 5.</a:t>
            </a:r>
            <a:endParaRPr lang="de-DE" sz="14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260648"/>
            <a:ext cx="95405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Agenda 2010</a:t>
            </a: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2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07504" y="1196752"/>
            <a:ext cx="85689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 smtClean="0">
                <a:solidFill>
                  <a:srgbClr val="002060"/>
                </a:solidFill>
              </a:rPr>
              <a:t>Hartz </a:t>
            </a:r>
            <a:r>
              <a:rPr lang="de-DE" sz="2400" b="1" dirty="0" err="1" smtClean="0">
                <a:solidFill>
                  <a:srgbClr val="002060"/>
                </a:solidFill>
              </a:rPr>
              <a:t>reforms</a:t>
            </a:r>
            <a:r>
              <a:rPr lang="de-DE" sz="24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spcAft>
                <a:spcPts val="1200"/>
              </a:spcAft>
              <a:buFont typeface="Calibri" panose="020F0502020204030204" pitchFamily="34" charset="0"/>
              <a:buChar char="¶"/>
            </a:pPr>
            <a:r>
              <a:rPr lang="de-DE" sz="2400" b="1" dirty="0" smtClean="0"/>
              <a:t>Hartz I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II </a:t>
            </a:r>
            <a:r>
              <a:rPr lang="de-DE" sz="2400" dirty="0" smtClean="0"/>
              <a:t>(2003): </a:t>
            </a:r>
            <a:r>
              <a:rPr lang="de-DE" sz="2400" dirty="0" err="1" smtClean="0"/>
              <a:t>personnel</a:t>
            </a:r>
            <a:r>
              <a:rPr lang="de-DE" sz="2400" dirty="0" smtClean="0"/>
              <a:t> </a:t>
            </a:r>
            <a:r>
              <a:rPr lang="de-DE" sz="2400" dirty="0" err="1" smtClean="0"/>
              <a:t>service</a:t>
            </a:r>
            <a:r>
              <a:rPr lang="de-DE" sz="2400" dirty="0" smtClean="0"/>
              <a:t> </a:t>
            </a:r>
            <a:r>
              <a:rPr lang="de-DE" sz="2400" dirty="0" err="1" smtClean="0"/>
              <a:t>agencies</a:t>
            </a:r>
            <a:r>
              <a:rPr lang="de-DE" sz="2400" dirty="0" smtClean="0"/>
              <a:t> (</a:t>
            </a:r>
            <a:r>
              <a:rPr lang="de-DE" sz="2400" dirty="0" smtClean="0">
                <a:latin typeface="Calibri"/>
              </a:rPr>
              <a:t>†</a:t>
            </a:r>
            <a:r>
              <a:rPr lang="de-DE" sz="2400" dirty="0" smtClean="0"/>
              <a:t>), </a:t>
            </a:r>
            <a:r>
              <a:rPr lang="de-DE" sz="2400" dirty="0" err="1" smtClean="0"/>
              <a:t>temporary</a:t>
            </a:r>
            <a:r>
              <a:rPr lang="de-DE" sz="2400" dirty="0" smtClean="0"/>
              <a:t> </a:t>
            </a:r>
            <a:r>
              <a:rPr lang="de-DE" sz="2400" dirty="0" err="1" smtClean="0"/>
              <a:t>staffing</a:t>
            </a:r>
            <a:r>
              <a:rPr lang="de-DE" sz="2400" dirty="0" smtClean="0"/>
              <a:t> </a:t>
            </a:r>
            <a:r>
              <a:rPr lang="de-DE" sz="2400" dirty="0" err="1" smtClean="0"/>
              <a:t>agreements</a:t>
            </a:r>
            <a:r>
              <a:rPr lang="de-DE" sz="2400" dirty="0" smtClean="0"/>
              <a:t>, mini </a:t>
            </a:r>
            <a:r>
              <a:rPr lang="de-DE" sz="2400" dirty="0" err="1" smtClean="0"/>
              <a:t>and</a:t>
            </a:r>
            <a:r>
              <a:rPr lang="de-DE" sz="2400" dirty="0" smtClean="0"/>
              <a:t> midi </a:t>
            </a:r>
            <a:r>
              <a:rPr lang="de-DE" sz="2400" dirty="0" err="1" smtClean="0"/>
              <a:t>jobs</a:t>
            </a:r>
            <a:r>
              <a:rPr lang="de-DE" sz="2400" dirty="0" smtClean="0"/>
              <a:t>, Ich-AGs</a:t>
            </a:r>
          </a:p>
          <a:p>
            <a:pPr marL="342900" indent="-342900">
              <a:spcAft>
                <a:spcPts val="1200"/>
              </a:spcAft>
              <a:buFont typeface="Calibri" panose="020F0502020204030204" pitchFamily="34" charset="0"/>
              <a:buChar char="¶"/>
            </a:pPr>
            <a:r>
              <a:rPr lang="de-DE" sz="2400" b="1" dirty="0" smtClean="0"/>
              <a:t>Hartz III</a:t>
            </a:r>
            <a:r>
              <a:rPr lang="de-DE" sz="2400" i="1" dirty="0" smtClean="0"/>
              <a:t> </a:t>
            </a:r>
            <a:r>
              <a:rPr lang="de-DE" sz="2400" dirty="0" smtClean="0"/>
              <a:t>(2004): Labour </a:t>
            </a:r>
            <a:r>
              <a:rPr lang="de-DE" sz="2400" dirty="0" err="1" smtClean="0"/>
              <a:t>office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transformed</a:t>
            </a:r>
            <a:r>
              <a:rPr lang="de-DE" sz="2400" dirty="0" smtClean="0"/>
              <a:t> </a:t>
            </a:r>
            <a:r>
              <a:rPr lang="de-DE" sz="2400" dirty="0" err="1" smtClean="0"/>
              <a:t>into</a:t>
            </a:r>
            <a:r>
              <a:rPr lang="de-DE" sz="2400" dirty="0" smtClean="0"/>
              <a:t> professional </a:t>
            </a:r>
            <a:r>
              <a:rPr lang="de-DE" sz="2400" dirty="0" err="1" smtClean="0"/>
              <a:t>service</a:t>
            </a:r>
            <a:r>
              <a:rPr lang="de-DE" sz="2400" dirty="0" smtClean="0"/>
              <a:t> </a:t>
            </a:r>
            <a:r>
              <a:rPr lang="de-DE" sz="2400" dirty="0" err="1" smtClean="0"/>
              <a:t>provider</a:t>
            </a:r>
            <a:r>
              <a:rPr lang="de-DE" sz="2400" dirty="0" smtClean="0"/>
              <a:t> (a </a:t>
            </a:r>
            <a:r>
              <a:rPr lang="de-DE" sz="2400" dirty="0" err="1" smtClean="0"/>
              <a:t>federal</a:t>
            </a:r>
            <a:r>
              <a:rPr lang="de-DE" sz="2400" dirty="0" smtClean="0"/>
              <a:t> </a:t>
            </a:r>
            <a:r>
              <a:rPr lang="de-DE" sz="2400" dirty="0" err="1" smtClean="0"/>
              <a:t>agency</a:t>
            </a:r>
            <a:r>
              <a:rPr lang="de-DE" sz="2400" dirty="0" smtClean="0"/>
              <a:t>), </a:t>
            </a:r>
            <a:r>
              <a:rPr lang="de-DE" sz="2400" dirty="0" err="1" smtClean="0"/>
              <a:t>job</a:t>
            </a:r>
            <a:r>
              <a:rPr lang="de-DE" sz="2400" dirty="0" smtClean="0"/>
              <a:t> </a:t>
            </a:r>
            <a:r>
              <a:rPr lang="de-DE" sz="2400" dirty="0" err="1" smtClean="0"/>
              <a:t>centers</a:t>
            </a:r>
            <a:endParaRPr lang="de-DE" sz="2400" dirty="0" smtClean="0"/>
          </a:p>
          <a:p>
            <a:pPr marL="342900" indent="-342900">
              <a:spcAft>
                <a:spcPts val="1200"/>
              </a:spcAft>
              <a:buFont typeface="Calibri" panose="020F0502020204030204" pitchFamily="34" charset="0"/>
              <a:buChar char="¶"/>
            </a:pPr>
            <a:r>
              <a:rPr lang="de-DE" sz="2400" b="1" dirty="0" smtClean="0"/>
              <a:t>Hartz IV </a:t>
            </a:r>
            <a:r>
              <a:rPr lang="de-DE" sz="2400" dirty="0" smtClean="0"/>
              <a:t>(2005): </a:t>
            </a:r>
            <a:r>
              <a:rPr lang="de-DE" sz="2400" dirty="0" err="1" smtClean="0"/>
              <a:t>two</a:t>
            </a:r>
            <a:r>
              <a:rPr lang="de-DE" sz="2400" dirty="0" smtClean="0"/>
              <a:t>-tier </a:t>
            </a:r>
            <a:r>
              <a:rPr lang="de-DE" sz="2400" dirty="0" err="1" smtClean="0"/>
              <a:t>unemployment</a:t>
            </a:r>
            <a:r>
              <a:rPr lang="de-DE" sz="2400" dirty="0" smtClean="0"/>
              <a:t> </a:t>
            </a:r>
            <a:r>
              <a:rPr lang="de-DE" sz="2400" dirty="0" err="1" smtClean="0"/>
              <a:t>benefit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 (ALG I, ALG II = „Hartz IV“) , </a:t>
            </a:r>
            <a:r>
              <a:rPr lang="de-DE" sz="2400" dirty="0" err="1" smtClean="0"/>
              <a:t>one</a:t>
            </a:r>
            <a:r>
              <a:rPr lang="de-DE" sz="2400" dirty="0" smtClean="0"/>
              <a:t>-Euro-jobs</a:t>
            </a:r>
          </a:p>
          <a:p>
            <a:pPr>
              <a:spcAft>
                <a:spcPts val="1200"/>
              </a:spcAft>
            </a:pPr>
            <a:r>
              <a:rPr lang="de-DE" sz="2400" b="1" dirty="0" err="1" smtClean="0">
                <a:solidFill>
                  <a:srgbClr val="002060"/>
                </a:solidFill>
              </a:rPr>
              <a:t>Literature</a:t>
            </a:r>
            <a:r>
              <a:rPr lang="de-DE" sz="2400" b="1" dirty="0" smtClean="0">
                <a:solidFill>
                  <a:srgbClr val="002060"/>
                </a:solidFill>
              </a:rPr>
              <a:t> on </a:t>
            </a:r>
            <a:r>
              <a:rPr lang="de-DE" sz="2400" b="1" dirty="0" err="1" smtClean="0">
                <a:solidFill>
                  <a:srgbClr val="002060"/>
                </a:solidFill>
              </a:rPr>
              <a:t>effectiveness</a:t>
            </a:r>
            <a:r>
              <a:rPr lang="de-DE" sz="2400" b="1" dirty="0" smtClean="0">
                <a:solidFill>
                  <a:srgbClr val="002060"/>
                </a:solidFill>
              </a:rPr>
              <a:t> (quantitative </a:t>
            </a:r>
            <a:r>
              <a:rPr lang="de-DE" sz="2400" b="1" dirty="0" err="1" smtClean="0">
                <a:solidFill>
                  <a:srgbClr val="002060"/>
                </a:solidFill>
              </a:rPr>
              <a:t>literature</a:t>
            </a:r>
            <a:r>
              <a:rPr lang="de-DE" sz="2400" b="1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spcAft>
                <a:spcPts val="1200"/>
              </a:spcAft>
              <a:buFont typeface="Calibri" panose="020F0502020204030204" pitchFamily="34" charset="0"/>
              <a:buChar char="¶"/>
            </a:pPr>
            <a:r>
              <a:rPr lang="de-DE" sz="2400" dirty="0" err="1" smtClean="0"/>
              <a:t>Launov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Wälde</a:t>
            </a:r>
            <a:r>
              <a:rPr lang="de-DE" sz="2400" dirty="0" smtClean="0"/>
              <a:t> (2013, IER)</a:t>
            </a:r>
          </a:p>
          <a:p>
            <a:pPr marL="342900" indent="-342900">
              <a:spcAft>
                <a:spcPts val="1200"/>
              </a:spcAft>
              <a:buFont typeface="Calibri" panose="020F0502020204030204" pitchFamily="34" charset="0"/>
              <a:buChar char="¶"/>
            </a:pPr>
            <a:r>
              <a:rPr lang="de-DE" sz="2400" dirty="0" smtClean="0"/>
              <a:t>Krebs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Schäffel</a:t>
            </a:r>
            <a:r>
              <a:rPr lang="de-DE" sz="2400" dirty="0" smtClean="0"/>
              <a:t> (2013, IMF-ER, 2016)</a:t>
            </a:r>
          </a:p>
          <a:p>
            <a:pPr marL="342900" indent="-342900">
              <a:spcAft>
                <a:spcPts val="1200"/>
              </a:spcAft>
              <a:buFont typeface="Calibri" panose="020F0502020204030204" pitchFamily="34" charset="0"/>
              <a:buChar char="¶"/>
            </a:pPr>
            <a:r>
              <a:rPr lang="de-DE" sz="2400" dirty="0" smtClean="0"/>
              <a:t>Felbermayr, Prat, </a:t>
            </a:r>
            <a:r>
              <a:rPr lang="de-DE" sz="2400" dirty="0" err="1" smtClean="0"/>
              <a:t>Impullitti</a:t>
            </a:r>
            <a:r>
              <a:rPr lang="de-DE" sz="2400" dirty="0" smtClean="0"/>
              <a:t> (2016)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375047"/>
            <a:ext cx="896448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err="1" smtClean="0">
                <a:solidFill>
                  <a:srgbClr val="002060"/>
                </a:solidFill>
              </a:rPr>
              <a:t>Conclusions</a:t>
            </a:r>
            <a:endParaRPr lang="de-DE" sz="4000" b="1" dirty="0" smtClean="0">
              <a:solidFill>
                <a:srgbClr val="002060"/>
              </a:solidFill>
            </a:endParaRP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20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20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79513" y="1700808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2060"/>
                </a:solidFill>
              </a:rPr>
              <a:t>Hartz </a:t>
            </a:r>
            <a:r>
              <a:rPr lang="de-DE" sz="2400" b="1" dirty="0" err="1" smtClean="0">
                <a:solidFill>
                  <a:srgbClr val="002060"/>
                </a:solidFill>
              </a:rPr>
              <a:t>reforms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have</a:t>
            </a:r>
            <a:r>
              <a:rPr lang="de-DE" sz="2400" b="1" dirty="0" smtClean="0">
                <a:solidFill>
                  <a:srgbClr val="002060"/>
                </a:solidFill>
              </a:rPr>
              <a:t> not </a:t>
            </a:r>
            <a:r>
              <a:rPr lang="de-DE" sz="2400" b="1" dirty="0" err="1" smtClean="0">
                <a:solidFill>
                  <a:srgbClr val="002060"/>
                </a:solidFill>
              </a:rPr>
              <a:t>led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to</a:t>
            </a:r>
            <a:r>
              <a:rPr lang="de-DE" sz="2400" b="1" dirty="0" smtClean="0">
                <a:solidFill>
                  <a:srgbClr val="002060"/>
                </a:solidFill>
              </a:rPr>
              <a:t> a </a:t>
            </a:r>
            <a:r>
              <a:rPr lang="de-DE" sz="2400" b="1" dirty="0" err="1" smtClean="0">
                <a:solidFill>
                  <a:srgbClr val="002060"/>
                </a:solidFill>
              </a:rPr>
              <a:t>difficult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efficiency-equity</a:t>
            </a:r>
            <a:r>
              <a:rPr lang="de-DE" sz="2400" b="1" dirty="0" smtClean="0">
                <a:solidFill>
                  <a:srgbClr val="002060"/>
                </a:solidFill>
              </a:rPr>
              <a:t> trade-off in Germany</a:t>
            </a:r>
          </a:p>
          <a:p>
            <a:endParaRPr lang="de-DE" sz="2400" b="1" dirty="0" smtClean="0">
              <a:solidFill>
                <a:srgbClr val="002060"/>
              </a:solidFill>
            </a:endParaRPr>
          </a:p>
          <a:p>
            <a:r>
              <a:rPr lang="de-DE" sz="2400" b="1" dirty="0" err="1" smtClean="0">
                <a:solidFill>
                  <a:srgbClr val="002060"/>
                </a:solidFill>
              </a:rPr>
              <a:t>They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explain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about</a:t>
            </a:r>
            <a:r>
              <a:rPr lang="de-DE" sz="2400" b="1" dirty="0" smtClean="0">
                <a:solidFill>
                  <a:srgbClr val="002060"/>
                </a:solidFill>
              </a:rPr>
              <a:t> 40% </a:t>
            </a:r>
            <a:r>
              <a:rPr lang="de-DE" sz="2400" b="1" dirty="0" err="1" smtClean="0">
                <a:solidFill>
                  <a:srgbClr val="002060"/>
                </a:solidFill>
              </a:rPr>
              <a:t>of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unemployment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reduction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betwen</a:t>
            </a:r>
            <a:r>
              <a:rPr lang="de-DE" sz="2400" b="1" dirty="0" smtClean="0">
                <a:solidFill>
                  <a:srgbClr val="002060"/>
                </a:solidFill>
              </a:rPr>
              <a:t> 1996 </a:t>
            </a:r>
            <a:r>
              <a:rPr lang="de-DE" sz="2400" b="1" dirty="0" err="1" smtClean="0">
                <a:solidFill>
                  <a:srgbClr val="002060"/>
                </a:solidFill>
              </a:rPr>
              <a:t>and</a:t>
            </a:r>
            <a:r>
              <a:rPr lang="de-DE" sz="2400" b="1" dirty="0" smtClean="0">
                <a:solidFill>
                  <a:srgbClr val="002060"/>
                </a:solidFill>
              </a:rPr>
              <a:t> 2009, </a:t>
            </a:r>
            <a:r>
              <a:rPr lang="de-DE" sz="2400" b="1" dirty="0" err="1" smtClean="0">
                <a:solidFill>
                  <a:srgbClr val="002060"/>
                </a:solidFill>
              </a:rPr>
              <a:t>ambiguous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effects</a:t>
            </a:r>
            <a:r>
              <a:rPr lang="de-DE" sz="2400" b="1" dirty="0" smtClean="0">
                <a:solidFill>
                  <a:srgbClr val="002060"/>
                </a:solidFill>
              </a:rPr>
              <a:t> on wage </a:t>
            </a:r>
            <a:r>
              <a:rPr lang="de-DE" sz="2400" b="1" dirty="0" err="1" smtClean="0">
                <a:solidFill>
                  <a:srgbClr val="002060"/>
                </a:solidFill>
              </a:rPr>
              <a:t>dispersion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endParaRPr lang="de-DE" sz="2400" b="1" dirty="0">
              <a:solidFill>
                <a:srgbClr val="002060"/>
              </a:solidFill>
            </a:endParaRPr>
          </a:p>
          <a:p>
            <a:r>
              <a:rPr lang="de-DE" sz="2400" b="1" dirty="0" smtClean="0">
                <a:solidFill>
                  <a:srgbClr val="002060"/>
                </a:solidFill>
              </a:rPr>
              <a:t>Trade </a:t>
            </a:r>
            <a:r>
              <a:rPr lang="de-DE" sz="2400" b="1" dirty="0" err="1" smtClean="0">
                <a:solidFill>
                  <a:srgbClr val="002060"/>
                </a:solidFill>
              </a:rPr>
              <a:t>liberalization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and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product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market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reforms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have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more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bite</a:t>
            </a:r>
            <a:r>
              <a:rPr lang="de-DE" sz="2400" b="1" dirty="0" smtClean="0">
                <a:solidFill>
                  <a:srgbClr val="002060"/>
                </a:solidFill>
              </a:rPr>
              <a:t> on </a:t>
            </a:r>
            <a:r>
              <a:rPr lang="de-DE" sz="2400" b="1" dirty="0" err="1" smtClean="0">
                <a:solidFill>
                  <a:srgbClr val="002060"/>
                </a:solidFill>
              </a:rPr>
              <a:t>unemployment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and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inequality</a:t>
            </a:r>
            <a:r>
              <a:rPr lang="de-DE" sz="2400" b="1" dirty="0" smtClean="0">
                <a:solidFill>
                  <a:srgbClr val="002060"/>
                </a:solidFill>
              </a:rPr>
              <a:t>, </a:t>
            </a:r>
            <a:r>
              <a:rPr lang="de-DE" sz="2400" b="1" dirty="0" err="1" smtClean="0">
                <a:solidFill>
                  <a:srgbClr val="002060"/>
                </a:solidFill>
              </a:rPr>
              <a:t>respectively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endParaRPr lang="de-DE" sz="2400" b="1" dirty="0">
              <a:solidFill>
                <a:srgbClr val="002060"/>
              </a:solidFill>
            </a:endParaRPr>
          </a:p>
          <a:p>
            <a:r>
              <a:rPr lang="de-DE" sz="2400" b="1" dirty="0" err="1" smtClean="0">
                <a:solidFill>
                  <a:srgbClr val="002060"/>
                </a:solidFill>
              </a:rPr>
              <a:t>No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theoretical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and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empirical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support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for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i="1" dirty="0" err="1" smtClean="0">
                <a:solidFill>
                  <a:srgbClr val="002060"/>
                </a:solidFill>
              </a:rPr>
              <a:t>beggar-thy-neighbour</a:t>
            </a:r>
            <a:r>
              <a:rPr lang="de-DE" sz="2400" b="1" i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labor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market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reforms</a:t>
            </a:r>
            <a:r>
              <a:rPr lang="de-DE" sz="2400" b="1" dirty="0" smtClean="0">
                <a:solidFill>
                  <a:srgbClr val="002060"/>
                </a:solidFill>
              </a:rPr>
              <a:t> in OECD </a:t>
            </a:r>
            <a:r>
              <a:rPr lang="de-DE" sz="2400" b="1" dirty="0" smtClean="0">
                <a:solidFill>
                  <a:srgbClr val="002060"/>
                </a:solidFill>
              </a:rPr>
              <a:t>countries, </a:t>
            </a:r>
            <a:r>
              <a:rPr lang="de-DE" sz="2400" b="1" dirty="0" err="1" smtClean="0">
                <a:solidFill>
                  <a:srgbClr val="002060"/>
                </a:solidFill>
              </a:rPr>
              <a:t>quite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the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opposite</a:t>
            </a:r>
            <a:endParaRPr lang="de-DE" sz="24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375047"/>
            <a:ext cx="896448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err="1" smtClean="0">
                <a:solidFill>
                  <a:srgbClr val="002060"/>
                </a:solidFill>
              </a:rPr>
              <a:t>Have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the</a:t>
            </a:r>
            <a:r>
              <a:rPr lang="de-DE" sz="4000" b="1" dirty="0" smtClean="0">
                <a:solidFill>
                  <a:srgbClr val="002060"/>
                </a:solidFill>
              </a:rPr>
              <a:t> Hartz </a:t>
            </a:r>
            <a:r>
              <a:rPr lang="de-DE" sz="4000" b="1" dirty="0" err="1" smtClean="0">
                <a:solidFill>
                  <a:srgbClr val="002060"/>
                </a:solidFill>
              </a:rPr>
              <a:t>reforms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increased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inequality</a:t>
            </a:r>
            <a:r>
              <a:rPr lang="de-DE" sz="4000" b="1" dirty="0" smtClean="0">
                <a:solidFill>
                  <a:srgbClr val="002060"/>
                </a:solidFill>
              </a:rPr>
              <a:t>? </a:t>
            </a:r>
            <a:r>
              <a:rPr lang="de-DE" sz="4000" b="1" dirty="0" err="1" smtClean="0">
                <a:solidFill>
                  <a:srgbClr val="002060"/>
                </a:solidFill>
              </a:rPr>
              <a:t>Have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they</a:t>
            </a:r>
            <a:r>
              <a:rPr lang="de-DE" sz="4000" b="1" dirty="0" smtClean="0">
                <a:solidFill>
                  <a:srgbClr val="002060"/>
                </a:solidFill>
              </a:rPr>
              <a:t> hurt France?</a:t>
            </a: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3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3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79512" y="1700808"/>
            <a:ext cx="89644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>
                <a:solidFill>
                  <a:srgbClr val="002060"/>
                </a:solidFill>
              </a:rPr>
              <a:t>Core </a:t>
            </a:r>
            <a:r>
              <a:rPr lang="de-DE" sz="2400" b="1" dirty="0" err="1" smtClean="0">
                <a:solidFill>
                  <a:srgbClr val="002060"/>
                </a:solidFill>
              </a:rPr>
              <a:t>of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reforms</a:t>
            </a:r>
            <a:r>
              <a:rPr lang="de-DE" sz="2400" b="1" dirty="0" smtClean="0">
                <a:solidFill>
                  <a:srgbClr val="002060"/>
                </a:solidFill>
              </a:rPr>
              <a:t>: 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¶"/>
            </a:pPr>
            <a:r>
              <a:rPr lang="de-DE" sz="2400" dirty="0" err="1"/>
              <a:t>Starting</a:t>
            </a:r>
            <a:r>
              <a:rPr lang="de-DE" sz="2400" dirty="0"/>
              <a:t> </a:t>
            </a:r>
            <a:r>
              <a:rPr lang="de-DE" sz="2400" dirty="0" err="1"/>
              <a:t>point</a:t>
            </a:r>
            <a:r>
              <a:rPr lang="de-DE" sz="2400" dirty="0"/>
              <a:t>: </a:t>
            </a:r>
            <a:r>
              <a:rPr lang="de-DE" sz="2400" dirty="0" err="1"/>
              <a:t>mass</a:t>
            </a:r>
            <a:r>
              <a:rPr lang="de-DE" sz="2400" dirty="0"/>
              <a:t> </a:t>
            </a:r>
            <a:r>
              <a:rPr lang="de-DE" sz="2400" b="1" dirty="0" err="1"/>
              <a:t>unemployment</a:t>
            </a:r>
            <a:endParaRPr lang="de-DE" sz="2400" b="1" dirty="0"/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¶"/>
            </a:pPr>
            <a:r>
              <a:rPr lang="de-DE" sz="2400" b="1" dirty="0" err="1" smtClean="0"/>
              <a:t>Implicit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assumption</a:t>
            </a:r>
            <a:r>
              <a:rPr lang="de-DE" sz="2400" dirty="0" smtClean="0"/>
              <a:t>: </a:t>
            </a:r>
            <a:r>
              <a:rPr lang="de-DE" sz="2400" dirty="0" err="1" smtClean="0"/>
              <a:t>wages</a:t>
            </a:r>
            <a:r>
              <a:rPr lang="de-DE" sz="2400" dirty="0" smtClean="0"/>
              <a:t> in </a:t>
            </a:r>
            <a:r>
              <a:rPr lang="de-DE" sz="2400" dirty="0" err="1" smtClean="0"/>
              <a:t>early</a:t>
            </a:r>
            <a:r>
              <a:rPr lang="de-DE" sz="2400" dirty="0" smtClean="0"/>
              <a:t> 2000s </a:t>
            </a:r>
            <a:r>
              <a:rPr lang="de-DE" sz="2400" dirty="0" err="1" smtClean="0"/>
              <a:t>were</a:t>
            </a:r>
            <a:r>
              <a:rPr lang="de-DE" sz="2400" dirty="0" smtClean="0"/>
              <a:t> „</a:t>
            </a:r>
            <a:r>
              <a:rPr lang="de-DE" sz="2400" dirty="0" err="1" smtClean="0"/>
              <a:t>inefficiently</a:t>
            </a:r>
            <a:r>
              <a:rPr lang="de-DE" sz="2400" dirty="0" smtClean="0"/>
              <a:t>“ high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¶"/>
            </a:pPr>
            <a:r>
              <a:rPr lang="de-DE" sz="2400" b="1" dirty="0" smtClean="0"/>
              <a:t>Cuts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implicit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minimum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wages</a:t>
            </a:r>
            <a:r>
              <a:rPr lang="de-DE" sz="2400" dirty="0" smtClean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incentivize</a:t>
            </a:r>
            <a:r>
              <a:rPr lang="de-DE" sz="2400" dirty="0"/>
              <a:t> </a:t>
            </a:r>
            <a:r>
              <a:rPr lang="de-DE" sz="2400" dirty="0" err="1"/>
              <a:t>job</a:t>
            </a:r>
            <a:r>
              <a:rPr lang="de-DE" sz="2400" dirty="0"/>
              <a:t> </a:t>
            </a:r>
            <a:r>
              <a:rPr lang="de-DE" sz="2400" dirty="0" err="1"/>
              <a:t>creation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 smtClean="0"/>
              <a:t>incentivize</a:t>
            </a:r>
            <a:r>
              <a:rPr lang="de-DE" sz="2400" dirty="0" smtClean="0"/>
              <a:t> </a:t>
            </a:r>
            <a:r>
              <a:rPr lang="de-DE" sz="2400" dirty="0" err="1"/>
              <a:t>work</a:t>
            </a:r>
            <a:endParaRPr lang="de-DE" sz="2400" dirty="0"/>
          </a:p>
          <a:p>
            <a:pPr>
              <a:spcAft>
                <a:spcPts val="600"/>
              </a:spcAft>
            </a:pPr>
            <a:endParaRPr lang="de-DE" sz="800" dirty="0"/>
          </a:p>
          <a:p>
            <a:pPr>
              <a:spcAft>
                <a:spcPts val="600"/>
              </a:spcAft>
            </a:pPr>
            <a:r>
              <a:rPr lang="de-DE" sz="2400" b="1" dirty="0" err="1" smtClean="0">
                <a:solidFill>
                  <a:srgbClr val="002060"/>
                </a:solidFill>
              </a:rPr>
              <a:t>Questions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¶"/>
            </a:pPr>
            <a:r>
              <a:rPr lang="de-DE" sz="2400" dirty="0" smtClean="0">
                <a:solidFill>
                  <a:srgbClr val="002060"/>
                </a:solidFill>
              </a:rPr>
              <a:t>(</a:t>
            </a:r>
            <a:r>
              <a:rPr lang="de-DE" sz="2400" dirty="0" err="1" smtClean="0">
                <a:solidFill>
                  <a:srgbClr val="002060"/>
                </a:solidFill>
              </a:rPr>
              <a:t>What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efficient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level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unemployment</a:t>
            </a:r>
            <a:r>
              <a:rPr lang="de-DE" sz="2400" dirty="0" smtClean="0">
                <a:solidFill>
                  <a:srgbClr val="002060"/>
                </a:solidFill>
              </a:rPr>
              <a:t>?)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¶"/>
            </a:pPr>
            <a:r>
              <a:rPr lang="de-DE" sz="2400" dirty="0" err="1" smtClean="0">
                <a:solidFill>
                  <a:srgbClr val="002060"/>
                </a:solidFill>
              </a:rPr>
              <a:t>What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effect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did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Hartz </a:t>
            </a:r>
            <a:r>
              <a:rPr lang="de-DE" sz="2400" dirty="0" err="1" smtClean="0">
                <a:solidFill>
                  <a:srgbClr val="002060"/>
                </a:solidFill>
              </a:rPr>
              <a:t>reforms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have</a:t>
            </a:r>
            <a:r>
              <a:rPr lang="de-DE" sz="2400" dirty="0" smtClean="0">
                <a:solidFill>
                  <a:srgbClr val="002060"/>
                </a:solidFill>
              </a:rPr>
              <a:t> on wage </a:t>
            </a:r>
            <a:r>
              <a:rPr lang="de-DE" sz="2400" dirty="0" err="1" smtClean="0">
                <a:solidFill>
                  <a:srgbClr val="002060"/>
                </a:solidFill>
              </a:rPr>
              <a:t>inequality</a:t>
            </a:r>
            <a:r>
              <a:rPr lang="de-DE" sz="2400" dirty="0" smtClean="0">
                <a:solidFill>
                  <a:srgbClr val="002060"/>
                </a:solidFill>
              </a:rPr>
              <a:t>?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¶"/>
            </a:pPr>
            <a:r>
              <a:rPr lang="de-DE" sz="2400" dirty="0" err="1" smtClean="0">
                <a:solidFill>
                  <a:srgbClr val="002060"/>
                </a:solidFill>
              </a:rPr>
              <a:t>What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were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effects</a:t>
            </a:r>
            <a:r>
              <a:rPr lang="de-DE" sz="2400" dirty="0" smtClean="0">
                <a:solidFill>
                  <a:srgbClr val="002060"/>
                </a:solidFill>
              </a:rPr>
              <a:t> on </a:t>
            </a:r>
            <a:r>
              <a:rPr lang="de-DE" sz="2400" dirty="0" err="1" smtClean="0">
                <a:solidFill>
                  <a:srgbClr val="002060"/>
                </a:solidFill>
              </a:rPr>
              <a:t>trade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parners</a:t>
            </a:r>
            <a:r>
              <a:rPr lang="de-DE" sz="2400" dirty="0" smtClean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375047"/>
            <a:ext cx="896448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4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4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623399" y="2453987"/>
            <a:ext cx="668413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Post Hartz </a:t>
            </a:r>
            <a:r>
              <a:rPr lang="de-DE" sz="2400" b="1" dirty="0" err="1" smtClean="0">
                <a:solidFill>
                  <a:srgbClr val="002060"/>
                </a:solidFill>
              </a:rPr>
              <a:t>labor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market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dynamics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Labor </a:t>
            </a:r>
            <a:r>
              <a:rPr lang="de-DE" sz="2400" b="1" dirty="0" err="1" smtClean="0">
                <a:solidFill>
                  <a:srgbClr val="002060"/>
                </a:solidFill>
              </a:rPr>
              <a:t>market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reforms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and</a:t>
            </a:r>
            <a:r>
              <a:rPr lang="de-DE" sz="2400" b="1" dirty="0" smtClean="0">
                <a:solidFill>
                  <a:srgbClr val="002060"/>
                </a:solidFill>
              </a:rPr>
              <a:t> international </a:t>
            </a:r>
            <a:r>
              <a:rPr lang="de-DE" sz="2400" b="1" dirty="0" err="1" smtClean="0">
                <a:solidFill>
                  <a:srgbClr val="002060"/>
                </a:solidFill>
              </a:rPr>
              <a:t>linkages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395535" y="2420888"/>
            <a:ext cx="7344817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116632"/>
            <a:ext cx="95405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err="1" smtClean="0">
                <a:solidFill>
                  <a:srgbClr val="002060"/>
                </a:solidFill>
              </a:rPr>
              <a:t>Unemployment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rates</a:t>
            </a:r>
            <a:r>
              <a:rPr lang="de-DE" sz="4000" b="1" dirty="0" smtClean="0">
                <a:solidFill>
                  <a:srgbClr val="002060"/>
                </a:solidFill>
              </a:rPr>
              <a:t>: 2000-2013 </a:t>
            </a:r>
            <a:r>
              <a:rPr lang="de-DE" sz="4000" b="1" dirty="0" smtClean="0">
                <a:solidFill>
                  <a:srgbClr val="002060"/>
                </a:solidFill>
              </a:rPr>
              <a:t>(%)</a:t>
            </a: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5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5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1835696" y="9087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West</a:t>
            </a:r>
            <a:endParaRPr lang="de-DE" sz="2400" b="1" dirty="0"/>
          </a:p>
        </p:txBody>
      </p:sp>
      <p:sp>
        <p:nvSpPr>
          <p:cNvPr id="16" name="Rectangle 3"/>
          <p:cNvSpPr/>
          <p:nvPr/>
        </p:nvSpPr>
        <p:spPr>
          <a:xfrm>
            <a:off x="0" y="6563866"/>
            <a:ext cx="5796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</a:rPr>
              <a:t>Source</a:t>
            </a:r>
            <a:r>
              <a:rPr lang="de-DE" sz="1400" dirty="0" smtClean="0">
                <a:solidFill>
                  <a:prstClr val="black"/>
                </a:solidFill>
              </a:rPr>
              <a:t>: Felbermayr et al., 2016. Data </a:t>
            </a:r>
            <a:r>
              <a:rPr lang="de-DE" sz="1400" dirty="0" err="1" smtClean="0">
                <a:solidFill>
                  <a:prstClr val="black"/>
                </a:solidFill>
              </a:rPr>
              <a:t>from</a:t>
            </a:r>
            <a:r>
              <a:rPr lang="de-DE" sz="1400" dirty="0" smtClean="0">
                <a:solidFill>
                  <a:prstClr val="black"/>
                </a:solidFill>
              </a:rPr>
              <a:t> IAB.</a:t>
            </a:r>
            <a:endParaRPr lang="en-US" sz="1400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6" t="41111" r="25000" b="13193"/>
          <a:stretch/>
        </p:blipFill>
        <p:spPr bwMode="auto">
          <a:xfrm>
            <a:off x="35496" y="1340768"/>
            <a:ext cx="89289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23194" r="25000" b="69445"/>
          <a:stretch/>
        </p:blipFill>
        <p:spPr bwMode="auto">
          <a:xfrm>
            <a:off x="0" y="5373216"/>
            <a:ext cx="902136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6372200" y="9087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East</a:t>
            </a:r>
            <a:endParaRPr lang="de-DE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043608" y="5334307"/>
            <a:ext cx="35390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Total</a:t>
            </a:r>
          </a:p>
          <a:p>
            <a:r>
              <a:rPr lang="de-DE" sz="2400" dirty="0" smtClean="0"/>
              <a:t>University </a:t>
            </a:r>
            <a:r>
              <a:rPr lang="de-DE" sz="2400" dirty="0" err="1" smtClean="0"/>
              <a:t>degree</a:t>
            </a:r>
            <a:endParaRPr lang="de-DE" sz="24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5508104" y="5334307"/>
            <a:ext cx="35390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Vocational</a:t>
            </a:r>
            <a:r>
              <a:rPr lang="de-DE" sz="2400" dirty="0" smtClean="0"/>
              <a:t> </a:t>
            </a:r>
            <a:r>
              <a:rPr lang="de-DE" sz="2400" dirty="0" err="1" smtClean="0"/>
              <a:t>training</a:t>
            </a:r>
            <a:endParaRPr lang="de-DE" sz="2400" dirty="0" smtClean="0"/>
          </a:p>
          <a:p>
            <a:r>
              <a:rPr lang="de-DE" sz="2400" dirty="0" err="1" smtClean="0"/>
              <a:t>No</a:t>
            </a:r>
            <a:r>
              <a:rPr lang="de-DE" sz="2400" dirty="0" smtClean="0"/>
              <a:t> formal </a:t>
            </a:r>
            <a:r>
              <a:rPr lang="de-DE" sz="2400" dirty="0" err="1" smtClean="0"/>
              <a:t>qualification</a:t>
            </a:r>
            <a:endParaRPr lang="de-DE" sz="2400" dirty="0" smtClean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1979712" y="1412776"/>
            <a:ext cx="0" cy="32403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6516216" y="1412776"/>
            <a:ext cx="0" cy="32403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404664"/>
            <a:ext cx="95405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Dynamics </a:t>
            </a:r>
            <a:r>
              <a:rPr lang="de-DE" sz="4000" b="1" dirty="0" err="1" smtClean="0">
                <a:solidFill>
                  <a:srgbClr val="002060"/>
                </a:solidFill>
              </a:rPr>
              <a:t>of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gross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monthly</a:t>
            </a:r>
            <a:r>
              <a:rPr lang="de-DE" sz="4000" b="1" dirty="0" smtClean="0">
                <a:solidFill>
                  <a:srgbClr val="002060"/>
                </a:solidFill>
              </a:rPr>
              <a:t> real </a:t>
            </a:r>
            <a:r>
              <a:rPr lang="de-DE" sz="4000" b="1" dirty="0" err="1" smtClean="0">
                <a:solidFill>
                  <a:srgbClr val="002060"/>
                </a:solidFill>
              </a:rPr>
              <a:t>wages</a:t>
            </a:r>
            <a:r>
              <a:rPr lang="de-DE" sz="4000" b="1" dirty="0" smtClean="0">
                <a:solidFill>
                  <a:srgbClr val="002060"/>
                </a:solidFill>
              </a:rPr>
              <a:t> at different </a:t>
            </a:r>
            <a:r>
              <a:rPr lang="de-DE" sz="4000" b="1" dirty="0" err="1" smtClean="0">
                <a:solidFill>
                  <a:srgbClr val="002060"/>
                </a:solidFill>
              </a:rPr>
              <a:t>percentiles</a:t>
            </a:r>
            <a:endParaRPr lang="de-DE" sz="4000" b="1" dirty="0" smtClean="0">
              <a:solidFill>
                <a:srgbClr val="002060"/>
              </a:solidFill>
            </a:endParaRP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6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6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35496" y="145516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SIAB 2% (</a:t>
            </a:r>
            <a:r>
              <a:rPr lang="de-DE" sz="2400" b="1" dirty="0" err="1" smtClean="0"/>
              <a:t>fully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employed</a:t>
            </a:r>
            <a:r>
              <a:rPr lang="de-DE" sz="2400" b="1" dirty="0"/>
              <a:t> </a:t>
            </a:r>
            <a:r>
              <a:rPr lang="de-DE" sz="2400" b="1" dirty="0" err="1" smtClean="0"/>
              <a:t>workers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aged</a:t>
            </a:r>
            <a:r>
              <a:rPr lang="de-DE" sz="2400" b="1" dirty="0" smtClean="0"/>
              <a:t> 16-64 </a:t>
            </a:r>
            <a:r>
              <a:rPr lang="de-DE" sz="2400" b="1" dirty="0" err="1" smtClean="0"/>
              <a:t>under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social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security</a:t>
            </a:r>
            <a:r>
              <a:rPr lang="de-DE" sz="2400" b="1" dirty="0" smtClean="0"/>
              <a:t>)</a:t>
            </a:r>
            <a:endParaRPr lang="de-DE" sz="2400" b="1" dirty="0"/>
          </a:p>
        </p:txBody>
      </p:sp>
      <p:sp>
        <p:nvSpPr>
          <p:cNvPr id="16" name="Rectangle 3"/>
          <p:cNvSpPr/>
          <p:nvPr/>
        </p:nvSpPr>
        <p:spPr>
          <a:xfrm>
            <a:off x="0" y="6563866"/>
            <a:ext cx="5796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</a:rPr>
              <a:t>Source</a:t>
            </a:r>
            <a:r>
              <a:rPr lang="de-DE" sz="1400" dirty="0" smtClean="0">
                <a:solidFill>
                  <a:prstClr val="black"/>
                </a:solidFill>
              </a:rPr>
              <a:t>: Felbermayr et al., 2016. Data </a:t>
            </a:r>
            <a:r>
              <a:rPr lang="de-DE" sz="1400" dirty="0" err="1" smtClean="0">
                <a:solidFill>
                  <a:prstClr val="black"/>
                </a:solidFill>
              </a:rPr>
              <a:t>include</a:t>
            </a:r>
            <a:r>
              <a:rPr lang="de-DE" sz="1400" dirty="0" smtClean="0">
                <a:solidFill>
                  <a:prstClr val="black"/>
                </a:solidFill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</a:rPr>
              <a:t>bonus</a:t>
            </a:r>
            <a:r>
              <a:rPr lang="de-DE" sz="1400" dirty="0" smtClean="0">
                <a:solidFill>
                  <a:prstClr val="black"/>
                </a:solidFill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</a:rPr>
              <a:t>payments</a:t>
            </a:r>
            <a:r>
              <a:rPr lang="de-DE" sz="1400" dirty="0" smtClean="0">
                <a:solidFill>
                  <a:prstClr val="black"/>
                </a:solidFill>
              </a:rPr>
              <a:t>.</a:t>
            </a:r>
            <a:endParaRPr lang="en-US" sz="1400" dirty="0"/>
          </a:p>
        </p:txBody>
      </p:sp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3032611081"/>
              </p:ext>
            </p:extLst>
          </p:nvPr>
        </p:nvGraphicFramePr>
        <p:xfrm>
          <a:off x="0" y="1893252"/>
          <a:ext cx="9081864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hteck 1"/>
          <p:cNvSpPr/>
          <p:nvPr/>
        </p:nvSpPr>
        <p:spPr>
          <a:xfrm>
            <a:off x="3707904" y="2132856"/>
            <a:ext cx="936104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747793" y="2132856"/>
            <a:ext cx="8563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Hartz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48925" y="2708920"/>
            <a:ext cx="2833211" cy="46166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Composition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effects</a:t>
            </a:r>
            <a:r>
              <a:rPr lang="de-DE" sz="2400" b="1" dirty="0" smtClean="0"/>
              <a:t>!</a:t>
            </a:r>
            <a:endParaRPr lang="de-D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889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Chart bld="series"/>
        </p:bldSub>
      </p:bldGraphic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116632"/>
            <a:ext cx="95405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smtClean="0">
                <a:solidFill>
                  <a:srgbClr val="002060"/>
                </a:solidFill>
              </a:rPr>
              <a:t>Wage </a:t>
            </a:r>
            <a:r>
              <a:rPr lang="de-DE" sz="4000" b="1" dirty="0" err="1" smtClean="0">
                <a:solidFill>
                  <a:srgbClr val="002060"/>
                </a:solidFill>
              </a:rPr>
              <a:t>dynamics</a:t>
            </a:r>
            <a:r>
              <a:rPr lang="de-DE" sz="4000" b="1" dirty="0" smtClean="0">
                <a:solidFill>
                  <a:srgbClr val="002060"/>
                </a:solidFill>
              </a:rPr>
              <a:t>: </a:t>
            </a:r>
            <a:r>
              <a:rPr lang="de-DE" sz="4000" b="1" dirty="0" err="1" smtClean="0">
                <a:solidFill>
                  <a:srgbClr val="002060"/>
                </a:solidFill>
              </a:rPr>
              <a:t>recent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behavior</a:t>
            </a:r>
            <a:endParaRPr lang="de-DE" sz="4000" b="1" dirty="0" smtClean="0">
              <a:solidFill>
                <a:srgbClr val="002060"/>
              </a:solidFill>
            </a:endParaRP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7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7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35496" y="98072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Q-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-Q </a:t>
            </a:r>
            <a:r>
              <a:rPr lang="de-DE" sz="2400" b="1" dirty="0" err="1" smtClean="0"/>
              <a:t>growth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rates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wage </a:t>
            </a:r>
            <a:r>
              <a:rPr lang="de-DE" sz="2400" b="1" dirty="0" err="1" smtClean="0"/>
              <a:t>indices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smtClean="0"/>
              <a:t>CPI (in %)</a:t>
            </a:r>
            <a:endParaRPr lang="de-DE" sz="2400" b="1" dirty="0"/>
          </a:p>
        </p:txBody>
      </p:sp>
      <p:sp>
        <p:nvSpPr>
          <p:cNvPr id="16" name="Rectangle 3"/>
          <p:cNvSpPr/>
          <p:nvPr/>
        </p:nvSpPr>
        <p:spPr>
          <a:xfrm>
            <a:off x="0" y="6563866"/>
            <a:ext cx="5796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</a:rPr>
              <a:t>Source</a:t>
            </a:r>
            <a:r>
              <a:rPr lang="de-DE" sz="1400" dirty="0" smtClean="0">
                <a:solidFill>
                  <a:prstClr val="black"/>
                </a:solidFill>
              </a:rPr>
              <a:t>: </a:t>
            </a:r>
            <a:r>
              <a:rPr lang="de-DE" sz="1400" dirty="0" err="1" smtClean="0">
                <a:solidFill>
                  <a:prstClr val="black"/>
                </a:solidFill>
              </a:rPr>
              <a:t>Destatis</a:t>
            </a:r>
            <a:r>
              <a:rPr lang="de-DE" sz="1400" dirty="0" smtClean="0">
                <a:solidFill>
                  <a:prstClr val="black"/>
                </a:solidFill>
              </a:rPr>
              <a:t>, </a:t>
            </a:r>
            <a:r>
              <a:rPr lang="de-DE" sz="1400" dirty="0" err="1" smtClean="0">
                <a:solidFill>
                  <a:prstClr val="black"/>
                </a:solidFill>
              </a:rPr>
              <a:t>own</a:t>
            </a:r>
            <a:r>
              <a:rPr lang="de-DE" sz="1400" dirty="0" smtClean="0">
                <a:solidFill>
                  <a:prstClr val="black"/>
                </a:solidFill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</a:rPr>
              <a:t>representation</a:t>
            </a:r>
            <a:r>
              <a:rPr lang="de-DE" sz="1400" dirty="0" smtClean="0">
                <a:solidFill>
                  <a:prstClr val="black"/>
                </a:solidFill>
              </a:rPr>
              <a:t>.</a:t>
            </a:r>
            <a:endParaRPr lang="en-US" sz="1400" dirty="0"/>
          </a:p>
        </p:txBody>
      </p:sp>
      <p:graphicFrame>
        <p:nvGraphicFramePr>
          <p:cNvPr id="21" name="Diagram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295216"/>
              </p:ext>
            </p:extLst>
          </p:nvPr>
        </p:nvGraphicFramePr>
        <p:xfrm>
          <a:off x="35496" y="1484784"/>
          <a:ext cx="92170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44624"/>
            <a:ext cx="95405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err="1" smtClean="0">
                <a:solidFill>
                  <a:srgbClr val="002060"/>
                </a:solidFill>
              </a:rPr>
              <a:t>Inequality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of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gross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wages</a:t>
            </a:r>
            <a:endParaRPr lang="de-DE" sz="4000" b="1" dirty="0" smtClean="0">
              <a:solidFill>
                <a:srgbClr val="002060"/>
              </a:solidFill>
            </a:endParaRP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8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8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35496" y="83671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Workers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under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social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security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(SIAB Data, p85/p15 </a:t>
            </a:r>
            <a:r>
              <a:rPr lang="de-DE" sz="2400" b="1" dirty="0" err="1" smtClean="0"/>
              <a:t>ratio</a:t>
            </a:r>
            <a:r>
              <a:rPr lang="de-DE" sz="2400" b="1" dirty="0" smtClean="0"/>
              <a:t>, 1997-2014)</a:t>
            </a:r>
            <a:endParaRPr lang="de-DE" sz="2400" b="1" dirty="0"/>
          </a:p>
        </p:txBody>
      </p:sp>
      <p:sp>
        <p:nvSpPr>
          <p:cNvPr id="16" name="Rectangle 3"/>
          <p:cNvSpPr/>
          <p:nvPr/>
        </p:nvSpPr>
        <p:spPr>
          <a:xfrm>
            <a:off x="0" y="6563866"/>
            <a:ext cx="5796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</a:rPr>
              <a:t>Source</a:t>
            </a:r>
            <a:r>
              <a:rPr lang="de-DE" sz="1400" dirty="0" smtClean="0">
                <a:solidFill>
                  <a:prstClr val="black"/>
                </a:solidFill>
              </a:rPr>
              <a:t>: Felbermayr et al., 2016. Data </a:t>
            </a:r>
            <a:r>
              <a:rPr lang="de-DE" sz="1400" dirty="0" err="1" smtClean="0">
                <a:solidFill>
                  <a:prstClr val="black"/>
                </a:solidFill>
              </a:rPr>
              <a:t>include</a:t>
            </a:r>
            <a:r>
              <a:rPr lang="de-DE" sz="1400" dirty="0" smtClean="0">
                <a:solidFill>
                  <a:prstClr val="black"/>
                </a:solidFill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</a:rPr>
              <a:t>bonus</a:t>
            </a:r>
            <a:r>
              <a:rPr lang="de-DE" sz="1400" dirty="0" smtClean="0">
                <a:solidFill>
                  <a:prstClr val="black"/>
                </a:solidFill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</a:rPr>
              <a:t>payments</a:t>
            </a:r>
            <a:r>
              <a:rPr lang="de-DE" sz="1400" dirty="0" smtClean="0">
                <a:solidFill>
                  <a:prstClr val="black"/>
                </a:solidFill>
              </a:rPr>
              <a:t>.</a:t>
            </a:r>
            <a:endParaRPr lang="en-US" sz="1400" dirty="0"/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1733852959"/>
              </p:ext>
            </p:extLst>
          </p:nvPr>
        </p:nvGraphicFramePr>
        <p:xfrm>
          <a:off x="35496" y="1916832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1134900474"/>
              </p:ext>
            </p:extLst>
          </p:nvPr>
        </p:nvGraphicFramePr>
        <p:xfrm>
          <a:off x="4427984" y="1907238"/>
          <a:ext cx="468028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4735649" y="83671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All </a:t>
            </a:r>
            <a:r>
              <a:rPr lang="de-DE" sz="2400" b="1" dirty="0" err="1" smtClean="0"/>
              <a:t>workers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(SOEP Data, </a:t>
            </a:r>
            <a:r>
              <a:rPr lang="de-DE" sz="2400" b="1" dirty="0" err="1" smtClean="0"/>
              <a:t>Gini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coefficient</a:t>
            </a:r>
            <a:r>
              <a:rPr lang="de-DE" sz="2400" b="1" dirty="0" smtClean="0"/>
              <a:t>, 1997-2013)</a:t>
            </a:r>
            <a:endParaRPr lang="de-DE" sz="2400" b="1" dirty="0"/>
          </a:p>
        </p:txBody>
      </p:sp>
      <p:sp>
        <p:nvSpPr>
          <p:cNvPr id="22" name="Rechteck 21"/>
          <p:cNvSpPr/>
          <p:nvPr/>
        </p:nvSpPr>
        <p:spPr>
          <a:xfrm>
            <a:off x="1979712" y="2204864"/>
            <a:ext cx="468052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6762404" y="2204864"/>
            <a:ext cx="468052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1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 txBox="1">
            <a:spLocks/>
          </p:cNvSpPr>
          <p:nvPr/>
        </p:nvSpPr>
        <p:spPr>
          <a:xfrm>
            <a:off x="0" y="332656"/>
            <a:ext cx="95405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 err="1" smtClean="0">
                <a:solidFill>
                  <a:srgbClr val="002060"/>
                </a:solidFill>
              </a:rPr>
              <a:t>Inequality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of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gross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labor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income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and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unemployment</a:t>
            </a:r>
            <a:r>
              <a:rPr lang="de-DE" sz="4000" b="1" dirty="0" smtClean="0">
                <a:solidFill>
                  <a:srgbClr val="002060"/>
                </a:solidFill>
              </a:rPr>
              <a:t> in </a:t>
            </a:r>
            <a:r>
              <a:rPr lang="de-DE" sz="4000" b="1" dirty="0" err="1" smtClean="0">
                <a:solidFill>
                  <a:srgbClr val="002060"/>
                </a:solidFill>
              </a:rPr>
              <a:t>the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labor</a:t>
            </a:r>
            <a:r>
              <a:rPr lang="de-DE" sz="4000" b="1" dirty="0" smtClean="0">
                <a:solidFill>
                  <a:srgbClr val="002060"/>
                </a:solidFill>
              </a:rPr>
              <a:t> </a:t>
            </a:r>
            <a:r>
              <a:rPr lang="de-DE" sz="4000" b="1" dirty="0" err="1" smtClean="0">
                <a:solidFill>
                  <a:srgbClr val="002060"/>
                </a:solidFill>
              </a:rPr>
              <a:t>force</a:t>
            </a:r>
            <a:endParaRPr lang="de-DE" sz="4000" b="1" dirty="0" smtClean="0">
              <a:solidFill>
                <a:srgbClr val="002060"/>
              </a:solidFill>
            </a:endParaRP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7010400" y="-52239"/>
            <a:ext cx="2133600" cy="365125"/>
          </a:xfrm>
        </p:spPr>
        <p:txBody>
          <a:bodyPr/>
          <a:lstStyle/>
          <a:p>
            <a:fld id="{EBF451B3-7D63-434A-B362-0D4083263CA0}" type="slidenum">
              <a:rPr lang="de-DE" smtClean="0">
                <a:solidFill>
                  <a:schemeClr val="bg1"/>
                </a:solidFill>
              </a:rPr>
              <a:t>9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52239"/>
            <a:ext cx="9144000" cy="365125"/>
            <a:chOff x="0" y="-32469"/>
            <a:chExt cx="9144000" cy="365125"/>
          </a:xfrm>
        </p:grpSpPr>
        <p:sp>
          <p:nvSpPr>
            <p:cNvPr id="13" name="Rechteck 12"/>
            <p:cNvSpPr/>
            <p:nvPr/>
          </p:nvSpPr>
          <p:spPr>
            <a:xfrm>
              <a:off x="0" y="19769"/>
              <a:ext cx="9144000" cy="260648"/>
            </a:xfrm>
            <a:prstGeom prst="rect">
              <a:avLst/>
            </a:prstGeom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G. Felbermayr</a:t>
              </a:r>
              <a:endParaRPr lang="de-DE" dirty="0"/>
            </a:p>
          </p:txBody>
        </p:sp>
        <p:sp>
          <p:nvSpPr>
            <p:cNvPr id="18" name="Foliennummernplatzhalter 11"/>
            <p:cNvSpPr txBox="1">
              <a:spLocks/>
            </p:cNvSpPr>
            <p:nvPr/>
          </p:nvSpPr>
          <p:spPr>
            <a:xfrm>
              <a:off x="6948264" y="-32469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de-DE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BF451B3-7D63-434A-B362-0D4083263CA0}" type="slidenum">
                <a:rPr lang="de-DE" smtClean="0">
                  <a:solidFill>
                    <a:schemeClr val="bg1"/>
                  </a:solidFill>
                </a:rPr>
                <a:pPr/>
                <a:t>9</a:t>
              </a:fld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3"/>
          <p:cNvSpPr/>
          <p:nvPr/>
        </p:nvSpPr>
        <p:spPr>
          <a:xfrm>
            <a:off x="0" y="6563866"/>
            <a:ext cx="5796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</a:rPr>
              <a:t>Source</a:t>
            </a:r>
            <a:r>
              <a:rPr lang="de-DE" sz="1400" dirty="0" smtClean="0">
                <a:solidFill>
                  <a:prstClr val="black"/>
                </a:solidFill>
              </a:rPr>
              <a:t>: Felbermayr et al., 2016. Data </a:t>
            </a:r>
            <a:r>
              <a:rPr lang="de-DE" sz="1400" dirty="0" err="1" smtClean="0">
                <a:solidFill>
                  <a:prstClr val="black"/>
                </a:solidFill>
              </a:rPr>
              <a:t>from</a:t>
            </a:r>
            <a:r>
              <a:rPr lang="de-DE" sz="1400" dirty="0" smtClean="0">
                <a:solidFill>
                  <a:prstClr val="black"/>
                </a:solidFill>
              </a:rPr>
              <a:t> SOEP.</a:t>
            </a:r>
            <a:endParaRPr lang="en-US" sz="1400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878680175"/>
              </p:ext>
            </p:extLst>
          </p:nvPr>
        </p:nvGraphicFramePr>
        <p:xfrm>
          <a:off x="0" y="1575118"/>
          <a:ext cx="9143999" cy="457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899592" y="5589240"/>
            <a:ext cx="49685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Inequality</a:t>
            </a:r>
            <a:endParaRPr lang="de-DE" sz="2400" dirty="0" smtClean="0"/>
          </a:p>
        </p:txBody>
      </p:sp>
      <p:sp>
        <p:nvSpPr>
          <p:cNvPr id="19" name="Textfeld 18"/>
          <p:cNvSpPr txBox="1"/>
          <p:nvPr/>
        </p:nvSpPr>
        <p:spPr>
          <a:xfrm>
            <a:off x="6300192" y="5589240"/>
            <a:ext cx="27816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Unemployment</a:t>
            </a:r>
            <a:r>
              <a:rPr lang="de-DE" sz="2400" dirty="0" smtClean="0"/>
              <a:t> rate</a:t>
            </a:r>
          </a:p>
        </p:txBody>
      </p:sp>
      <p:sp>
        <p:nvSpPr>
          <p:cNvPr id="23" name="Rechteck 22"/>
          <p:cNvSpPr/>
          <p:nvPr/>
        </p:nvSpPr>
        <p:spPr>
          <a:xfrm>
            <a:off x="3851920" y="1772816"/>
            <a:ext cx="936104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3891809" y="1772816"/>
            <a:ext cx="8563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Hartz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18655"/>
            <a:ext cx="2123728" cy="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7"/>
    </mc:Choice>
    <mc:Fallback xmlns="">
      <p:transition spd="slow" advTm="4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Chart bld="series"/>
        </p:bldSub>
      </p:bldGraphic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buFont typeface="Arial" panose="020B0604020202020204" pitchFamily="34" charset="0"/>
          <a:buChar char="•"/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Bildschirmpräsentation (4:3)</PresentationFormat>
  <Paragraphs>191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The German current account surplus and labour market: New challenges?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Transatlantischer Freihandel: Gewinner, Verlierer und notwendige Begleitmaßnahmen</dc:title>
  <dc:creator>GROESCHL</dc:creator>
  <cp:lastModifiedBy>Felbermayr, Gabriel</cp:lastModifiedBy>
  <cp:revision>593</cp:revision>
  <cp:lastPrinted>2016-06-29T06:35:35Z</cp:lastPrinted>
  <dcterms:created xsi:type="dcterms:W3CDTF">2013-06-07T11:25:59Z</dcterms:created>
  <dcterms:modified xsi:type="dcterms:W3CDTF">2016-07-07T05:21:40Z</dcterms:modified>
</cp:coreProperties>
</file>