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222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EF5162-16FD-4D74-8A1E-A7E07A0C1841}" type="datetimeFigureOut">
              <a:rPr lang="fr-FR" smtClean="0"/>
              <a:pPr/>
              <a:t>25/01/2010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0367D7-83C7-44B7-88AC-7436C671402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EF5162-16FD-4D74-8A1E-A7E07A0C1841}" type="datetimeFigureOut">
              <a:rPr lang="fr-FR" smtClean="0"/>
              <a:pPr/>
              <a:t>25/01/2010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0367D7-83C7-44B7-88AC-7436C671402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EF5162-16FD-4D74-8A1E-A7E07A0C1841}" type="datetimeFigureOut">
              <a:rPr lang="fr-FR" smtClean="0"/>
              <a:pPr/>
              <a:t>25/01/2010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0367D7-83C7-44B7-88AC-7436C671402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EF5162-16FD-4D74-8A1E-A7E07A0C1841}" type="datetimeFigureOut">
              <a:rPr lang="fr-FR" smtClean="0"/>
              <a:pPr/>
              <a:t>25/01/2010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0367D7-83C7-44B7-88AC-7436C671402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EF5162-16FD-4D74-8A1E-A7E07A0C1841}" type="datetimeFigureOut">
              <a:rPr lang="fr-FR" smtClean="0"/>
              <a:pPr/>
              <a:t>25/01/2010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0367D7-83C7-44B7-88AC-7436C671402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EF5162-16FD-4D74-8A1E-A7E07A0C1841}" type="datetimeFigureOut">
              <a:rPr lang="fr-FR" smtClean="0"/>
              <a:pPr/>
              <a:t>25/01/2010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0367D7-83C7-44B7-88AC-7436C671402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EF5162-16FD-4D74-8A1E-A7E07A0C1841}" type="datetimeFigureOut">
              <a:rPr lang="fr-FR" smtClean="0"/>
              <a:pPr/>
              <a:t>25/01/2010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0367D7-83C7-44B7-88AC-7436C671402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EF5162-16FD-4D74-8A1E-A7E07A0C1841}" type="datetimeFigureOut">
              <a:rPr lang="fr-FR" smtClean="0"/>
              <a:pPr/>
              <a:t>25/01/2010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0367D7-83C7-44B7-88AC-7436C671402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EF5162-16FD-4D74-8A1E-A7E07A0C1841}" type="datetimeFigureOut">
              <a:rPr lang="fr-FR" smtClean="0"/>
              <a:pPr/>
              <a:t>25/01/2010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0367D7-83C7-44B7-88AC-7436C671402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EF5162-16FD-4D74-8A1E-A7E07A0C1841}" type="datetimeFigureOut">
              <a:rPr lang="fr-FR" smtClean="0"/>
              <a:pPr/>
              <a:t>25/01/2010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0367D7-83C7-44B7-88AC-7436C671402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EF5162-16FD-4D74-8A1E-A7E07A0C1841}" type="datetimeFigureOut">
              <a:rPr lang="fr-FR" smtClean="0"/>
              <a:pPr/>
              <a:t>25/01/2010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0367D7-83C7-44B7-88AC-7436C671402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EF5162-16FD-4D74-8A1E-A7E07A0C1841}" type="datetimeFigureOut">
              <a:rPr lang="fr-FR" smtClean="0"/>
              <a:pPr/>
              <a:t>25/01/2010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0367D7-83C7-44B7-88AC-7436C671402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572000" y="1285860"/>
            <a:ext cx="1143008" cy="914400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00" dirty="0" smtClean="0"/>
              <a:t>Eurostat (</a:t>
            </a:r>
            <a:r>
              <a:rPr lang="fr-FR" sz="1000" dirty="0" err="1" smtClean="0"/>
              <a:t>i,r,s</a:t>
            </a:r>
            <a:r>
              <a:rPr lang="fr-FR" sz="1000" dirty="0" smtClean="0"/>
              <a:t>)</a:t>
            </a:r>
            <a:endParaRPr lang="fr-FR" sz="1000" dirty="0"/>
          </a:p>
        </p:txBody>
      </p:sp>
      <p:sp>
        <p:nvSpPr>
          <p:cNvPr id="5" name="Rectangle 4"/>
          <p:cNvSpPr/>
          <p:nvPr/>
        </p:nvSpPr>
        <p:spPr>
          <a:xfrm>
            <a:off x="2714612" y="1285860"/>
            <a:ext cx="642942" cy="500066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800" dirty="0" err="1" smtClean="0"/>
              <a:t>WiiW</a:t>
            </a:r>
            <a:r>
              <a:rPr lang="fr-FR" sz="800" dirty="0" smtClean="0"/>
              <a:t>, China</a:t>
            </a:r>
          </a:p>
          <a:p>
            <a:pPr algn="ctr"/>
            <a:r>
              <a:rPr lang="fr-FR" sz="800" dirty="0" smtClean="0"/>
              <a:t>(</a:t>
            </a:r>
            <a:r>
              <a:rPr lang="fr-FR" sz="800" dirty="0" err="1" smtClean="0"/>
              <a:t>i,s</a:t>
            </a:r>
            <a:r>
              <a:rPr lang="fr-FR" sz="800" dirty="0" smtClean="0"/>
              <a:t>) or (</a:t>
            </a:r>
            <a:r>
              <a:rPr lang="fr-FR" sz="800" dirty="0" err="1" smtClean="0"/>
              <a:t>r,s</a:t>
            </a:r>
            <a:r>
              <a:rPr lang="fr-FR" sz="800" dirty="0" smtClean="0"/>
              <a:t>)</a:t>
            </a:r>
            <a:endParaRPr lang="fr-FR" sz="800" dirty="0"/>
          </a:p>
        </p:txBody>
      </p:sp>
      <p:sp>
        <p:nvSpPr>
          <p:cNvPr id="6" name="Rectangle 5"/>
          <p:cNvSpPr/>
          <p:nvPr/>
        </p:nvSpPr>
        <p:spPr>
          <a:xfrm>
            <a:off x="2714612" y="142852"/>
            <a:ext cx="642942" cy="642942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700" dirty="0" smtClean="0"/>
              <a:t>IMF (BOP) (r)</a:t>
            </a:r>
          </a:p>
          <a:p>
            <a:pPr algn="ctr"/>
            <a:r>
              <a:rPr lang="fr-FR" sz="700" dirty="0" smtClean="0"/>
              <a:t>Or  UNCTAD (r)</a:t>
            </a:r>
            <a:endParaRPr lang="fr-FR" sz="700" dirty="0"/>
          </a:p>
        </p:txBody>
      </p:sp>
      <p:sp>
        <p:nvSpPr>
          <p:cNvPr id="7" name="Rectangle 6"/>
          <p:cNvSpPr/>
          <p:nvPr/>
        </p:nvSpPr>
        <p:spPr>
          <a:xfrm>
            <a:off x="2714612" y="1857364"/>
            <a:ext cx="642942" cy="500066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00" dirty="0" smtClean="0"/>
              <a:t>OECD</a:t>
            </a:r>
          </a:p>
          <a:p>
            <a:pPr algn="ctr"/>
            <a:r>
              <a:rPr lang="fr-FR" sz="1000" dirty="0" smtClean="0"/>
              <a:t>(</a:t>
            </a:r>
            <a:r>
              <a:rPr lang="fr-FR" sz="1000" dirty="0" err="1" smtClean="0"/>
              <a:t>i,s</a:t>
            </a:r>
            <a:r>
              <a:rPr lang="fr-FR" sz="1000" dirty="0" smtClean="0"/>
              <a:t>) or (</a:t>
            </a:r>
            <a:r>
              <a:rPr lang="fr-FR" sz="1000" dirty="0" err="1" smtClean="0"/>
              <a:t>r,s</a:t>
            </a:r>
            <a:r>
              <a:rPr lang="fr-FR" sz="1000" dirty="0" smtClean="0"/>
              <a:t>)</a:t>
            </a:r>
            <a:endParaRPr lang="fr-FR" sz="1000" dirty="0"/>
          </a:p>
        </p:txBody>
      </p:sp>
      <p:sp>
        <p:nvSpPr>
          <p:cNvPr id="8" name="Rectangle 7"/>
          <p:cNvSpPr/>
          <p:nvPr/>
        </p:nvSpPr>
        <p:spPr>
          <a:xfrm>
            <a:off x="4286248" y="3071810"/>
            <a:ext cx="1857388" cy="105727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dirty="0" err="1" smtClean="0"/>
              <a:t>Econometric</a:t>
            </a:r>
            <a:r>
              <a:rPr lang="fr-FR" sz="1200" dirty="0" smtClean="0"/>
              <a:t> </a:t>
            </a:r>
            <a:r>
              <a:rPr lang="fr-FR" sz="1200" dirty="0" err="1" smtClean="0"/>
              <a:t>estimates</a:t>
            </a:r>
            <a:endParaRPr lang="fr-FR" sz="1200" dirty="0" smtClean="0"/>
          </a:p>
          <a:p>
            <a:pPr algn="ctr"/>
            <a:r>
              <a:rPr lang="fr-FR" sz="1200" dirty="0" smtClean="0"/>
              <a:t>(</a:t>
            </a:r>
            <a:r>
              <a:rPr lang="fr-FR" sz="1200" dirty="0" err="1" smtClean="0"/>
              <a:t>Gravity</a:t>
            </a:r>
            <a:r>
              <a:rPr lang="fr-FR" sz="1200" dirty="0" smtClean="0"/>
              <a:t> model – PQML to deal </a:t>
            </a:r>
            <a:r>
              <a:rPr lang="fr-FR" sz="1200" dirty="0" err="1" smtClean="0"/>
              <a:t>with</a:t>
            </a:r>
            <a:r>
              <a:rPr lang="fr-FR" sz="1200" dirty="0" smtClean="0"/>
              <a:t> 0)</a:t>
            </a:r>
          </a:p>
          <a:p>
            <a:pPr algn="ctr"/>
            <a:r>
              <a:rPr lang="fr-FR" sz="1200" dirty="0" err="1" smtClean="0"/>
              <a:t>Used</a:t>
            </a:r>
            <a:r>
              <a:rPr lang="fr-FR" sz="1200" dirty="0" smtClean="0"/>
              <a:t> to </a:t>
            </a:r>
            <a:r>
              <a:rPr lang="fr-FR" sz="1200" dirty="0" err="1" smtClean="0"/>
              <a:t>estimates</a:t>
            </a:r>
            <a:r>
              <a:rPr lang="fr-FR" sz="1200" dirty="0" smtClean="0"/>
              <a:t> </a:t>
            </a:r>
            <a:r>
              <a:rPr lang="fr-FR" sz="1200" dirty="0" err="1" smtClean="0"/>
              <a:t>missing</a:t>
            </a:r>
            <a:r>
              <a:rPr lang="fr-FR" sz="1200" dirty="0" smtClean="0"/>
              <a:t> values in 3 dimensions.</a:t>
            </a:r>
            <a:endParaRPr lang="fr-FR" sz="1200" dirty="0"/>
          </a:p>
        </p:txBody>
      </p:sp>
      <p:sp>
        <p:nvSpPr>
          <p:cNvPr id="9" name="Rectangle 8"/>
          <p:cNvSpPr/>
          <p:nvPr/>
        </p:nvSpPr>
        <p:spPr>
          <a:xfrm>
            <a:off x="1000100" y="5072074"/>
            <a:ext cx="5214974" cy="50006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00" dirty="0" err="1" smtClean="0"/>
              <a:t>Harmonization</a:t>
            </a:r>
            <a:r>
              <a:rPr lang="fr-FR" sz="1100" dirty="0" smtClean="0"/>
              <a:t> of </a:t>
            </a:r>
            <a:r>
              <a:rPr lang="fr-FR" sz="1100" dirty="0" err="1" smtClean="0"/>
              <a:t>mirrors</a:t>
            </a:r>
            <a:r>
              <a:rPr lang="fr-FR" sz="1100" dirty="0" smtClean="0"/>
              <a:t> </a:t>
            </a:r>
            <a:r>
              <a:rPr lang="fr-FR" sz="1100" dirty="0" err="1" smtClean="0"/>
              <a:t>flows</a:t>
            </a:r>
            <a:r>
              <a:rPr lang="fr-FR" sz="1100" dirty="0" smtClean="0"/>
              <a:t> </a:t>
            </a:r>
            <a:r>
              <a:rPr lang="fr-FR" sz="1100" dirty="0" err="1" smtClean="0"/>
              <a:t>with</a:t>
            </a:r>
            <a:r>
              <a:rPr lang="fr-FR" sz="1100" dirty="0" smtClean="0"/>
              <a:t> a </a:t>
            </a:r>
            <a:r>
              <a:rPr lang="fr-FR" sz="1100" dirty="0" err="1" smtClean="0"/>
              <a:t>balancing</a:t>
            </a:r>
            <a:r>
              <a:rPr lang="fr-FR" sz="1100" dirty="0" smtClean="0"/>
              <a:t> </a:t>
            </a:r>
            <a:r>
              <a:rPr lang="fr-FR" sz="1100" dirty="0" err="1" smtClean="0"/>
              <a:t>procedure</a:t>
            </a:r>
            <a:r>
              <a:rPr lang="fr-FR" sz="1100" dirty="0" smtClean="0"/>
              <a:t>:</a:t>
            </a:r>
          </a:p>
          <a:p>
            <a:pPr algn="ctr"/>
            <a:r>
              <a:rPr lang="fr-FR" sz="1100" dirty="0" smtClean="0"/>
              <a:t> </a:t>
            </a:r>
            <a:r>
              <a:rPr lang="fr-FR" sz="1100" dirty="0" err="1" smtClean="0"/>
              <a:t>Quadratic</a:t>
            </a:r>
            <a:r>
              <a:rPr lang="fr-FR" sz="1100" dirty="0" smtClean="0"/>
              <a:t> </a:t>
            </a:r>
            <a:r>
              <a:rPr lang="fr-FR" sz="1100" dirty="0" err="1" smtClean="0"/>
              <a:t>optimization</a:t>
            </a:r>
            <a:r>
              <a:rPr lang="fr-FR" sz="1100" dirty="0" smtClean="0"/>
              <a:t> </a:t>
            </a:r>
            <a:r>
              <a:rPr lang="fr-FR" sz="1100" dirty="0" err="1" smtClean="0"/>
              <a:t>s.t</a:t>
            </a:r>
            <a:r>
              <a:rPr lang="fr-FR" sz="1100" dirty="0" smtClean="0"/>
              <a:t>. </a:t>
            </a:r>
            <a:r>
              <a:rPr lang="fr-FR" sz="1100" dirty="0" err="1" smtClean="0"/>
              <a:t>constraints</a:t>
            </a:r>
            <a:r>
              <a:rPr lang="fr-FR" sz="1100" dirty="0" smtClean="0"/>
              <a:t> 1,2,3</a:t>
            </a:r>
          </a:p>
        </p:txBody>
      </p:sp>
      <p:sp>
        <p:nvSpPr>
          <p:cNvPr id="10" name="Accolade fermante 9"/>
          <p:cNvSpPr/>
          <p:nvPr/>
        </p:nvSpPr>
        <p:spPr>
          <a:xfrm>
            <a:off x="6643702" y="857232"/>
            <a:ext cx="500066" cy="178595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" name="Accolade fermante 10"/>
          <p:cNvSpPr/>
          <p:nvPr/>
        </p:nvSpPr>
        <p:spPr>
          <a:xfrm>
            <a:off x="6715140" y="2857496"/>
            <a:ext cx="500066" cy="178595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Accolade fermante 11"/>
          <p:cNvSpPr/>
          <p:nvPr/>
        </p:nvSpPr>
        <p:spPr>
          <a:xfrm>
            <a:off x="6643702" y="4714884"/>
            <a:ext cx="500066" cy="142876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" name="Rectangle 12"/>
          <p:cNvSpPr/>
          <p:nvPr/>
        </p:nvSpPr>
        <p:spPr>
          <a:xfrm>
            <a:off x="7286644" y="1357298"/>
            <a:ext cx="1485904" cy="98583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00" dirty="0" err="1" smtClean="0"/>
              <a:t>Gathering</a:t>
            </a:r>
            <a:r>
              <a:rPr lang="fr-FR" sz="1100" dirty="0" smtClean="0"/>
              <a:t> all </a:t>
            </a:r>
            <a:r>
              <a:rPr lang="fr-FR" sz="1100" dirty="0" err="1" smtClean="0"/>
              <a:t>raw</a:t>
            </a:r>
            <a:r>
              <a:rPr lang="fr-FR" sz="1100" dirty="0" smtClean="0"/>
              <a:t> data</a:t>
            </a:r>
          </a:p>
          <a:p>
            <a:pPr algn="ctr">
              <a:buFontTx/>
              <a:buChar char="-"/>
            </a:pPr>
            <a:r>
              <a:rPr lang="fr-FR" sz="1100" dirty="0" smtClean="0"/>
              <a:t>3 </a:t>
            </a:r>
            <a:r>
              <a:rPr lang="fr-FR" sz="1100" dirty="0" err="1" smtClean="0"/>
              <a:t>years</a:t>
            </a:r>
            <a:r>
              <a:rPr lang="fr-FR" sz="1100" dirty="0" smtClean="0"/>
              <a:t> </a:t>
            </a:r>
            <a:r>
              <a:rPr lang="fr-FR" sz="1100" dirty="0" err="1" smtClean="0"/>
              <a:t>average</a:t>
            </a:r>
            <a:r>
              <a:rPr lang="fr-FR" sz="1100" dirty="0" smtClean="0"/>
              <a:t> to </a:t>
            </a:r>
            <a:r>
              <a:rPr lang="fr-FR" sz="1100" dirty="0" err="1" smtClean="0"/>
              <a:t>avoid</a:t>
            </a:r>
            <a:r>
              <a:rPr lang="fr-FR" sz="1100" dirty="0" smtClean="0"/>
              <a:t> </a:t>
            </a:r>
            <a:r>
              <a:rPr lang="fr-FR" sz="1100" dirty="0" err="1" smtClean="0"/>
              <a:t>volatility</a:t>
            </a:r>
            <a:endParaRPr lang="fr-FR" sz="1100" dirty="0" smtClean="0"/>
          </a:p>
          <a:p>
            <a:pPr algn="ctr">
              <a:buFontTx/>
              <a:buChar char="-"/>
            </a:pPr>
            <a:r>
              <a:rPr lang="fr-FR" sz="1100" dirty="0" smtClean="0"/>
              <a:t> </a:t>
            </a:r>
            <a:r>
              <a:rPr lang="fr-FR" sz="1100" dirty="0" err="1" smtClean="0"/>
              <a:t>Negative</a:t>
            </a:r>
            <a:r>
              <a:rPr lang="fr-FR" sz="1100" dirty="0" smtClean="0"/>
              <a:t> values are set to </a:t>
            </a:r>
            <a:r>
              <a:rPr lang="fr-FR" sz="1100" dirty="0" err="1" smtClean="0"/>
              <a:t>zero</a:t>
            </a:r>
            <a:endParaRPr lang="fr-FR" sz="1100" dirty="0"/>
          </a:p>
        </p:txBody>
      </p:sp>
      <p:sp>
        <p:nvSpPr>
          <p:cNvPr id="14" name="Rectangle 13"/>
          <p:cNvSpPr/>
          <p:nvPr/>
        </p:nvSpPr>
        <p:spPr>
          <a:xfrm>
            <a:off x="7429520" y="3143248"/>
            <a:ext cx="1271590" cy="12001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 smtClean="0"/>
              <a:t>Estimating</a:t>
            </a:r>
            <a:r>
              <a:rPr lang="fr-FR" dirty="0" smtClean="0"/>
              <a:t> </a:t>
            </a:r>
            <a:r>
              <a:rPr lang="fr-FR" dirty="0" err="1" smtClean="0"/>
              <a:t>missing</a:t>
            </a:r>
            <a:r>
              <a:rPr lang="fr-FR" dirty="0" smtClean="0"/>
              <a:t> values</a:t>
            </a:r>
            <a:endParaRPr lang="fr-FR" dirty="0"/>
          </a:p>
        </p:txBody>
      </p:sp>
      <p:sp>
        <p:nvSpPr>
          <p:cNvPr id="15" name="Rectangle 14"/>
          <p:cNvSpPr/>
          <p:nvPr/>
        </p:nvSpPr>
        <p:spPr>
          <a:xfrm>
            <a:off x="7500958" y="5000636"/>
            <a:ext cx="1271590" cy="105727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 smtClean="0"/>
              <a:t>Balancing</a:t>
            </a:r>
            <a:r>
              <a:rPr lang="fr-FR" dirty="0" smtClean="0"/>
              <a:t> the </a:t>
            </a:r>
            <a:r>
              <a:rPr lang="fr-FR" dirty="0" err="1" smtClean="0"/>
              <a:t>database</a:t>
            </a:r>
            <a:endParaRPr lang="fr-FR" dirty="0"/>
          </a:p>
        </p:txBody>
      </p:sp>
      <p:sp>
        <p:nvSpPr>
          <p:cNvPr id="17" name="Rectangle 16"/>
          <p:cNvSpPr/>
          <p:nvPr/>
        </p:nvSpPr>
        <p:spPr>
          <a:xfrm>
            <a:off x="500034" y="142852"/>
            <a:ext cx="9144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800" dirty="0" err="1" smtClean="0"/>
              <a:t>Constraint</a:t>
            </a:r>
            <a:r>
              <a:rPr lang="fr-FR" sz="800" dirty="0" smtClean="0"/>
              <a:t> 1: Maximum value for all FDI for a country r, </a:t>
            </a:r>
            <a:r>
              <a:rPr lang="fr-FR" sz="800" dirty="0" err="1" smtClean="0"/>
              <a:t>associated</a:t>
            </a:r>
            <a:r>
              <a:rPr lang="fr-FR" sz="800" dirty="0" smtClean="0"/>
              <a:t> </a:t>
            </a:r>
            <a:r>
              <a:rPr lang="fr-FR" sz="800" dirty="0" err="1" smtClean="0"/>
              <a:t>with</a:t>
            </a:r>
            <a:r>
              <a:rPr lang="fr-FR" sz="800" dirty="0" smtClean="0"/>
              <a:t> </a:t>
            </a:r>
            <a:r>
              <a:rPr lang="fr-FR" sz="800" dirty="0" err="1" smtClean="0"/>
              <a:t>its</a:t>
            </a:r>
            <a:r>
              <a:rPr lang="fr-FR" sz="800" dirty="0" smtClean="0"/>
              <a:t> </a:t>
            </a:r>
            <a:r>
              <a:rPr lang="fr-FR" sz="800" dirty="0" smtClean="0"/>
              <a:t> discret support and </a:t>
            </a:r>
            <a:r>
              <a:rPr lang="fr-FR" sz="800" dirty="0" err="1" smtClean="0"/>
              <a:t>prior</a:t>
            </a:r>
            <a:endParaRPr lang="fr-FR" sz="800" dirty="0"/>
          </a:p>
        </p:txBody>
      </p:sp>
      <p:sp>
        <p:nvSpPr>
          <p:cNvPr id="19" name="Rectangle 18"/>
          <p:cNvSpPr/>
          <p:nvPr/>
        </p:nvSpPr>
        <p:spPr>
          <a:xfrm>
            <a:off x="500034" y="1357298"/>
            <a:ext cx="9144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00" dirty="0" err="1" smtClean="0"/>
              <a:t>Constraint</a:t>
            </a:r>
            <a:r>
              <a:rPr lang="fr-FR" sz="1000" dirty="0" smtClean="0"/>
              <a:t> 2: </a:t>
            </a:r>
            <a:r>
              <a:rPr lang="fr-FR" sz="1000" dirty="0" err="1" smtClean="0"/>
              <a:t>Intermediate</a:t>
            </a:r>
            <a:r>
              <a:rPr lang="fr-FR" sz="1000" dirty="0" smtClean="0"/>
              <a:t> </a:t>
            </a:r>
            <a:r>
              <a:rPr lang="fr-FR" sz="1000" dirty="0" err="1" smtClean="0"/>
              <a:t>constraints</a:t>
            </a:r>
            <a:r>
              <a:rPr lang="fr-FR" sz="1000" dirty="0" smtClean="0"/>
              <a:t> </a:t>
            </a:r>
            <a:r>
              <a:rPr lang="fr-FR" sz="1000" dirty="0" err="1" smtClean="0"/>
              <a:t>with</a:t>
            </a:r>
            <a:r>
              <a:rPr lang="fr-FR" sz="1000" dirty="0" smtClean="0"/>
              <a:t> 2 dimensions</a:t>
            </a:r>
            <a:endParaRPr lang="fr-FR" sz="1000" dirty="0"/>
          </a:p>
        </p:txBody>
      </p:sp>
      <p:cxnSp>
        <p:nvCxnSpPr>
          <p:cNvPr id="21" name="Connecteur droit avec flèche 20"/>
          <p:cNvCxnSpPr>
            <a:stCxn id="6" idx="1"/>
          </p:cNvCxnSpPr>
          <p:nvPr/>
        </p:nvCxnSpPr>
        <p:spPr>
          <a:xfrm rot="10800000">
            <a:off x="1500166" y="428607"/>
            <a:ext cx="1214446" cy="3571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Connecteur droit avec flèche 22"/>
          <p:cNvCxnSpPr>
            <a:stCxn id="5" idx="1"/>
          </p:cNvCxnSpPr>
          <p:nvPr/>
        </p:nvCxnSpPr>
        <p:spPr>
          <a:xfrm rot="10800000" flipV="1">
            <a:off x="1500166" y="1535892"/>
            <a:ext cx="1214446" cy="17859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Connecteur droit avec flèche 24"/>
          <p:cNvCxnSpPr>
            <a:stCxn id="7" idx="1"/>
          </p:cNvCxnSpPr>
          <p:nvPr/>
        </p:nvCxnSpPr>
        <p:spPr>
          <a:xfrm rot="10800000">
            <a:off x="1571604" y="1785927"/>
            <a:ext cx="1143008" cy="32147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Connecteur droit avec flèche 26"/>
          <p:cNvCxnSpPr>
            <a:stCxn id="4" idx="2"/>
          </p:cNvCxnSpPr>
          <p:nvPr/>
        </p:nvCxnSpPr>
        <p:spPr>
          <a:xfrm rot="5400000">
            <a:off x="4743448" y="2600316"/>
            <a:ext cx="800112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Accolade fermante 27"/>
          <p:cNvSpPr/>
          <p:nvPr/>
        </p:nvSpPr>
        <p:spPr>
          <a:xfrm rot="5400000">
            <a:off x="3143240" y="1643050"/>
            <a:ext cx="642942" cy="6215106"/>
          </a:xfrm>
          <a:prstGeom prst="rightBrace">
            <a:avLst>
              <a:gd name="adj1" fmla="val 8333"/>
              <a:gd name="adj2" fmla="val 49853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9" name="Rectangle 28"/>
          <p:cNvSpPr/>
          <p:nvPr/>
        </p:nvSpPr>
        <p:spPr>
          <a:xfrm>
            <a:off x="285720" y="6286520"/>
            <a:ext cx="8501122" cy="428628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u="sng" dirty="0" smtClean="0"/>
              <a:t>Final </a:t>
            </a:r>
            <a:r>
              <a:rPr lang="fr-FR" b="1" u="sng" dirty="0" err="1" smtClean="0"/>
              <a:t>dataset</a:t>
            </a:r>
            <a:r>
              <a:rPr lang="fr-FR" b="1" u="sng" dirty="0" smtClean="0"/>
              <a:t>: FDI in 3 dimensions (i, r, s)</a:t>
            </a:r>
            <a:endParaRPr lang="fr-FR" b="1" u="sng" dirty="0"/>
          </a:p>
        </p:txBody>
      </p:sp>
      <p:sp>
        <p:nvSpPr>
          <p:cNvPr id="30" name="Flèche vers le bas 29"/>
          <p:cNvSpPr/>
          <p:nvPr/>
        </p:nvSpPr>
        <p:spPr>
          <a:xfrm>
            <a:off x="3214678" y="5643578"/>
            <a:ext cx="484632" cy="42862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1" name="Accolade fermante 30"/>
          <p:cNvSpPr/>
          <p:nvPr/>
        </p:nvSpPr>
        <p:spPr>
          <a:xfrm rot="5400000">
            <a:off x="1857356" y="1357298"/>
            <a:ext cx="285752" cy="3714776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2" name="Rectangle 31"/>
          <p:cNvSpPr/>
          <p:nvPr/>
        </p:nvSpPr>
        <p:spPr>
          <a:xfrm>
            <a:off x="928662" y="3571876"/>
            <a:ext cx="2357454" cy="50006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00" dirty="0" smtClean="0"/>
              <a:t>Set of « real » values (2 dimensions data </a:t>
            </a:r>
            <a:r>
              <a:rPr lang="fr-FR" sz="1000" dirty="0" err="1" smtClean="0"/>
              <a:t>can</a:t>
            </a:r>
            <a:r>
              <a:rPr lang="fr-FR" sz="1000" dirty="0" smtClean="0"/>
              <a:t> </a:t>
            </a:r>
            <a:r>
              <a:rPr lang="fr-FR" sz="1000" dirty="0" err="1" smtClean="0"/>
              <a:t>marginaly</a:t>
            </a:r>
            <a:r>
              <a:rPr lang="fr-FR" sz="1000" dirty="0" smtClean="0"/>
              <a:t> change </a:t>
            </a:r>
            <a:r>
              <a:rPr lang="fr-FR" sz="1000" dirty="0" err="1" smtClean="0"/>
              <a:t>during</a:t>
            </a:r>
            <a:r>
              <a:rPr lang="fr-FR" sz="1000" dirty="0" smtClean="0"/>
              <a:t> the </a:t>
            </a:r>
            <a:r>
              <a:rPr lang="fr-FR" sz="1000" dirty="0" err="1" smtClean="0"/>
              <a:t>balancing</a:t>
            </a:r>
            <a:r>
              <a:rPr lang="fr-FR" sz="1000" dirty="0" smtClean="0"/>
              <a:t> </a:t>
            </a:r>
            <a:r>
              <a:rPr lang="fr-FR" sz="1000" dirty="0" err="1" smtClean="0"/>
              <a:t>procedure</a:t>
            </a:r>
            <a:r>
              <a:rPr lang="fr-FR" sz="1000" dirty="0" smtClean="0"/>
              <a:t>)</a:t>
            </a:r>
            <a:endParaRPr lang="fr-FR" sz="1000" dirty="0"/>
          </a:p>
        </p:txBody>
      </p:sp>
      <p:sp>
        <p:nvSpPr>
          <p:cNvPr id="33" name="Rectangle 32"/>
          <p:cNvSpPr/>
          <p:nvPr/>
        </p:nvSpPr>
        <p:spPr>
          <a:xfrm>
            <a:off x="2714612" y="2428868"/>
            <a:ext cx="642942" cy="500066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00" dirty="0" smtClean="0"/>
              <a:t>Eurostat (</a:t>
            </a:r>
            <a:r>
              <a:rPr lang="fr-FR" sz="1000" dirty="0" err="1" smtClean="0"/>
              <a:t>i,r,s</a:t>
            </a:r>
            <a:r>
              <a:rPr lang="fr-FR" sz="1000" dirty="0" smtClean="0"/>
              <a:t>)</a:t>
            </a:r>
            <a:endParaRPr lang="fr-FR" sz="1000" dirty="0"/>
          </a:p>
        </p:txBody>
      </p:sp>
      <p:cxnSp>
        <p:nvCxnSpPr>
          <p:cNvPr id="35" name="Connecteur droit avec flèche 34"/>
          <p:cNvCxnSpPr>
            <a:stCxn id="33" idx="1"/>
          </p:cNvCxnSpPr>
          <p:nvPr/>
        </p:nvCxnSpPr>
        <p:spPr>
          <a:xfrm rot="10800000" flipV="1">
            <a:off x="1571604" y="2678900"/>
            <a:ext cx="1143008" cy="3571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Rectangle 36"/>
          <p:cNvSpPr/>
          <p:nvPr/>
        </p:nvSpPr>
        <p:spPr>
          <a:xfrm>
            <a:off x="500034" y="2428868"/>
            <a:ext cx="928694" cy="5715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00" dirty="0" err="1" smtClean="0"/>
              <a:t>Constraint</a:t>
            </a:r>
            <a:r>
              <a:rPr lang="fr-FR" sz="1000" dirty="0" smtClean="0"/>
              <a:t> 3: </a:t>
            </a:r>
          </a:p>
          <a:p>
            <a:pPr algn="ctr"/>
            <a:r>
              <a:rPr lang="fr-FR" sz="1000" dirty="0" err="1" smtClean="0"/>
              <a:t>Slightly</a:t>
            </a:r>
            <a:r>
              <a:rPr lang="fr-FR" sz="1000" dirty="0" smtClean="0"/>
              <a:t> change</a:t>
            </a:r>
            <a:endParaRPr lang="fr-FR" sz="1000" dirty="0"/>
          </a:p>
        </p:txBody>
      </p:sp>
      <p:sp>
        <p:nvSpPr>
          <p:cNvPr id="34" name="Rectangle 33"/>
          <p:cNvSpPr/>
          <p:nvPr/>
        </p:nvSpPr>
        <p:spPr>
          <a:xfrm>
            <a:off x="7643834" y="142852"/>
            <a:ext cx="914400" cy="9144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dirty="0" err="1" smtClean="0"/>
              <a:t>Scaling</a:t>
            </a:r>
            <a:r>
              <a:rPr lang="fr-FR" sz="1200" dirty="0" smtClean="0"/>
              <a:t> in and out FDI</a:t>
            </a:r>
            <a:endParaRPr lang="fr-FR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90</TotalTime>
  <Words>153</Words>
  <Application>Microsoft Office PowerPoint</Application>
  <PresentationFormat>Affichage à l'écran (4:3)</PresentationFormat>
  <Paragraphs>25</Paragraphs>
  <Slides>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Thème Office</vt:lpstr>
      <vt:lpstr>Diapositive 1</vt:lpstr>
    </vt:vector>
  </TitlesOfParts>
  <Company> 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Houssein Boumellassa</dc:creator>
  <cp:lastModifiedBy>Houssein Boumellassa</cp:lastModifiedBy>
  <cp:revision>19</cp:revision>
  <dcterms:created xsi:type="dcterms:W3CDTF">2009-06-27T00:56:58Z</dcterms:created>
  <dcterms:modified xsi:type="dcterms:W3CDTF">2010-01-25T13:52:42Z</dcterms:modified>
</cp:coreProperties>
</file>