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63" r:id="rId7"/>
    <p:sldId id="278" r:id="rId8"/>
    <p:sldId id="279" r:id="rId9"/>
    <p:sldId id="280" r:id="rId10"/>
    <p:sldId id="265" r:id="rId11"/>
    <p:sldId id="266" r:id="rId12"/>
    <p:sldId id="267" r:id="rId13"/>
    <p:sldId id="277" r:id="rId14"/>
    <p:sldId id="268" r:id="rId15"/>
    <p:sldId id="275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09A851-9DBF-4AA4-8933-3346732DB93D}" type="datetimeFigureOut">
              <a:rPr lang="fr-FR" smtClean="0"/>
              <a:pPr/>
              <a:t>06/07/2016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581F2C5-E957-4A36-969D-520265D439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670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5335-A6E7-4633-8195-EF10560759E4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CA62-D115-441B-9C88-6745AF05FC5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</a:t>
            </a:r>
            <a:r>
              <a:rPr lang="en-US" i="1" dirty="0" smtClean="0"/>
              <a:t>new</a:t>
            </a:r>
            <a:r>
              <a:rPr lang="en-US" dirty="0" smtClean="0"/>
              <a:t> monetary and fiscal policies required in the euro area?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Jérôme</a:t>
            </a:r>
            <a:r>
              <a:rPr lang="en-US" dirty="0" smtClean="0"/>
              <a:t> Creel</a:t>
            </a:r>
          </a:p>
          <a:p>
            <a:r>
              <a:rPr lang="en-US" dirty="0" smtClean="0"/>
              <a:t>OFCE &amp; ESCP Europe</a:t>
            </a:r>
          </a:p>
          <a:p>
            <a:endParaRPr lang="en-US" dirty="0"/>
          </a:p>
          <a:p>
            <a:r>
              <a:rPr lang="en-US" dirty="0" smtClean="0"/>
              <a:t>Franco-German Conference, Paris, 7 July 2016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04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Effects</a:t>
            </a:r>
            <a:r>
              <a:rPr lang="fr-FR" dirty="0" smtClean="0"/>
              <a:t> in the euro area, </a:t>
            </a:r>
            <a:r>
              <a:rPr lang="fr-FR" dirty="0" err="1" smtClean="0"/>
              <a:t>including</a:t>
            </a:r>
            <a:r>
              <a:rPr lang="fr-FR" dirty="0" smtClean="0"/>
              <a:t> QE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foreword</a:t>
            </a:r>
            <a:r>
              <a:rPr lang="fr-FR" dirty="0" smtClean="0"/>
              <a:t>: </a:t>
            </a:r>
            <a:r>
              <a:rPr lang="fr-FR" dirty="0" err="1" smtClean="0"/>
              <a:t>uneven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 in the euro area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01" y="1484784"/>
            <a:ext cx="7200800" cy="47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57401" y="6381328"/>
            <a:ext cx="436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</a:t>
            </a:r>
            <a:r>
              <a:rPr lang="fr-FR" sz="1600" dirty="0" smtClean="0"/>
              <a:t>: Eurostat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3141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Effects</a:t>
            </a:r>
            <a:r>
              <a:rPr lang="fr-FR" dirty="0" smtClean="0"/>
              <a:t> in the euro area (c’</a:t>
            </a:r>
            <a:r>
              <a:rPr lang="fr-FR" dirty="0" err="1" smtClean="0"/>
              <a:t>nd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1520" y="650603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Impact of ECB MP on </a:t>
            </a:r>
            <a:r>
              <a:rPr lang="fr-FR" dirty="0" err="1" smtClean="0"/>
              <a:t>investment</a:t>
            </a:r>
            <a:r>
              <a:rPr lang="fr-FR" dirty="0" smtClean="0"/>
              <a:t> (</a:t>
            </a:r>
            <a:r>
              <a:rPr lang="fr-FR" dirty="0" err="1" smtClean="0"/>
              <a:t>counterfactual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 smtClean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81329" y="6289547"/>
            <a:ext cx="436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</a:t>
            </a:r>
            <a:r>
              <a:rPr lang="fr-FR" sz="1600" dirty="0" smtClean="0"/>
              <a:t>: Blot, </a:t>
            </a:r>
            <a:r>
              <a:rPr lang="fr-FR" sz="1600" dirty="0" err="1" smtClean="0"/>
              <a:t>Creel</a:t>
            </a:r>
            <a:r>
              <a:rPr lang="fr-FR" sz="1600" dirty="0" smtClean="0"/>
              <a:t>, Hubert &amp; Labondance, 2016, </a:t>
            </a:r>
            <a:r>
              <a:rPr lang="fr-FR" sz="1600" dirty="0"/>
              <a:t>EP </a:t>
            </a:r>
            <a:r>
              <a:rPr lang="fr-FR" sz="1600" dirty="0" err="1"/>
              <a:t>Monetary</a:t>
            </a:r>
            <a:r>
              <a:rPr lang="fr-FR" sz="1600" dirty="0"/>
              <a:t> Dialogue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6696744" cy="438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747294"/>
            <a:ext cx="5897563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74835" y="1700808"/>
            <a:ext cx="1986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Sample for estimation: 1999Q1/2015Q4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dirty="0" smtClean="0"/>
              <a:t>Data sources: </a:t>
            </a:r>
            <a:r>
              <a:rPr lang="en-US" sz="1400" dirty="0"/>
              <a:t>Eurostat, ECB </a:t>
            </a:r>
            <a:r>
              <a:rPr lang="en-US" sz="1400" dirty="0" smtClean="0"/>
              <a:t>&amp; </a:t>
            </a:r>
            <a:r>
              <a:rPr lang="en-US" sz="1400" dirty="0" err="1"/>
              <a:t>Datastream</a:t>
            </a:r>
            <a:endParaRPr lang="fr-FR" sz="14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084168" y="4581128"/>
            <a:ext cx="122413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308304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w</a:t>
            </a:r>
            <a:r>
              <a:rPr lang="fr-FR" dirty="0" err="1" smtClean="0">
                <a:solidFill>
                  <a:srgbClr val="C00000"/>
                </a:solidFill>
              </a:rPr>
              <a:t>ithout</a:t>
            </a:r>
            <a:r>
              <a:rPr lang="fr-FR" dirty="0" smtClean="0">
                <a:solidFill>
                  <a:srgbClr val="C00000"/>
                </a:solidFill>
              </a:rPr>
              <a:t> MP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664538" y="3717032"/>
            <a:ext cx="6120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69484" y="3255367"/>
            <a:ext cx="169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unconventional</a:t>
            </a:r>
            <a:r>
              <a:rPr lang="fr-FR" dirty="0" smtClean="0"/>
              <a:t> MP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149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922114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Effects</a:t>
            </a:r>
            <a:r>
              <a:rPr lang="fr-FR" sz="4000" dirty="0" smtClean="0"/>
              <a:t> in the euro area (c’</a:t>
            </a:r>
            <a:r>
              <a:rPr lang="fr-FR" sz="4000" dirty="0" err="1" smtClean="0"/>
              <a:t>nd</a:t>
            </a:r>
            <a:r>
              <a:rPr lang="fr-FR" sz="4000" dirty="0" smtClean="0"/>
              <a:t>)</a:t>
            </a:r>
            <a:endParaRPr lang="fr-FR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23528" y="1016327"/>
            <a:ext cx="4038600" cy="4525963"/>
          </a:xfrm>
        </p:spPr>
        <p:txBody>
          <a:bodyPr/>
          <a:lstStyle/>
          <a:p>
            <a:r>
              <a:rPr lang="fr-FR" dirty="0" smtClean="0"/>
              <a:t>ER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564562" y="1016327"/>
            <a:ext cx="4038600" cy="4525963"/>
          </a:xfrm>
        </p:spPr>
        <p:txBody>
          <a:bodyPr/>
          <a:lstStyle/>
          <a:p>
            <a:r>
              <a:rPr lang="fr-FR" dirty="0" smtClean="0"/>
              <a:t>Stock </a:t>
            </a:r>
            <a:r>
              <a:rPr lang="fr-FR" dirty="0" err="1" smtClean="0"/>
              <a:t>prices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38" y="1556792"/>
            <a:ext cx="4572000" cy="344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562" y="1560917"/>
            <a:ext cx="4571999" cy="37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3528" y="529240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Data </a:t>
            </a:r>
            <a:r>
              <a:rPr lang="fr-FR" sz="1600" dirty="0" err="1" smtClean="0"/>
              <a:t>sample</a:t>
            </a:r>
            <a:r>
              <a:rPr lang="fr-FR" sz="1600" dirty="0" smtClean="0"/>
              <a:t>: Mar03 - Mar16</a:t>
            </a:r>
          </a:p>
          <a:p>
            <a:r>
              <a:rPr lang="fr-FR" sz="1600" i="1" dirty="0" smtClean="0"/>
              <a:t>Source</a:t>
            </a:r>
            <a:r>
              <a:rPr lang="fr-FR" sz="1600" dirty="0" smtClean="0"/>
              <a:t>: Blot, Hubert &amp; Rifflart (</a:t>
            </a:r>
            <a:r>
              <a:rPr lang="fr-FR" sz="1600" dirty="0"/>
              <a:t>Revue de </a:t>
            </a:r>
            <a:r>
              <a:rPr lang="fr-FR" sz="1600" dirty="0" smtClean="0"/>
              <a:t>l’OFCE, 2016) 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609329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NB: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large EA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</a:t>
            </a:r>
            <a:r>
              <a:rPr lang="fr-FR" sz="1600" dirty="0" err="1" smtClean="0"/>
              <a:t>account</a:t>
            </a:r>
            <a:r>
              <a:rPr lang="fr-FR" sz="1600" dirty="0" smtClean="0"/>
              <a:t> surplus, not </a:t>
            </a:r>
            <a:r>
              <a:rPr lang="fr-FR" sz="1600" dirty="0" err="1" smtClean="0"/>
              <a:t>surprising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UnConv</a:t>
            </a:r>
            <a:r>
              <a:rPr lang="fr-FR" sz="1600" dirty="0" smtClean="0"/>
              <a:t>-EUZ </a:t>
            </a:r>
            <a:r>
              <a:rPr lang="fr-FR" sz="1600" dirty="0" err="1" smtClean="0"/>
              <a:t>does</a:t>
            </a:r>
            <a:r>
              <a:rPr lang="fr-FR" sz="1600" dirty="0" smtClean="0"/>
              <a:t> not </a:t>
            </a:r>
            <a:r>
              <a:rPr lang="fr-FR" sz="1600" dirty="0" err="1" smtClean="0"/>
              <a:t>impinge</a:t>
            </a:r>
            <a:r>
              <a:rPr lang="fr-FR" sz="1600" dirty="0" smtClean="0"/>
              <a:t> on €/$ ER – </a:t>
            </a:r>
            <a:r>
              <a:rPr lang="fr-FR" sz="1600" dirty="0" err="1" smtClean="0"/>
              <a:t>neutral</a:t>
            </a:r>
            <a:r>
              <a:rPr lang="fr-FR" sz="1600" dirty="0" smtClean="0"/>
              <a:t> </a:t>
            </a:r>
            <a:r>
              <a:rPr lang="fr-FR" sz="1600" dirty="0" err="1" smtClean="0"/>
              <a:t>effect</a:t>
            </a:r>
            <a:r>
              <a:rPr lang="fr-FR" sz="1600" dirty="0" smtClean="0"/>
              <a:t>, at best, </a:t>
            </a:r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expected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2166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Effects</a:t>
            </a:r>
            <a:r>
              <a:rPr lang="fr-FR" dirty="0" smtClean="0"/>
              <a:t> in the euro area (c’</a:t>
            </a:r>
            <a:r>
              <a:rPr lang="fr-FR" dirty="0" err="1" smtClean="0"/>
              <a:t>nd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45941" y="908720"/>
            <a:ext cx="8424936" cy="576064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Distributional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of MP</a:t>
            </a:r>
          </a:p>
          <a:p>
            <a:pPr lvl="1"/>
            <a:r>
              <a:rPr lang="fr-FR" dirty="0" err="1"/>
              <a:t>Literature</a:t>
            </a:r>
            <a:r>
              <a:rPr lang="fr-FR" dirty="0"/>
              <a:t>: </a:t>
            </a:r>
            <a:r>
              <a:rPr lang="en-US" dirty="0"/>
              <a:t>inconclusive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smtClean="0"/>
              <a:t>far</a:t>
            </a:r>
          </a:p>
          <a:p>
            <a:pPr lvl="2"/>
            <a:r>
              <a:rPr lang="fr-FR" dirty="0" err="1"/>
              <a:t>Doepke</a:t>
            </a:r>
            <a:r>
              <a:rPr lang="fr-FR" dirty="0"/>
              <a:t> &amp; Schneider </a:t>
            </a:r>
            <a:r>
              <a:rPr lang="fr-FR" dirty="0" smtClean="0"/>
              <a:t>(JPE, 2006</a:t>
            </a:r>
            <a:r>
              <a:rPr lang="fr-FR" dirty="0"/>
              <a:t>) report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inflation </a:t>
            </a:r>
            <a:r>
              <a:rPr lang="fr-FR" dirty="0" err="1"/>
              <a:t>reduces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in the US (</a:t>
            </a:r>
            <a:r>
              <a:rPr lang="fr-FR" dirty="0" err="1" smtClean="0"/>
              <a:t>debtors</a:t>
            </a:r>
            <a:r>
              <a:rPr lang="fr-FR" dirty="0" smtClean="0"/>
              <a:t> vs. </a:t>
            </a:r>
            <a:r>
              <a:rPr lang="fr-FR" dirty="0" err="1"/>
              <a:t>s</a:t>
            </a:r>
            <a:r>
              <a:rPr lang="fr-FR" dirty="0" err="1" smtClean="0"/>
              <a:t>avers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Saiki</a:t>
            </a:r>
            <a:r>
              <a:rPr lang="fr-FR" dirty="0" smtClean="0"/>
              <a:t> &amp; Frost (AE, 2014) report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unconventional</a:t>
            </a:r>
            <a:r>
              <a:rPr lang="fr-FR" dirty="0" smtClean="0"/>
              <a:t> MP </a:t>
            </a:r>
            <a:r>
              <a:rPr lang="fr-FR" dirty="0" err="1" smtClean="0"/>
              <a:t>increases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in </a:t>
            </a:r>
            <a:r>
              <a:rPr lang="fr-FR" dirty="0" err="1" smtClean="0"/>
              <a:t>Japan</a:t>
            </a:r>
            <a:r>
              <a:rPr lang="fr-FR" dirty="0" smtClean="0"/>
              <a:t> (portfolio </a:t>
            </a:r>
            <a:r>
              <a:rPr lang="fr-FR" dirty="0" err="1" smtClean="0"/>
              <a:t>channel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 smtClean="0"/>
              <a:t>Using</a:t>
            </a:r>
            <a:r>
              <a:rPr lang="fr-FR" dirty="0" smtClean="0"/>
              <a:t> a VAR on euro area data, IRF of a restrictive MP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 smtClean="0"/>
              <a:t>VAR [UR, </a:t>
            </a:r>
            <a:r>
              <a:rPr lang="fr-FR" sz="2200" dirty="0" err="1" smtClean="0"/>
              <a:t>hours</a:t>
            </a:r>
            <a:r>
              <a:rPr lang="fr-FR" sz="2200" dirty="0" smtClean="0"/>
              <a:t>, IP, new </a:t>
            </a:r>
            <a:r>
              <a:rPr lang="fr-FR" sz="2200" dirty="0" err="1" smtClean="0"/>
              <a:t>credits</a:t>
            </a:r>
            <a:r>
              <a:rPr lang="fr-FR" sz="2200" dirty="0" smtClean="0"/>
              <a:t>, CPI, IR, CISS, €/$, Oil,2-y </a:t>
            </a:r>
            <a:r>
              <a:rPr lang="fr-FR" sz="2200" dirty="0" err="1" smtClean="0"/>
              <a:t>inf</a:t>
            </a:r>
            <a:r>
              <a:rPr lang="fr-FR" sz="2200" dirty="0" smtClean="0"/>
              <a:t>, 5-y </a:t>
            </a:r>
            <a:r>
              <a:rPr lang="fr-FR" sz="2200" dirty="0" err="1" smtClean="0"/>
              <a:t>inf</a:t>
            </a:r>
            <a:r>
              <a:rPr lang="fr-FR" sz="2200" dirty="0" smtClean="0"/>
              <a:t>, </a:t>
            </a:r>
            <a:r>
              <a:rPr lang="fr-FR" sz="2200" dirty="0" err="1" smtClean="0"/>
              <a:t>shadow</a:t>
            </a:r>
            <a:r>
              <a:rPr lang="fr-FR" sz="2200" dirty="0" smtClean="0"/>
              <a:t> rate], sep 04 – jan 15</a:t>
            </a:r>
          </a:p>
          <a:p>
            <a:pPr marL="0" indent="0">
              <a:buNone/>
            </a:pPr>
            <a:r>
              <a:rPr lang="fr-FR" sz="2200" i="1" dirty="0" smtClean="0"/>
              <a:t>Source</a:t>
            </a:r>
            <a:r>
              <a:rPr lang="fr-FR" sz="2200" dirty="0" smtClean="0"/>
              <a:t>: Blot, </a:t>
            </a:r>
            <a:r>
              <a:rPr lang="fr-FR" sz="2200" dirty="0" err="1" smtClean="0"/>
              <a:t>Creel</a:t>
            </a:r>
            <a:r>
              <a:rPr lang="fr-FR" sz="2200" dirty="0" smtClean="0"/>
              <a:t>, Hubert, Labondance &amp; Ragot, 2015, EP </a:t>
            </a:r>
            <a:r>
              <a:rPr lang="fr-FR" sz="2200" dirty="0" err="1" smtClean="0"/>
              <a:t>Monetary</a:t>
            </a:r>
            <a:r>
              <a:rPr lang="fr-FR" sz="2200" dirty="0" smtClean="0"/>
              <a:t> Dialogue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26" y="3356992"/>
            <a:ext cx="21240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457" y="3373760"/>
            <a:ext cx="20478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332" y="3469010"/>
            <a:ext cx="21621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22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Fiscal </a:t>
            </a:r>
            <a:r>
              <a:rPr lang="fr-FR" sz="4000" dirty="0" err="1" smtClean="0"/>
              <a:t>policy</a:t>
            </a:r>
            <a:endParaRPr lang="fr-FR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It has been back!</a:t>
            </a:r>
          </a:p>
          <a:p>
            <a:r>
              <a:rPr lang="fr-FR" dirty="0" err="1" smtClean="0"/>
              <a:t>Many</a:t>
            </a:r>
            <a:r>
              <a:rPr lang="fr-FR" dirty="0" smtClean="0"/>
              <a:t> questions, </a:t>
            </a:r>
            <a:r>
              <a:rPr lang="fr-FR" dirty="0" err="1" smtClean="0"/>
              <a:t>still</a:t>
            </a:r>
            <a:endParaRPr lang="fr-FR" dirty="0" smtClean="0"/>
          </a:p>
          <a:p>
            <a:pPr lvl="1"/>
            <a:r>
              <a:rPr lang="fr-FR" dirty="0" smtClean="0"/>
              <a:t>On-</a:t>
            </a:r>
            <a:r>
              <a:rPr lang="fr-FR" dirty="0" err="1" smtClean="0"/>
              <a:t>going</a:t>
            </a:r>
            <a:r>
              <a:rPr lang="fr-FR" dirty="0" smtClean="0"/>
              <a:t> discussion about the value of fiscal multiplier over the cycle</a:t>
            </a:r>
          </a:p>
          <a:p>
            <a:pPr lvl="2"/>
            <a:r>
              <a:rPr lang="fr-FR" dirty="0" err="1" smtClean="0"/>
              <a:t>Barnichon</a:t>
            </a:r>
            <a:r>
              <a:rPr lang="fr-FR" dirty="0" smtClean="0"/>
              <a:t> &amp; </a:t>
            </a:r>
            <a:r>
              <a:rPr lang="fr-FR" dirty="0" err="1" smtClean="0"/>
              <a:t>Matthes</a:t>
            </a:r>
            <a:r>
              <a:rPr lang="fr-FR" dirty="0" smtClean="0"/>
              <a:t> (CEPR WP, 2016): multiplier </a:t>
            </a:r>
            <a:r>
              <a:rPr lang="fr-FR" dirty="0" err="1" smtClean="0"/>
              <a:t>larger</a:t>
            </a:r>
            <a:r>
              <a:rPr lang="fr-FR" dirty="0" smtClean="0"/>
              <a:t> in </a:t>
            </a:r>
            <a:r>
              <a:rPr lang="fr-FR" dirty="0" err="1" smtClean="0"/>
              <a:t>recessions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i="1" dirty="0" err="1" smtClean="0"/>
              <a:t>contractionary</a:t>
            </a:r>
            <a:r>
              <a:rPr lang="fr-FR" dirty="0" smtClean="0"/>
              <a:t> multiplier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recessions</a:t>
            </a:r>
            <a:endParaRPr lang="fr-FR" dirty="0"/>
          </a:p>
          <a:p>
            <a:pPr lvl="1"/>
            <a:r>
              <a:rPr lang="fr-FR" dirty="0" smtClean="0"/>
              <a:t>High </a:t>
            </a:r>
            <a:r>
              <a:rPr lang="fr-FR" dirty="0" err="1" smtClean="0"/>
              <a:t>deficits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GFC have </a:t>
            </a:r>
            <a:r>
              <a:rPr lang="fr-FR" dirty="0" err="1" smtClean="0"/>
              <a:t>produced</a:t>
            </a:r>
            <a:r>
              <a:rPr lang="fr-FR" dirty="0" smtClean="0"/>
              <a:t> large </a:t>
            </a:r>
            <a:r>
              <a:rPr lang="fr-FR" dirty="0" err="1" smtClean="0"/>
              <a:t>debts</a:t>
            </a:r>
            <a:endParaRPr lang="fr-FR" dirty="0" smtClean="0"/>
          </a:p>
          <a:p>
            <a:pPr lvl="2"/>
            <a:r>
              <a:rPr lang="fr-FR" dirty="0" err="1" smtClean="0"/>
              <a:t>Crowding</a:t>
            </a:r>
            <a:r>
              <a:rPr lang="fr-FR" dirty="0" smtClean="0"/>
              <a:t>-out or </a:t>
            </a:r>
            <a:r>
              <a:rPr lang="fr-FR" dirty="0" err="1" smtClean="0"/>
              <a:t>crowding</a:t>
            </a:r>
            <a:r>
              <a:rPr lang="fr-FR" dirty="0" smtClean="0"/>
              <a:t>-in?</a:t>
            </a:r>
          </a:p>
          <a:p>
            <a:pPr lvl="2"/>
            <a:r>
              <a:rPr lang="fr-FR" dirty="0" err="1" smtClean="0"/>
              <a:t>Ricardian</a:t>
            </a:r>
            <a:r>
              <a:rPr lang="fr-FR" dirty="0" smtClean="0"/>
              <a:t> or non-</a:t>
            </a:r>
            <a:r>
              <a:rPr lang="fr-FR" dirty="0" err="1" smtClean="0"/>
              <a:t>Ricardian</a:t>
            </a:r>
            <a:r>
              <a:rPr lang="fr-FR" dirty="0" smtClean="0"/>
              <a:t> </a:t>
            </a:r>
            <a:r>
              <a:rPr lang="fr-FR" dirty="0" err="1" smtClean="0"/>
              <a:t>consumers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Should</a:t>
            </a:r>
            <a:r>
              <a:rPr lang="fr-FR" dirty="0" smtClean="0"/>
              <a:t> fiscal </a:t>
            </a:r>
            <a:r>
              <a:rPr lang="fr-FR" dirty="0" err="1" smtClean="0"/>
              <a:t>austerity</a:t>
            </a:r>
            <a:r>
              <a:rPr lang="fr-FR" dirty="0" smtClean="0"/>
              <a:t> continue?</a:t>
            </a:r>
          </a:p>
          <a:p>
            <a:pPr lvl="1"/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set of fiscal </a:t>
            </a:r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088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austerity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iAGS</a:t>
            </a:r>
            <a:r>
              <a:rPr lang="fr-FR" dirty="0"/>
              <a:t>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iAGS</a:t>
            </a:r>
            <a:r>
              <a:rPr lang="en-US" dirty="0"/>
              <a:t> for independent Annual Growth Survey</a:t>
            </a:r>
          </a:p>
          <a:p>
            <a:endParaRPr lang="en-US" dirty="0"/>
          </a:p>
          <a:p>
            <a:r>
              <a:rPr lang="en-US" dirty="0"/>
              <a:t>Reduced-form model</a:t>
            </a:r>
          </a:p>
          <a:p>
            <a:endParaRPr lang="en-US" dirty="0"/>
          </a:p>
          <a:p>
            <a:pPr lvl="1"/>
            <a:r>
              <a:rPr lang="en-US" dirty="0"/>
              <a:t>Multi-country model (currently 11 EZ members)</a:t>
            </a:r>
          </a:p>
          <a:p>
            <a:pPr lvl="1"/>
            <a:r>
              <a:rPr lang="en-US" dirty="0"/>
              <a:t>Interdependencies are captured by external (intra)trade and by common monetary policy</a:t>
            </a:r>
          </a:p>
          <a:p>
            <a:pPr lvl="1"/>
            <a:r>
              <a:rPr lang="en-US" dirty="0"/>
              <a:t>Prices are represented by a Phillips curve</a:t>
            </a:r>
          </a:p>
          <a:p>
            <a:pPr lvl="1"/>
            <a:r>
              <a:rPr lang="en-US" dirty="0"/>
              <a:t>A Taylor rule defines the stance of monetary policy</a:t>
            </a:r>
          </a:p>
          <a:p>
            <a:pPr lvl="1"/>
            <a:r>
              <a:rPr lang="en-US" dirty="0"/>
              <a:t>Non-linear (time-varying) fiscal multiplier: high in recessions, low in booms</a:t>
            </a:r>
          </a:p>
          <a:p>
            <a:pPr lvl="1"/>
            <a:r>
              <a:rPr lang="en-US" dirty="0"/>
              <a:t>Hysteresis effects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16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4106"/>
            <a:ext cx="8229600" cy="576064"/>
          </a:xfrm>
        </p:spPr>
        <p:txBody>
          <a:bodyPr>
            <a:noAutofit/>
          </a:bodyPr>
          <a:lstStyle/>
          <a:p>
            <a:r>
              <a:rPr lang="fr-FR" sz="4000" dirty="0" smtClean="0"/>
              <a:t>The </a:t>
            </a:r>
            <a:r>
              <a:rPr lang="fr-FR" sz="4000" dirty="0" err="1" smtClean="0"/>
              <a:t>costs</a:t>
            </a:r>
            <a:r>
              <a:rPr lang="fr-FR" sz="4000" dirty="0" smtClean="0"/>
              <a:t> of </a:t>
            </a:r>
            <a:r>
              <a:rPr lang="fr-FR" sz="4000" dirty="0" err="1" smtClean="0"/>
              <a:t>further</a:t>
            </a:r>
            <a:r>
              <a:rPr lang="fr-FR" sz="4000" dirty="0" smtClean="0"/>
              <a:t> consolidation</a:t>
            </a:r>
            <a:endParaRPr lang="fr-FR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4794"/>
            <a:ext cx="5472683" cy="60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6529312"/>
            <a:ext cx="2016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</a:t>
            </a:r>
            <a:r>
              <a:rPr lang="fr-FR" sz="1600" dirty="0" smtClean="0"/>
              <a:t>: </a:t>
            </a:r>
            <a:r>
              <a:rPr lang="fr-FR" sz="1600" dirty="0" err="1" smtClean="0"/>
              <a:t>iAGS</a:t>
            </a:r>
            <a:r>
              <a:rPr lang="fr-FR" sz="1600" dirty="0" smtClean="0"/>
              <a:t> 2016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6339341" y="508518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NB: </a:t>
            </a:r>
            <a:r>
              <a:rPr lang="fr-FR" dirty="0" err="1" smtClean="0"/>
              <a:t>remember</a:t>
            </a:r>
            <a:r>
              <a:rPr lang="fr-FR" dirty="0" smtClean="0"/>
              <a:t> the </a:t>
            </a:r>
            <a:r>
              <a:rPr lang="fr-FR" dirty="0" err="1" smtClean="0"/>
              <a:t>risks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QE. </a:t>
            </a:r>
            <a:r>
              <a:rPr lang="fr-FR" dirty="0" err="1" smtClean="0"/>
              <a:t>Here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iAGS</a:t>
            </a:r>
            <a:r>
              <a:rPr lang="fr-FR" dirty="0" smtClean="0"/>
              <a:t>) </a:t>
            </a:r>
            <a:r>
              <a:rPr lang="fr-FR" dirty="0" err="1" smtClean="0"/>
              <a:t>delayed</a:t>
            </a:r>
            <a:r>
              <a:rPr lang="fr-FR" dirty="0" smtClean="0"/>
              <a:t> consolidation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(</a:t>
            </a:r>
            <a:r>
              <a:rPr lang="fr-FR" dirty="0" err="1" smtClean="0"/>
              <a:t>lowest</a:t>
            </a:r>
            <a:r>
              <a:rPr lang="fr-FR" dirty="0" smtClean="0"/>
              <a:t> output gap)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700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A golden </a:t>
            </a:r>
            <a:r>
              <a:rPr lang="fr-FR" sz="4000" dirty="0" err="1" smtClean="0"/>
              <a:t>rule</a:t>
            </a:r>
            <a:r>
              <a:rPr lang="fr-FR" sz="4000" dirty="0" smtClean="0"/>
              <a:t> of public finance?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Net public </a:t>
            </a:r>
            <a:r>
              <a:rPr lang="fr-FR" dirty="0" err="1" smtClean="0"/>
              <a:t>investment</a:t>
            </a:r>
            <a:r>
              <a:rPr lang="fr-FR" dirty="0" smtClean="0"/>
              <a:t> </a:t>
            </a:r>
            <a:r>
              <a:rPr lang="fr-FR" dirty="0" err="1" smtClean="0"/>
              <a:t>exempted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SGP </a:t>
            </a:r>
            <a:r>
              <a:rPr lang="fr-FR" dirty="0" err="1" smtClean="0"/>
              <a:t>rules</a:t>
            </a:r>
            <a:r>
              <a:rPr lang="fr-FR" dirty="0" smtClean="0"/>
              <a:t> and the Fiscal compact </a:t>
            </a:r>
          </a:p>
          <a:p>
            <a:r>
              <a:rPr lang="fr-FR" u="sng" dirty="0" smtClean="0"/>
              <a:t>The pros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economically</a:t>
            </a:r>
            <a:r>
              <a:rPr lang="fr-FR" dirty="0" smtClean="0"/>
              <a:t> sensible; </a:t>
            </a:r>
          </a:p>
          <a:p>
            <a:pPr lvl="1"/>
            <a:r>
              <a:rPr lang="fr-FR" dirty="0" smtClean="0"/>
              <a:t>fiscal </a:t>
            </a:r>
            <a:r>
              <a:rPr lang="fr-FR" dirty="0" err="1" smtClean="0"/>
              <a:t>leeway</a:t>
            </a:r>
            <a:r>
              <a:rPr lang="fr-FR" dirty="0" smtClean="0"/>
              <a:t>; </a:t>
            </a:r>
          </a:p>
          <a:p>
            <a:pPr lvl="1"/>
            <a:r>
              <a:rPr lang="fr-FR" dirty="0" smtClean="0"/>
              <a:t>end of </a:t>
            </a:r>
            <a:r>
              <a:rPr lang="fr-FR" dirty="0" err="1" smtClean="0"/>
              <a:t>sharp</a:t>
            </a:r>
            <a:r>
              <a:rPr lang="fr-FR" dirty="0" smtClean="0"/>
              <a:t> net </a:t>
            </a:r>
            <a:r>
              <a:rPr lang="fr-FR" dirty="0" err="1" smtClean="0"/>
              <a:t>investment</a:t>
            </a:r>
            <a:r>
              <a:rPr lang="fr-FR" dirty="0" smtClean="0"/>
              <a:t> </a:t>
            </a:r>
            <a:r>
              <a:rPr lang="fr-FR" dirty="0" err="1" smtClean="0"/>
              <a:t>decrease</a:t>
            </a:r>
            <a:r>
              <a:rPr lang="fr-FR" dirty="0" smtClean="0"/>
              <a:t>; </a:t>
            </a:r>
          </a:p>
          <a:p>
            <a:pPr lvl="1"/>
            <a:r>
              <a:rPr lang="fr-FR" dirty="0" err="1" smtClean="0"/>
              <a:t>potentially</a:t>
            </a:r>
            <a:r>
              <a:rPr lang="fr-FR" dirty="0" smtClean="0"/>
              <a:t> positive for </a:t>
            </a:r>
            <a:r>
              <a:rPr lang="fr-FR" dirty="0" err="1" smtClean="0"/>
              <a:t>potential</a:t>
            </a:r>
            <a:r>
              <a:rPr lang="fr-FR" dirty="0" smtClean="0"/>
              <a:t> output</a:t>
            </a:r>
          </a:p>
          <a:p>
            <a:r>
              <a:rPr lang="fr-FR" u="sng" dirty="0" smtClean="0"/>
              <a:t>The cons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crowding</a:t>
            </a:r>
            <a:r>
              <a:rPr lang="fr-FR" dirty="0" smtClean="0"/>
              <a:t>-out; </a:t>
            </a:r>
          </a:p>
          <a:p>
            <a:pPr lvl="1"/>
            <a:r>
              <a:rPr lang="fr-FR" dirty="0" err="1" smtClean="0"/>
              <a:t>incentivising</a:t>
            </a:r>
            <a:r>
              <a:rPr lang="fr-FR" dirty="0" smtClean="0"/>
              <a:t> tangible </a:t>
            </a:r>
            <a:r>
              <a:rPr lang="fr-FR" dirty="0" err="1" smtClean="0"/>
              <a:t>assets</a:t>
            </a:r>
            <a:r>
              <a:rPr lang="fr-FR" dirty="0" smtClean="0"/>
              <a:t> at the </a:t>
            </a:r>
            <a:r>
              <a:rPr lang="fr-FR" dirty="0" err="1" smtClean="0"/>
              <a:t>expense</a:t>
            </a:r>
            <a:r>
              <a:rPr lang="fr-FR" dirty="0" smtClean="0"/>
              <a:t> of intangible </a:t>
            </a:r>
            <a:r>
              <a:rPr lang="fr-FR" dirty="0" err="1" smtClean="0"/>
              <a:t>assets</a:t>
            </a:r>
            <a:r>
              <a:rPr lang="fr-FR" dirty="0" smtClean="0"/>
              <a:t>; </a:t>
            </a:r>
          </a:p>
          <a:p>
            <a:pPr lvl="1"/>
            <a:r>
              <a:rPr lang="fr-FR" dirty="0" err="1" smtClean="0"/>
              <a:t>creative</a:t>
            </a:r>
            <a:r>
              <a:rPr lang="fr-FR" dirty="0" smtClean="0"/>
              <a:t> </a:t>
            </a:r>
            <a:r>
              <a:rPr lang="fr-FR" dirty="0" err="1" smtClean="0"/>
              <a:t>accounting</a:t>
            </a:r>
            <a:r>
              <a:rPr lang="fr-FR" dirty="0" smtClean="0"/>
              <a:t> </a:t>
            </a:r>
            <a:r>
              <a:rPr lang="fr-FR" dirty="0" err="1" smtClean="0"/>
              <a:t>bias</a:t>
            </a:r>
            <a:r>
              <a:rPr lang="fr-FR" dirty="0" smtClean="0"/>
              <a:t>; </a:t>
            </a:r>
          </a:p>
          <a:p>
            <a:pPr lvl="1"/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555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Net </a:t>
            </a:r>
            <a:r>
              <a:rPr lang="fr-FR" sz="4000" dirty="0" err="1" smtClean="0"/>
              <a:t>investment</a:t>
            </a:r>
            <a:r>
              <a:rPr lang="fr-FR" sz="4000" dirty="0" smtClean="0"/>
              <a:t> in the euro area</a:t>
            </a:r>
            <a:endParaRPr lang="fr-FR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604" y="1393602"/>
            <a:ext cx="6125731" cy="41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23728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Sources</a:t>
            </a:r>
            <a:r>
              <a:rPr lang="fr-FR" sz="1600" dirty="0" smtClean="0"/>
              <a:t>: </a:t>
            </a:r>
            <a:r>
              <a:rPr lang="fr-FR" sz="1600" dirty="0" err="1" smtClean="0"/>
              <a:t>European</a:t>
            </a:r>
            <a:r>
              <a:rPr lang="fr-FR" sz="1600" dirty="0" smtClean="0"/>
              <a:t> Commission &amp; Truger (IMK WP 2016)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3035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Impact of a golden </a:t>
            </a:r>
            <a:r>
              <a:rPr lang="fr-FR" sz="4000" dirty="0" err="1" smtClean="0"/>
              <a:t>rule</a:t>
            </a:r>
            <a:endParaRPr lang="fr-FR" sz="4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Truger (2016) argues </a:t>
            </a:r>
            <a:r>
              <a:rPr lang="fr-FR" sz="2400" dirty="0" err="1" smtClean="0"/>
              <a:t>that</a:t>
            </a:r>
            <a:r>
              <a:rPr lang="fr-FR" sz="2400" dirty="0" smtClean="0"/>
              <a:t> the golden </a:t>
            </a:r>
            <a:r>
              <a:rPr lang="fr-FR" sz="2400" dirty="0" err="1" smtClean="0"/>
              <a:t>rule</a:t>
            </a:r>
            <a:r>
              <a:rPr lang="fr-FR" sz="2400" dirty="0" smtClean="0"/>
              <a:t> </a:t>
            </a:r>
            <a:r>
              <a:rPr lang="fr-FR" sz="2400" dirty="0" err="1" smtClean="0"/>
              <a:t>would</a:t>
            </a:r>
            <a:r>
              <a:rPr lang="fr-FR" sz="2400" dirty="0" smtClean="0"/>
              <a:t> </a:t>
            </a:r>
            <a:r>
              <a:rPr lang="fr-FR" sz="2400" dirty="0" err="1" smtClean="0"/>
              <a:t>quite</a:t>
            </a:r>
            <a:r>
              <a:rPr lang="fr-FR" sz="2400" dirty="0" smtClean="0"/>
              <a:t> </a:t>
            </a:r>
            <a:r>
              <a:rPr lang="fr-FR" sz="2400" dirty="0" err="1" smtClean="0"/>
              <a:t>substantially</a:t>
            </a:r>
            <a:r>
              <a:rPr lang="fr-FR" sz="2400" dirty="0" smtClean="0"/>
              <a:t> </a:t>
            </a:r>
            <a:r>
              <a:rPr lang="fr-FR" sz="2400" dirty="0" err="1" smtClean="0"/>
              <a:t>improve</a:t>
            </a:r>
            <a:r>
              <a:rPr lang="fr-FR" sz="2400" dirty="0" smtClean="0"/>
              <a:t> the real </a:t>
            </a:r>
            <a:r>
              <a:rPr lang="fr-FR" sz="2400" dirty="0" err="1" smtClean="0"/>
              <a:t>economy</a:t>
            </a:r>
            <a:endParaRPr lang="fr-F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801" y="1876425"/>
            <a:ext cx="70389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15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Secular </a:t>
            </a:r>
            <a:r>
              <a:rPr lang="en-US" dirty="0" smtClean="0"/>
              <a:t>stagnation, on the demand side</a:t>
            </a:r>
            <a:endParaRPr lang="en-US" dirty="0"/>
          </a:p>
          <a:p>
            <a:r>
              <a:rPr lang="en-US" i="1" dirty="0" smtClean="0"/>
              <a:t>New</a:t>
            </a:r>
            <a:r>
              <a:rPr lang="en-US" dirty="0" smtClean="0"/>
              <a:t> monetary policy? Why?</a:t>
            </a:r>
          </a:p>
          <a:p>
            <a:pPr lvl="1"/>
            <a:r>
              <a:rPr lang="en-US" dirty="0" smtClean="0"/>
              <a:t>QE has begun</a:t>
            </a:r>
          </a:p>
          <a:p>
            <a:pPr lvl="1"/>
            <a:r>
              <a:rPr lang="en-US" dirty="0" smtClean="0"/>
              <a:t>Impact of QE on investment, not so low</a:t>
            </a:r>
          </a:p>
          <a:p>
            <a:pPr lvl="1"/>
            <a:r>
              <a:rPr lang="en-US" dirty="0" smtClean="0"/>
              <a:t>Impact of QE on stock prices, not so high, if any </a:t>
            </a:r>
            <a:endParaRPr lang="en-US" dirty="0"/>
          </a:p>
          <a:p>
            <a:r>
              <a:rPr lang="en-US" i="1" dirty="0" smtClean="0"/>
              <a:t>New</a:t>
            </a:r>
            <a:r>
              <a:rPr lang="en-US" dirty="0" smtClean="0"/>
              <a:t> fiscal policy? Yes, please</a:t>
            </a:r>
          </a:p>
          <a:p>
            <a:pPr lvl="1"/>
            <a:r>
              <a:rPr lang="en-US" dirty="0" smtClean="0"/>
              <a:t>Fiscal leeway</a:t>
            </a:r>
          </a:p>
          <a:p>
            <a:pPr lvl="1"/>
            <a:r>
              <a:rPr lang="en-US" dirty="0" smtClean="0"/>
              <a:t>Adopting a golden rule of public finance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fr-FR" sz="4000" dirty="0"/>
              <a:t>Impact of a golden </a:t>
            </a:r>
            <a:r>
              <a:rPr lang="fr-FR" sz="4000" dirty="0" err="1" smtClean="0"/>
              <a:t>rule</a:t>
            </a:r>
            <a:r>
              <a:rPr lang="fr-FR" sz="4000" dirty="0" smtClean="0"/>
              <a:t> (c’</a:t>
            </a:r>
            <a:r>
              <a:rPr lang="fr-FR" sz="4000" dirty="0" err="1" smtClean="0"/>
              <a:t>nd</a:t>
            </a:r>
            <a:r>
              <a:rPr lang="fr-FR" sz="4000" dirty="0" smtClean="0"/>
              <a:t>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 an </a:t>
            </a:r>
            <a:r>
              <a:rPr lang="fr-FR" sz="2400" dirty="0" err="1" smtClean="0"/>
              <a:t>augmented</a:t>
            </a:r>
            <a:r>
              <a:rPr lang="fr-FR" sz="2400" dirty="0" smtClean="0"/>
              <a:t> New </a:t>
            </a:r>
            <a:r>
              <a:rPr lang="fr-FR" sz="2400" dirty="0" err="1" smtClean="0"/>
              <a:t>Keynesian</a:t>
            </a:r>
            <a:r>
              <a:rPr lang="fr-FR" sz="2400" dirty="0" smtClean="0"/>
              <a:t> model, </a:t>
            </a:r>
            <a:r>
              <a:rPr lang="fr-FR" sz="2400" dirty="0" err="1" smtClean="0"/>
              <a:t>Creel</a:t>
            </a:r>
            <a:r>
              <a:rPr lang="fr-FR" sz="2400" dirty="0" smtClean="0"/>
              <a:t>, Hubert &amp; Saraceno (JEDC 2013) show </a:t>
            </a:r>
            <a:r>
              <a:rPr lang="fr-FR" sz="2400" dirty="0" err="1" smtClean="0"/>
              <a:t>that</a:t>
            </a:r>
            <a:r>
              <a:rPr lang="fr-FR" sz="2400" dirty="0" smtClean="0"/>
              <a:t> the golden </a:t>
            </a:r>
            <a:r>
              <a:rPr lang="fr-FR" sz="2400" dirty="0" err="1" smtClean="0"/>
              <a:t>rule</a:t>
            </a:r>
            <a:r>
              <a:rPr lang="fr-FR" sz="2400" dirty="0" smtClean="0"/>
              <a:t> </a:t>
            </a:r>
            <a:r>
              <a:rPr lang="fr-FR" sz="2400" dirty="0" err="1" smtClean="0"/>
              <a:t>performs</a:t>
            </a:r>
            <a:r>
              <a:rPr lang="fr-FR" sz="2400" dirty="0" smtClean="0"/>
              <a:t> (</a:t>
            </a:r>
            <a:r>
              <a:rPr lang="fr-FR" sz="2400" dirty="0" err="1" smtClean="0"/>
              <a:t>significantly</a:t>
            </a:r>
            <a:r>
              <a:rPr lang="fr-FR" sz="2400" dirty="0" smtClean="0"/>
              <a:t>) </a:t>
            </a:r>
            <a:r>
              <a:rPr lang="fr-FR" sz="2400" dirty="0" err="1" smtClean="0"/>
              <a:t>better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the fiscal compact or the 3%-</a:t>
            </a:r>
            <a:r>
              <a:rPr lang="fr-FR" sz="2400" dirty="0" err="1" smtClean="0"/>
              <a:t>rule</a:t>
            </a:r>
            <a:r>
              <a:rPr lang="fr-FR" sz="2400" dirty="0" smtClean="0"/>
              <a:t> (</a:t>
            </a:r>
            <a:r>
              <a:rPr lang="fr-FR" sz="2400" dirty="0" err="1" smtClean="0"/>
              <a:t>status</a:t>
            </a:r>
            <a:r>
              <a:rPr lang="fr-FR" sz="2400" dirty="0" smtClean="0"/>
              <a:t> quo)</a:t>
            </a:r>
            <a:endParaRPr lang="fr-F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2780928"/>
            <a:ext cx="85629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23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No new MP </a:t>
            </a:r>
            <a:r>
              <a:rPr lang="fr-FR" dirty="0" err="1" smtClean="0"/>
              <a:t>required</a:t>
            </a:r>
            <a:r>
              <a:rPr lang="fr-FR" dirty="0" smtClean="0"/>
              <a:t>, but the </a:t>
            </a:r>
            <a:r>
              <a:rPr lang="fr-FR" dirty="0" err="1" smtClean="0"/>
              <a:t>pursuit</a:t>
            </a:r>
            <a:r>
              <a:rPr lang="fr-FR" dirty="0" smtClean="0"/>
              <a:t> of QE</a:t>
            </a:r>
          </a:p>
          <a:p>
            <a:r>
              <a:rPr lang="fr-FR" dirty="0" smtClean="0"/>
              <a:t>Change of fiscal </a:t>
            </a:r>
            <a:r>
              <a:rPr lang="fr-FR" dirty="0" err="1" smtClean="0"/>
              <a:t>rule</a:t>
            </a:r>
            <a:r>
              <a:rPr lang="fr-FR" dirty="0" smtClean="0"/>
              <a:t> (pro-</a:t>
            </a:r>
            <a:r>
              <a:rPr lang="fr-FR" dirty="0" err="1" smtClean="0"/>
              <a:t>investment</a:t>
            </a:r>
            <a:r>
              <a:rPr lang="fr-FR" dirty="0" smtClean="0"/>
              <a:t>) to:</a:t>
            </a:r>
          </a:p>
          <a:p>
            <a:pPr lvl="1"/>
            <a:r>
              <a:rPr lang="fr-FR" dirty="0" err="1"/>
              <a:t>b</a:t>
            </a:r>
            <a:r>
              <a:rPr lang="fr-FR" dirty="0" err="1" smtClean="0"/>
              <a:t>enefit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output</a:t>
            </a:r>
          </a:p>
          <a:p>
            <a:pPr lvl="1"/>
            <a:r>
              <a:rPr lang="fr-FR" dirty="0" err="1"/>
              <a:t>b</a:t>
            </a:r>
            <a:r>
              <a:rPr lang="fr-FR" dirty="0" err="1" smtClean="0"/>
              <a:t>oost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and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inflation</a:t>
            </a:r>
            <a:endParaRPr lang="fr-FR" dirty="0"/>
          </a:p>
          <a:p>
            <a:pPr lvl="1"/>
            <a:r>
              <a:rPr lang="fr-FR" dirty="0" err="1"/>
              <a:t>i</a:t>
            </a:r>
            <a:r>
              <a:rPr lang="fr-FR" dirty="0" err="1" smtClean="0"/>
              <a:t>ncrease</a:t>
            </a:r>
            <a:r>
              <a:rPr lang="fr-FR" dirty="0" smtClean="0"/>
              <a:t> public </a:t>
            </a:r>
            <a:r>
              <a:rPr lang="fr-FR" dirty="0" err="1" smtClean="0"/>
              <a:t>bond’s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high </a:t>
            </a:r>
            <a:r>
              <a:rPr lang="fr-FR" dirty="0" err="1" smtClean="0"/>
              <a:t>demand</a:t>
            </a:r>
            <a:r>
              <a:rPr lang="fr-FR" dirty="0" smtClean="0"/>
              <a:t> (or finance new public </a:t>
            </a:r>
            <a:r>
              <a:rPr lang="fr-FR" dirty="0" err="1" smtClean="0"/>
              <a:t>investment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eurobonds</a:t>
            </a:r>
            <a:r>
              <a:rPr lang="fr-FR" dirty="0" smtClean="0"/>
              <a:t>?)</a:t>
            </a:r>
          </a:p>
          <a:p>
            <a:pPr lvl="1"/>
            <a:r>
              <a:rPr lang="fr-FR" dirty="0" err="1"/>
              <a:t>i</a:t>
            </a:r>
            <a:r>
              <a:rPr lang="fr-FR" dirty="0" err="1" smtClean="0"/>
              <a:t>ncrease</a:t>
            </a:r>
            <a:r>
              <a:rPr lang="fr-FR" dirty="0" smtClean="0"/>
              <a:t> (future) </a:t>
            </a:r>
            <a:r>
              <a:rPr lang="fr-FR" dirty="0" err="1" smtClean="0"/>
              <a:t>interest</a:t>
            </a:r>
            <a:r>
              <a:rPr lang="fr-FR" dirty="0" smtClean="0"/>
              <a:t> rates </a:t>
            </a:r>
            <a:r>
              <a:rPr lang="fr-FR" dirty="0" err="1" smtClean="0"/>
              <a:t>under</a:t>
            </a:r>
            <a:r>
              <a:rPr lang="fr-FR" dirty="0" smtClean="0"/>
              <a:t> ZLB</a:t>
            </a:r>
          </a:p>
          <a:p>
            <a:r>
              <a:rPr lang="fr-FR" dirty="0" smtClean="0"/>
              <a:t>Possible? </a:t>
            </a:r>
          </a:p>
          <a:p>
            <a:pPr lvl="1"/>
            <a:r>
              <a:rPr lang="fr-FR" dirty="0" smtClean="0"/>
              <a:t>Under close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btw</a:t>
            </a:r>
            <a:r>
              <a:rPr lang="fr-FR" dirty="0" smtClean="0"/>
              <a:t> </a:t>
            </a:r>
            <a:r>
              <a:rPr lang="fr-FR" dirty="0" err="1" smtClean="0"/>
              <a:t>gvts</a:t>
            </a:r>
            <a:r>
              <a:rPr lang="fr-FR" dirty="0" smtClean="0"/>
              <a:t> &amp; the ECB</a:t>
            </a:r>
          </a:p>
          <a:p>
            <a:pPr lvl="2"/>
            <a:r>
              <a:rPr lang="fr-FR" dirty="0" smtClean="0"/>
              <a:t>The </a:t>
            </a:r>
            <a:r>
              <a:rPr lang="fr-FR" dirty="0" err="1" smtClean="0"/>
              <a:t>theoretical</a:t>
            </a:r>
            <a:r>
              <a:rPr lang="fr-FR" dirty="0" smtClean="0"/>
              <a:t> background </a:t>
            </a:r>
            <a:r>
              <a:rPr lang="fr-FR" dirty="0" err="1" smtClean="0"/>
              <a:t>exists</a:t>
            </a:r>
            <a:r>
              <a:rPr lang="fr-FR" dirty="0" smtClean="0"/>
              <a:t>: </a:t>
            </a:r>
            <a:r>
              <a:rPr lang="fr-FR" dirty="0" err="1" smtClean="0"/>
              <a:t>Leeper</a:t>
            </a:r>
            <a:r>
              <a:rPr lang="fr-FR" dirty="0" smtClean="0"/>
              <a:t> (1991)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challenging</a:t>
            </a:r>
            <a:r>
              <a:rPr lang="fr-FR" dirty="0" smtClean="0"/>
              <a:t> issue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to </a:t>
            </a:r>
            <a:r>
              <a:rPr lang="fr-FR" dirty="0" err="1" smtClean="0"/>
              <a:t>target</a:t>
            </a:r>
            <a:r>
              <a:rPr lang="fr-FR" dirty="0" smtClean="0"/>
              <a:t> public inv. </a:t>
            </a:r>
            <a:r>
              <a:rPr lang="fr-FR" dirty="0" err="1"/>
              <a:t>i</a:t>
            </a:r>
            <a:r>
              <a:rPr lang="fr-FR" dirty="0" err="1" smtClean="0"/>
              <a:t>mpacting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output</a:t>
            </a:r>
          </a:p>
          <a:p>
            <a:pPr lvl="2"/>
            <a:r>
              <a:rPr lang="fr-FR" dirty="0" smtClean="0"/>
              <a:t>Micro issue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issue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339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4248472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Shocking!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82" y="908720"/>
            <a:ext cx="4139952" cy="34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589" y="0"/>
            <a:ext cx="476038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030" y="3336049"/>
            <a:ext cx="4680942" cy="35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2282" y="4725144"/>
            <a:ext cx="437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“(T)he </a:t>
            </a:r>
            <a:r>
              <a:rPr lang="en-US" dirty="0"/>
              <a:t>results suggest that reconciling the secular stagnation hypothesis with the core inflation data is a challenge and may imply that policies aimed at stimulating demand should complement supply side policies in the economic policy mix.” </a:t>
            </a:r>
            <a:r>
              <a:rPr lang="en-US" dirty="0" smtClean="0"/>
              <a:t>(</a:t>
            </a:r>
            <a:r>
              <a:rPr lang="en-US" dirty="0" err="1" smtClean="0"/>
              <a:t>Jarocinski</a:t>
            </a:r>
            <a:r>
              <a:rPr lang="en-US" dirty="0" smtClean="0"/>
              <a:t> &amp; </a:t>
            </a:r>
            <a:r>
              <a:rPr lang="en-US" dirty="0" err="1" smtClean="0"/>
              <a:t>Lenza</a:t>
            </a:r>
            <a:r>
              <a:rPr lang="en-US" dirty="0" smtClean="0"/>
              <a:t>, 2016, ECB WP)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95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: </a:t>
            </a:r>
            <a:r>
              <a:rPr lang="fr-FR" dirty="0" err="1" smtClean="0"/>
              <a:t>what</a:t>
            </a:r>
            <a:r>
              <a:rPr lang="fr-FR" dirty="0" smtClean="0"/>
              <a:t> has </a:t>
            </a:r>
            <a:r>
              <a:rPr lang="fr-FR" dirty="0" err="1" smtClean="0"/>
              <a:t>happened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84776" cy="41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43608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</a:t>
            </a:r>
            <a:r>
              <a:rPr lang="fr-FR" dirty="0" smtClean="0"/>
              <a:t>: Wu &amp; </a:t>
            </a:r>
            <a:r>
              <a:rPr lang="fr-FR" dirty="0" err="1" smtClean="0"/>
              <a:t>Xia</a:t>
            </a:r>
            <a:r>
              <a:rPr lang="fr-FR" dirty="0" smtClean="0"/>
              <a:t> (JMCB, 2016)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326333" y="1484469"/>
            <a:ext cx="0" cy="3456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26333" y="22768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ECB </a:t>
            </a:r>
            <a:r>
              <a:rPr lang="fr-FR" sz="1200" dirty="0" err="1" smtClean="0"/>
              <a:t>QE’s</a:t>
            </a:r>
            <a:r>
              <a:rPr lang="fr-FR" sz="1200" dirty="0" smtClean="0"/>
              <a:t> </a:t>
            </a:r>
            <a:r>
              <a:rPr lang="fr-FR" sz="1200" dirty="0" err="1" smtClean="0"/>
              <a:t>announcement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4198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QE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liquidity</a:t>
            </a:r>
            <a:r>
              <a:rPr lang="fr-FR" dirty="0" smtClean="0"/>
              <a:t> for </a:t>
            </a:r>
            <a:r>
              <a:rPr lang="fr-FR" dirty="0" err="1" smtClean="0"/>
              <a:t>highly-demanded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endParaRPr lang="fr-FR" dirty="0" smtClean="0"/>
          </a:p>
          <a:p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safe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(for </a:t>
            </a:r>
            <a:r>
              <a:rPr lang="fr-FR" dirty="0" err="1" smtClean="0"/>
              <a:t>collateral</a:t>
            </a:r>
            <a:r>
              <a:rPr lang="fr-FR" dirty="0" smtClean="0"/>
              <a:t> </a:t>
            </a:r>
            <a:r>
              <a:rPr lang="fr-FR" dirty="0" err="1" smtClean="0"/>
              <a:t>purposes</a:t>
            </a:r>
            <a:r>
              <a:rPr lang="fr-FR" dirty="0" smtClean="0"/>
              <a:t>)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volatility</a:t>
            </a:r>
            <a:r>
              <a:rPr lang="fr-FR" dirty="0"/>
              <a:t> on </a:t>
            </a:r>
            <a:r>
              <a:rPr lang="fr-FR" dirty="0" err="1"/>
              <a:t>emerging</a:t>
            </a:r>
            <a:r>
              <a:rPr lang="fr-FR" dirty="0"/>
              <a:t> </a:t>
            </a:r>
            <a:r>
              <a:rPr lang="fr-FR" dirty="0" err="1"/>
              <a:t>markets</a:t>
            </a:r>
            <a:endParaRPr lang="fr-FR" dirty="0"/>
          </a:p>
          <a:p>
            <a:r>
              <a:rPr lang="fr-FR" dirty="0" smtClean="0"/>
              <a:t>Size of </a:t>
            </a:r>
            <a:r>
              <a:rPr lang="fr-FR" dirty="0" err="1" smtClean="0"/>
              <a:t>CB’s</a:t>
            </a:r>
            <a:r>
              <a:rPr lang="fr-FR" dirty="0" smtClean="0"/>
              <a:t> balance </a:t>
            </a:r>
            <a:r>
              <a:rPr lang="fr-FR" dirty="0" err="1" smtClean="0"/>
              <a:t>sheet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hard to reverse the </a:t>
            </a:r>
            <a:r>
              <a:rPr lang="fr-FR" dirty="0" err="1" smtClean="0"/>
              <a:t>monetary</a:t>
            </a:r>
            <a:r>
              <a:rPr lang="fr-FR" dirty="0" smtClean="0"/>
              <a:t> stance</a:t>
            </a:r>
          </a:p>
          <a:p>
            <a:r>
              <a:rPr lang="fr-FR" dirty="0" smtClean="0"/>
              <a:t>CB </a:t>
            </a:r>
            <a:r>
              <a:rPr lang="fr-FR" dirty="0" err="1" smtClean="0"/>
              <a:t>independence</a:t>
            </a:r>
            <a:r>
              <a:rPr lang="fr-FR" dirty="0" smtClean="0"/>
              <a:t> &amp; </a:t>
            </a:r>
            <a:r>
              <a:rPr lang="fr-FR" dirty="0" err="1" smtClean="0"/>
              <a:t>credibility</a:t>
            </a:r>
            <a:r>
              <a:rPr lang="fr-FR" dirty="0" smtClean="0"/>
              <a:t> </a:t>
            </a:r>
            <a:r>
              <a:rPr lang="fr-FR" dirty="0" err="1" smtClean="0"/>
              <a:t>undermined</a:t>
            </a:r>
            <a:endParaRPr lang="fr-FR" dirty="0" smtClean="0"/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fiscal consolidation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Distributional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77862"/>
          </a:xfrm>
        </p:spPr>
        <p:txBody>
          <a:bodyPr>
            <a:noAutofit/>
          </a:bodyPr>
          <a:lstStyle/>
          <a:p>
            <a:r>
              <a:rPr lang="fr-FR" sz="3200" dirty="0" smtClean="0"/>
              <a:t>Consensus on the macro </a:t>
            </a:r>
            <a:r>
              <a:rPr lang="fr-FR" sz="3200" dirty="0" err="1" smtClean="0"/>
              <a:t>effects</a:t>
            </a:r>
            <a:r>
              <a:rPr lang="fr-FR" sz="3200" dirty="0" smtClean="0"/>
              <a:t> in the US and UK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6" y="692696"/>
            <a:ext cx="43719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252" y="747736"/>
            <a:ext cx="44862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0" y="616530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</a:t>
            </a:r>
            <a:r>
              <a:rPr lang="fr-FR" sz="1600" dirty="0" smtClean="0"/>
              <a:t>: Reza, </a:t>
            </a:r>
            <a:r>
              <a:rPr lang="fr-FR" sz="1600" dirty="0" err="1" smtClean="0"/>
              <a:t>Santor</a:t>
            </a:r>
            <a:r>
              <a:rPr lang="fr-FR" sz="1600" dirty="0" smtClean="0"/>
              <a:t> &amp; </a:t>
            </a:r>
            <a:r>
              <a:rPr lang="fr-FR" sz="1600" dirty="0" err="1" smtClean="0"/>
              <a:t>Suchanek</a:t>
            </a:r>
            <a:r>
              <a:rPr lang="fr-FR" sz="1600" dirty="0" smtClean="0"/>
              <a:t>, </a:t>
            </a:r>
            <a:r>
              <a:rPr lang="fr-FR" sz="1600" dirty="0" err="1" smtClean="0"/>
              <a:t>Bk</a:t>
            </a:r>
            <a:r>
              <a:rPr lang="fr-FR" sz="1600" dirty="0" smtClean="0"/>
              <a:t> of Canada WP, 2015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2771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Effects</a:t>
            </a:r>
            <a:r>
              <a:rPr lang="fr-FR" dirty="0" smtClean="0"/>
              <a:t> in the euro area </a:t>
            </a:r>
            <a:r>
              <a:rPr lang="fr-FR" dirty="0" err="1" smtClean="0"/>
              <a:t>before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Drawing</a:t>
            </a:r>
            <a:r>
              <a:rPr lang="fr-FR" dirty="0" smtClean="0"/>
              <a:t> on </a:t>
            </a:r>
            <a:r>
              <a:rPr lang="fr-FR" dirty="0" err="1" smtClean="0"/>
              <a:t>conventional</a:t>
            </a:r>
            <a:r>
              <a:rPr lang="fr-FR" dirty="0" smtClean="0"/>
              <a:t> &amp; </a:t>
            </a:r>
            <a:r>
              <a:rPr lang="fr-FR" dirty="0" err="1" smtClean="0"/>
              <a:t>unconventional</a:t>
            </a:r>
            <a:r>
              <a:rPr lang="fr-FR" dirty="0" smtClean="0"/>
              <a:t> </a:t>
            </a:r>
            <a:r>
              <a:rPr lang="fr-FR" dirty="0" err="1" smtClean="0"/>
              <a:t>measures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QE, </a:t>
            </a:r>
            <a:r>
              <a:rPr lang="fr-FR" dirty="0" err="1" smtClean="0"/>
              <a:t>Creel</a:t>
            </a:r>
            <a:r>
              <a:rPr lang="fr-FR" dirty="0" smtClean="0"/>
              <a:t>, Hubert &amp; </a:t>
            </a:r>
            <a:r>
              <a:rPr lang="fr-FR" dirty="0" err="1" smtClean="0"/>
              <a:t>Viennot</a:t>
            </a:r>
            <a:r>
              <a:rPr lang="fr-FR" dirty="0" smtClean="0"/>
              <a:t> (AE, </a:t>
            </a:r>
            <a:r>
              <a:rPr lang="fr-FR" dirty="0" err="1" smtClean="0"/>
              <a:t>forthc</a:t>
            </a:r>
            <a:r>
              <a:rPr lang="fr-FR" dirty="0" smtClean="0"/>
              <a:t>.)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interest</a:t>
            </a:r>
            <a:r>
              <a:rPr lang="fr-FR" dirty="0" smtClean="0"/>
              <a:t> rate </a:t>
            </a:r>
            <a:r>
              <a:rPr lang="fr-FR" dirty="0" err="1" smtClean="0"/>
              <a:t>channel</a:t>
            </a:r>
            <a:r>
              <a:rPr lang="fr-FR" dirty="0" smtClean="0"/>
              <a:t> has </a:t>
            </a:r>
            <a:r>
              <a:rPr lang="fr-FR" dirty="0" err="1" smtClean="0"/>
              <a:t>worked</a:t>
            </a:r>
            <a:r>
              <a:rPr lang="fr-FR" dirty="0" smtClean="0"/>
              <a:t> in France, Germany, </a:t>
            </a:r>
            <a:r>
              <a:rPr lang="fr-FR" dirty="0" err="1" smtClean="0"/>
              <a:t>Italy</a:t>
            </a:r>
            <a:r>
              <a:rPr lang="fr-FR" dirty="0" smtClean="0"/>
              <a:t> &amp; Spain</a:t>
            </a:r>
          </a:p>
          <a:p>
            <a:pPr lvl="2"/>
            <a:r>
              <a:rPr lang="fr-FR" dirty="0" smtClean="0"/>
              <a:t>The argument of the </a:t>
            </a:r>
            <a:r>
              <a:rPr lang="fr-FR" dirty="0" err="1" smtClean="0"/>
              <a:t>impairment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channel</a:t>
            </a:r>
            <a:r>
              <a:rPr lang="fr-FR" dirty="0" smtClean="0"/>
              <a:t> to </a:t>
            </a:r>
            <a:r>
              <a:rPr lang="fr-FR" dirty="0" err="1" smtClean="0"/>
              <a:t>promote</a:t>
            </a:r>
            <a:r>
              <a:rPr lang="fr-FR" dirty="0" smtClean="0"/>
              <a:t> QE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misleading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effectiveness</a:t>
            </a:r>
            <a:r>
              <a:rPr lang="fr-FR" dirty="0" smtClean="0"/>
              <a:t> of </a:t>
            </a:r>
            <a:r>
              <a:rPr lang="fr-FR" dirty="0" err="1" smtClean="0"/>
              <a:t>unconventional</a:t>
            </a:r>
            <a:r>
              <a:rPr lang="fr-FR" dirty="0" smtClean="0"/>
              <a:t> </a:t>
            </a:r>
            <a:r>
              <a:rPr lang="fr-FR" dirty="0" err="1" smtClean="0"/>
              <a:t>measures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instrument </a:t>
            </a:r>
            <a:r>
              <a:rPr lang="fr-FR" dirty="0"/>
              <a:t>(EL, LTRO, SHMPP</a:t>
            </a:r>
            <a:r>
              <a:rPr lang="fr-FR" dirty="0" smtClean="0"/>
              <a:t>), the </a:t>
            </a:r>
            <a:r>
              <a:rPr lang="fr-FR" dirty="0" err="1" smtClean="0"/>
              <a:t>market</a:t>
            </a:r>
            <a:r>
              <a:rPr lang="fr-FR" dirty="0" smtClean="0"/>
              <a:t> (</a:t>
            </a:r>
            <a:r>
              <a:rPr lang="fr-FR" dirty="0" err="1" smtClean="0"/>
              <a:t>sovereign</a:t>
            </a:r>
            <a:r>
              <a:rPr lang="fr-FR" dirty="0" smtClean="0"/>
              <a:t> at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maturities</a:t>
            </a:r>
            <a:r>
              <a:rPr lang="fr-FR" dirty="0" smtClean="0"/>
              <a:t>, </a:t>
            </a:r>
            <a:r>
              <a:rPr lang="fr-FR" dirty="0" err="1" smtClean="0"/>
              <a:t>credit</a:t>
            </a:r>
            <a:r>
              <a:rPr lang="fr-FR" dirty="0" smtClean="0"/>
              <a:t> to NFC, </a:t>
            </a:r>
            <a:r>
              <a:rPr lang="fr-FR" dirty="0" err="1" smtClean="0"/>
              <a:t>housing</a:t>
            </a:r>
            <a:r>
              <a:rPr lang="fr-FR" dirty="0" smtClean="0"/>
              <a:t>) and the </a:t>
            </a:r>
            <a:r>
              <a:rPr lang="fr-FR" dirty="0" err="1" smtClean="0"/>
              <a:t>targeted</a:t>
            </a:r>
            <a:r>
              <a:rPr lang="fr-FR" dirty="0" smtClean="0"/>
              <a:t> variable (</a:t>
            </a:r>
            <a:r>
              <a:rPr lang="fr-FR" dirty="0" err="1" smtClean="0"/>
              <a:t>interest</a:t>
            </a:r>
            <a:r>
              <a:rPr lang="fr-FR" dirty="0" smtClean="0"/>
              <a:t> rate or new volumes) </a:t>
            </a:r>
          </a:p>
        </p:txBody>
      </p:sp>
    </p:spTree>
    <p:extLst>
      <p:ext uri="{BB962C8B-B14F-4D97-AF65-F5344CB8AC3E}">
        <p14:creationId xmlns:p14="http://schemas.microsoft.com/office/powerpoint/2010/main" xmlns="" val="22707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2656"/>
            <a:ext cx="8867775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980728"/>
            <a:ext cx="1584176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64088" y="980728"/>
            <a:ext cx="158417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67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188640"/>
            <a:ext cx="8753475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764704"/>
            <a:ext cx="1728192" cy="547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164288" y="3573016"/>
            <a:ext cx="17281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00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995</Words>
  <Application>Microsoft Office PowerPoint</Application>
  <PresentationFormat>Affichage à l'écran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Are new monetary and fiscal policies required in the euro area?</vt:lpstr>
      <vt:lpstr>Outline</vt:lpstr>
      <vt:lpstr>Shocking!</vt:lpstr>
      <vt:lpstr>Monetary policy: what has happened?</vt:lpstr>
      <vt:lpstr>Many risks associated with QE</vt:lpstr>
      <vt:lpstr>Consensus on the macro effects in the US and UK</vt:lpstr>
      <vt:lpstr>Effects in the euro area before 2015</vt:lpstr>
      <vt:lpstr>Diapositive 8</vt:lpstr>
      <vt:lpstr>Diapositive 9</vt:lpstr>
      <vt:lpstr>Effects in the euro area, including QE</vt:lpstr>
      <vt:lpstr>Effects in the euro area (c’nd)</vt:lpstr>
      <vt:lpstr>Effects in the euro area (c’nd)</vt:lpstr>
      <vt:lpstr>Effects in the euro area (c’nd)</vt:lpstr>
      <vt:lpstr>Fiscal policy</vt:lpstr>
      <vt:lpstr>Dealing with austerity with iAGS model</vt:lpstr>
      <vt:lpstr>The costs of further consolidation</vt:lpstr>
      <vt:lpstr>A golden rule of public finance?</vt:lpstr>
      <vt:lpstr>Net investment in the euro area</vt:lpstr>
      <vt:lpstr>Impact of a golden rule</vt:lpstr>
      <vt:lpstr>Impact of a golden rule (c’nd)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Jerome</dc:creator>
  <cp:lastModifiedBy>Christophe Destais</cp:lastModifiedBy>
  <cp:revision>72</cp:revision>
  <dcterms:created xsi:type="dcterms:W3CDTF">2016-07-01T15:20:28Z</dcterms:created>
  <dcterms:modified xsi:type="dcterms:W3CDTF">2016-07-06T14:21:47Z</dcterms:modified>
</cp:coreProperties>
</file>