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10" r:id="rId1"/>
  </p:sldMasterIdLst>
  <p:notesMasterIdLst>
    <p:notesMasterId r:id="rId16"/>
  </p:notesMasterIdLst>
  <p:handoutMasterIdLst>
    <p:handoutMasterId r:id="rId17"/>
  </p:handoutMasterIdLst>
  <p:sldIdLst>
    <p:sldId id="916" r:id="rId2"/>
    <p:sldId id="924" r:id="rId3"/>
    <p:sldId id="932" r:id="rId4"/>
    <p:sldId id="925" r:id="rId5"/>
    <p:sldId id="870" r:id="rId6"/>
    <p:sldId id="926" r:id="rId7"/>
    <p:sldId id="923" r:id="rId8"/>
    <p:sldId id="898" r:id="rId9"/>
    <p:sldId id="882" r:id="rId10"/>
    <p:sldId id="927" r:id="rId11"/>
    <p:sldId id="928" r:id="rId12"/>
    <p:sldId id="929" r:id="rId13"/>
    <p:sldId id="930" r:id="rId14"/>
    <p:sldId id="931" r:id="rId15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3300"/>
    <a:srgbClr val="FFFFFF"/>
    <a:srgbClr val="969696"/>
    <a:srgbClr val="EAAD00"/>
    <a:srgbClr val="E9B701"/>
    <a:srgbClr val="FEC802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06" autoAdjust="0"/>
    <p:restoredTop sz="94595" autoAdjust="0"/>
  </p:normalViewPr>
  <p:slideViewPr>
    <p:cSldViewPr>
      <p:cViewPr>
        <p:scale>
          <a:sx n="75" d="100"/>
          <a:sy n="75" d="100"/>
        </p:scale>
        <p:origin x="-864" y="-72"/>
      </p:cViewPr>
      <p:guideLst>
        <p:guide orient="horz" pos="391"/>
        <p:guide orient="horz" pos="935"/>
        <p:guide orient="horz" pos="3974"/>
        <p:guide orient="horz" pos="1616"/>
        <p:guide pos="158"/>
        <p:guide pos="5602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2712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0.191.194.19\Heyer\Fichiers\Conf&#233;rence%202014\10-%20Etats%20G&#233;n&#233;raux%20Agricultures\ipch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387995612802411E-2"/>
          <c:y val="1.2744218138550249E-2"/>
          <c:w val="0.94597889158616155"/>
          <c:h val="0.95362802905804245"/>
        </c:manualLayout>
      </c:layout>
      <c:lineChart>
        <c:grouping val="standard"/>
        <c:varyColors val="0"/>
        <c:ser>
          <c:idx val="0"/>
          <c:order val="0"/>
          <c:tx>
            <c:strRef>
              <c:f>Feuil3!$B$2</c:f>
              <c:strCache>
                <c:ptCount val="1"/>
                <c:pt idx="0">
                  <c:v>France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Pt>
            <c:idx val="19"/>
            <c:bubble3D val="0"/>
            <c:spPr>
              <a:ln w="12700">
                <a:solidFill>
                  <a:schemeClr val="accent1"/>
                </a:solidFill>
              </a:ln>
            </c:spPr>
          </c:dPt>
          <c:dPt>
            <c:idx val="20"/>
            <c:bubble3D val="0"/>
            <c:spPr>
              <a:ln w="12700">
                <a:solidFill>
                  <a:schemeClr val="accent1"/>
                </a:solidFill>
              </a:ln>
            </c:spPr>
          </c:dPt>
          <c:cat>
            <c:numRef>
              <c:f>Feuil3!$A$3:$A$23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Feuil3!$B$3:$B$23</c:f>
              <c:numCache>
                <c:formatCode>General</c:formatCode>
                <c:ptCount val="21"/>
                <c:pt idx="0">
                  <c:v>-0.8</c:v>
                </c:pt>
                <c:pt idx="1">
                  <c:v>-1.5</c:v>
                </c:pt>
                <c:pt idx="2">
                  <c:v>-1.2</c:v>
                </c:pt>
                <c:pt idx="3">
                  <c:v>0.1</c:v>
                </c:pt>
                <c:pt idx="4">
                  <c:v>1.2</c:v>
                </c:pt>
                <c:pt idx="5">
                  <c:v>2.6</c:v>
                </c:pt>
                <c:pt idx="6">
                  <c:v>2.2000000000000002</c:v>
                </c:pt>
                <c:pt idx="7">
                  <c:v>1.2</c:v>
                </c:pt>
                <c:pt idx="8">
                  <c:v>0.5</c:v>
                </c:pt>
                <c:pt idx="9">
                  <c:v>1.3</c:v>
                </c:pt>
                <c:pt idx="10">
                  <c:v>1.7</c:v>
                </c:pt>
                <c:pt idx="11">
                  <c:v>2.9</c:v>
                </c:pt>
                <c:pt idx="12">
                  <c:v>3.6</c:v>
                </c:pt>
                <c:pt idx="13">
                  <c:v>1.8</c:v>
                </c:pt>
                <c:pt idx="14">
                  <c:v>-2.2000000000000002</c:v>
                </c:pt>
                <c:pt idx="15">
                  <c:v>-1.6</c:v>
                </c:pt>
                <c:pt idx="16">
                  <c:v>-0.8</c:v>
                </c:pt>
                <c:pt idx="17">
                  <c:v>-2</c:v>
                </c:pt>
                <c:pt idx="18">
                  <c:v>-2.9</c:v>
                </c:pt>
                <c:pt idx="19">
                  <c:v>-3.4</c:v>
                </c:pt>
                <c:pt idx="20">
                  <c:v>-3.4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Feuil3!$C$2</c:f>
              <c:strCache>
                <c:ptCount val="1"/>
                <c:pt idx="0">
                  <c:v>Allemagne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dPt>
            <c:idx val="19"/>
            <c:bubble3D val="0"/>
            <c:spPr>
              <a:ln w="12700">
                <a:solidFill>
                  <a:schemeClr val="accent3"/>
                </a:solidFill>
              </a:ln>
            </c:spPr>
          </c:dPt>
          <c:dPt>
            <c:idx val="20"/>
            <c:bubble3D val="0"/>
            <c:spPr>
              <a:ln w="12700">
                <a:solidFill>
                  <a:schemeClr val="accent3"/>
                </a:solidFill>
              </a:ln>
            </c:spPr>
          </c:dPt>
          <c:cat>
            <c:numRef>
              <c:f>Feuil3!$A$3:$A$23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Feuil3!$C$3:$C$23</c:f>
              <c:numCache>
                <c:formatCode>General</c:formatCode>
                <c:ptCount val="21"/>
                <c:pt idx="0">
                  <c:v>-0.30000000000000032</c:v>
                </c:pt>
                <c:pt idx="1">
                  <c:v>-1.2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-0.4</c:v>
                </c:pt>
                <c:pt idx="8">
                  <c:v>-1.9000000000000001</c:v>
                </c:pt>
                <c:pt idx="9">
                  <c:v>-2.2000000000000002</c:v>
                </c:pt>
                <c:pt idx="10">
                  <c:v>-2.2999999999999998</c:v>
                </c:pt>
                <c:pt idx="11">
                  <c:v>0.2</c:v>
                </c:pt>
                <c:pt idx="12">
                  <c:v>2.2000000000000002</c:v>
                </c:pt>
                <c:pt idx="13">
                  <c:v>1.7</c:v>
                </c:pt>
                <c:pt idx="14">
                  <c:v>-4.5</c:v>
                </c:pt>
                <c:pt idx="15">
                  <c:v>-1.8</c:v>
                </c:pt>
                <c:pt idx="16">
                  <c:v>0.30000000000000032</c:v>
                </c:pt>
                <c:pt idx="17">
                  <c:v>0.1</c:v>
                </c:pt>
                <c:pt idx="18">
                  <c:v>-0.60000000000000064</c:v>
                </c:pt>
                <c:pt idx="19">
                  <c:v>0.1</c:v>
                </c:pt>
                <c:pt idx="20">
                  <c:v>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Feuil3!$D$2</c:f>
              <c:strCache>
                <c:ptCount val="1"/>
                <c:pt idx="0">
                  <c:v>Italie</c:v>
                </c:pt>
              </c:strCache>
            </c:strRef>
          </c:tx>
          <c:spPr>
            <a:ln>
              <a:solidFill>
                <a:schemeClr val="accent1">
                  <a:lumMod val="40000"/>
                  <a:lumOff val="60000"/>
                </a:schemeClr>
              </a:solidFill>
            </a:ln>
          </c:spPr>
          <c:marker>
            <c:symbol val="none"/>
          </c:marker>
          <c:dPt>
            <c:idx val="19"/>
            <c:bubble3D val="0"/>
            <c:spPr>
              <a:ln w="12700">
                <a:solidFill>
                  <a:schemeClr val="accent1">
                    <a:lumMod val="40000"/>
                    <a:lumOff val="60000"/>
                  </a:schemeClr>
                </a:solidFill>
              </a:ln>
            </c:spPr>
          </c:dPt>
          <c:dPt>
            <c:idx val="20"/>
            <c:bubble3D val="0"/>
            <c:spPr>
              <a:ln w="12700">
                <a:solidFill>
                  <a:schemeClr val="accent1">
                    <a:lumMod val="40000"/>
                    <a:lumOff val="60000"/>
                  </a:schemeClr>
                </a:solidFill>
              </a:ln>
            </c:spPr>
          </c:dPt>
          <c:cat>
            <c:numRef>
              <c:f>Feuil3!$A$3:$A$23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Feuil3!$D$3:$D$23</c:f>
              <c:numCache>
                <c:formatCode>General</c:formatCode>
                <c:ptCount val="21"/>
                <c:pt idx="0">
                  <c:v>0</c:v>
                </c:pt>
                <c:pt idx="1">
                  <c:v>-0.30000000000000032</c:v>
                </c:pt>
                <c:pt idx="2">
                  <c:v>0.2</c:v>
                </c:pt>
                <c:pt idx="3">
                  <c:v>0.2</c:v>
                </c:pt>
                <c:pt idx="4">
                  <c:v>0.1</c:v>
                </c:pt>
                <c:pt idx="5">
                  <c:v>2.4</c:v>
                </c:pt>
                <c:pt idx="6">
                  <c:v>2.7</c:v>
                </c:pt>
                <c:pt idx="7">
                  <c:v>1.7</c:v>
                </c:pt>
                <c:pt idx="8">
                  <c:v>0.4</c:v>
                </c:pt>
                <c:pt idx="9">
                  <c:v>0.8</c:v>
                </c:pt>
                <c:pt idx="10">
                  <c:v>0.9</c:v>
                </c:pt>
                <c:pt idx="11">
                  <c:v>2.4</c:v>
                </c:pt>
                <c:pt idx="12">
                  <c:v>3.2</c:v>
                </c:pt>
                <c:pt idx="13">
                  <c:v>1.5</c:v>
                </c:pt>
                <c:pt idx="14">
                  <c:v>-4.3</c:v>
                </c:pt>
                <c:pt idx="15">
                  <c:v>-2.8</c:v>
                </c:pt>
                <c:pt idx="16">
                  <c:v>-2.2999999999999998</c:v>
                </c:pt>
                <c:pt idx="17">
                  <c:v>-4.3</c:v>
                </c:pt>
                <c:pt idx="18">
                  <c:v>-5.6</c:v>
                </c:pt>
                <c:pt idx="19">
                  <c:v>-5.0999999999999996</c:v>
                </c:pt>
                <c:pt idx="20">
                  <c:v>-4.3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Feuil3!$E$2</c:f>
              <c:strCache>
                <c:ptCount val="1"/>
                <c:pt idx="0">
                  <c:v>Pays-Bas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dPt>
            <c:idx val="19"/>
            <c:bubble3D val="0"/>
            <c:spPr>
              <a:ln w="12700">
                <a:solidFill>
                  <a:schemeClr val="accent6"/>
                </a:solidFill>
              </a:ln>
            </c:spPr>
          </c:dPt>
          <c:dPt>
            <c:idx val="20"/>
            <c:bubble3D val="0"/>
            <c:spPr>
              <a:ln w="12700">
                <a:solidFill>
                  <a:schemeClr val="accent6"/>
                </a:solidFill>
              </a:ln>
            </c:spPr>
          </c:dPt>
          <c:cat>
            <c:numRef>
              <c:f>Feuil3!$A$3:$A$23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Feuil3!$E$3:$E$23</c:f>
              <c:numCache>
                <c:formatCode>General</c:formatCode>
                <c:ptCount val="21"/>
                <c:pt idx="0">
                  <c:v>-1.4</c:v>
                </c:pt>
                <c:pt idx="1">
                  <c:v>-1.3</c:v>
                </c:pt>
                <c:pt idx="2">
                  <c:v>-0.2</c:v>
                </c:pt>
                <c:pt idx="3">
                  <c:v>0.4</c:v>
                </c:pt>
                <c:pt idx="4">
                  <c:v>1.7</c:v>
                </c:pt>
                <c:pt idx="5">
                  <c:v>2.7</c:v>
                </c:pt>
                <c:pt idx="6">
                  <c:v>2.1</c:v>
                </c:pt>
                <c:pt idx="7">
                  <c:v>-0.2</c:v>
                </c:pt>
                <c:pt idx="8">
                  <c:v>-1.7</c:v>
                </c:pt>
                <c:pt idx="9">
                  <c:v>-1.4</c:v>
                </c:pt>
                <c:pt idx="10">
                  <c:v>-0.8</c:v>
                </c:pt>
                <c:pt idx="11">
                  <c:v>1.2</c:v>
                </c:pt>
                <c:pt idx="12">
                  <c:v>3.5</c:v>
                </c:pt>
                <c:pt idx="13">
                  <c:v>3.7</c:v>
                </c:pt>
                <c:pt idx="14">
                  <c:v>-1.2</c:v>
                </c:pt>
                <c:pt idx="15">
                  <c:v>-0.60000000000000064</c:v>
                </c:pt>
                <c:pt idx="16">
                  <c:v>-0.5</c:v>
                </c:pt>
                <c:pt idx="17">
                  <c:v>-2.6</c:v>
                </c:pt>
                <c:pt idx="18">
                  <c:v>-4.3</c:v>
                </c:pt>
                <c:pt idx="19">
                  <c:v>-4.4000000000000004</c:v>
                </c:pt>
                <c:pt idx="20">
                  <c:v>-4.5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Feuil3!$F$2</c:f>
              <c:strCache>
                <c:ptCount val="1"/>
                <c:pt idx="0">
                  <c:v>Espagne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Pt>
            <c:idx val="19"/>
            <c:bubble3D val="0"/>
            <c:spPr>
              <a:ln w="12700">
                <a:solidFill>
                  <a:srgbClr val="FF0000"/>
                </a:solidFill>
              </a:ln>
            </c:spPr>
          </c:dPt>
          <c:dPt>
            <c:idx val="20"/>
            <c:bubble3D val="0"/>
            <c:spPr>
              <a:ln w="12700">
                <a:solidFill>
                  <a:srgbClr val="FF0000"/>
                </a:solidFill>
              </a:ln>
            </c:spPr>
          </c:dPt>
          <c:cat>
            <c:numRef>
              <c:f>Feuil3!$A$3:$A$23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Feuil3!$F$3:$F$23</c:f>
              <c:numCache>
                <c:formatCode>General</c:formatCode>
                <c:ptCount val="21"/>
                <c:pt idx="0">
                  <c:v>-1.3</c:v>
                </c:pt>
                <c:pt idx="1">
                  <c:v>-1.6</c:v>
                </c:pt>
                <c:pt idx="2">
                  <c:v>-0.8</c:v>
                </c:pt>
                <c:pt idx="3">
                  <c:v>0.30000000000000032</c:v>
                </c:pt>
                <c:pt idx="4">
                  <c:v>1.3</c:v>
                </c:pt>
                <c:pt idx="5">
                  <c:v>2.7</c:v>
                </c:pt>
                <c:pt idx="6">
                  <c:v>2.8</c:v>
                </c:pt>
                <c:pt idx="7">
                  <c:v>2.2000000000000002</c:v>
                </c:pt>
                <c:pt idx="8">
                  <c:v>1.6</c:v>
                </c:pt>
                <c:pt idx="9">
                  <c:v>1.4</c:v>
                </c:pt>
                <c:pt idx="10">
                  <c:v>1.7</c:v>
                </c:pt>
                <c:pt idx="11">
                  <c:v>2.9</c:v>
                </c:pt>
                <c:pt idx="12">
                  <c:v>4</c:v>
                </c:pt>
                <c:pt idx="13">
                  <c:v>3.2</c:v>
                </c:pt>
                <c:pt idx="14">
                  <c:v>-1.4</c:v>
                </c:pt>
                <c:pt idx="15">
                  <c:v>-1.8</c:v>
                </c:pt>
                <c:pt idx="16">
                  <c:v>-2</c:v>
                </c:pt>
                <c:pt idx="17">
                  <c:v>-3.8</c:v>
                </c:pt>
                <c:pt idx="18">
                  <c:v>-5.3</c:v>
                </c:pt>
                <c:pt idx="19">
                  <c:v>-5</c:v>
                </c:pt>
                <c:pt idx="20">
                  <c:v>-4.5</c:v>
                </c:pt>
              </c:numCache>
            </c:numRef>
          </c:val>
          <c:smooth val="0"/>
        </c:ser>
        <c:ser>
          <c:idx val="7"/>
          <c:order val="5"/>
          <c:tx>
            <c:strRef>
              <c:f>Feuil3!$I$2</c:f>
              <c:strCache>
                <c:ptCount val="1"/>
                <c:pt idx="0">
                  <c:v>Zone euro (15 pays)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Pt>
            <c:idx val="19"/>
            <c:bubble3D val="0"/>
            <c:spPr>
              <a:ln w="12700">
                <a:solidFill>
                  <a:schemeClr val="tx1"/>
                </a:solidFill>
              </a:ln>
            </c:spPr>
          </c:dPt>
          <c:dPt>
            <c:idx val="20"/>
            <c:bubble3D val="0"/>
            <c:spPr>
              <a:ln w="12700">
                <a:solidFill>
                  <a:schemeClr val="tx1"/>
                </a:solidFill>
              </a:ln>
            </c:spPr>
          </c:dPt>
          <c:cat>
            <c:numRef>
              <c:f>Feuil3!$A$3:$A$23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Feuil3!$I$3:$I$23</c:f>
              <c:numCache>
                <c:formatCode>General</c:formatCode>
                <c:ptCount val="21"/>
                <c:pt idx="0">
                  <c:v>-0.8</c:v>
                </c:pt>
                <c:pt idx="1">
                  <c:v>-1.3</c:v>
                </c:pt>
                <c:pt idx="2">
                  <c:v>-0.70000000000000062</c:v>
                </c:pt>
                <c:pt idx="3">
                  <c:v>-0.2</c:v>
                </c:pt>
                <c:pt idx="4">
                  <c:v>0.4</c:v>
                </c:pt>
                <c:pt idx="5">
                  <c:v>2</c:v>
                </c:pt>
                <c:pt idx="6">
                  <c:v>1.8</c:v>
                </c:pt>
                <c:pt idx="7">
                  <c:v>0.8</c:v>
                </c:pt>
                <c:pt idx="8">
                  <c:v>-0.2</c:v>
                </c:pt>
                <c:pt idx="9">
                  <c:v>0.1</c:v>
                </c:pt>
                <c:pt idx="10">
                  <c:v>0.30000000000000032</c:v>
                </c:pt>
                <c:pt idx="11">
                  <c:v>2.1</c:v>
                </c:pt>
                <c:pt idx="12">
                  <c:v>3.5</c:v>
                </c:pt>
                <c:pt idx="13">
                  <c:v>2.2999999999999998</c:v>
                </c:pt>
                <c:pt idx="14">
                  <c:v>-3</c:v>
                </c:pt>
                <c:pt idx="15">
                  <c:v>-1.9000000000000001</c:v>
                </c:pt>
                <c:pt idx="16">
                  <c:v>-1.1000000000000001</c:v>
                </c:pt>
                <c:pt idx="17">
                  <c:v>-2.2999999999999998</c:v>
                </c:pt>
                <c:pt idx="18">
                  <c:v>-3.4</c:v>
                </c:pt>
                <c:pt idx="19">
                  <c:v>-3.1</c:v>
                </c:pt>
                <c:pt idx="20">
                  <c:v>-2.6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833984"/>
        <c:axId val="107856256"/>
      </c:lineChart>
      <c:catAx>
        <c:axId val="10783398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crossAx val="107856256"/>
        <c:crosses val="autoZero"/>
        <c:auto val="1"/>
        <c:lblAlgn val="ctr"/>
        <c:lblOffset val="100"/>
        <c:noMultiLvlLbl val="0"/>
      </c:catAx>
      <c:valAx>
        <c:axId val="107856256"/>
        <c:scaling>
          <c:orientation val="minMax"/>
          <c:min val="-6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in"/>
        <c:minorTickMark val="none"/>
        <c:tickLblPos val="nextTo"/>
        <c:crossAx val="10783398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 b="1">
                <a:solidFill>
                  <a:schemeClr val="accent1"/>
                </a:solidFill>
              </a:defRPr>
            </a:pPr>
            <a:endParaRPr lang="fr-FR"/>
          </a:p>
        </c:txPr>
      </c:legendEntry>
      <c:legendEntry>
        <c:idx val="1"/>
        <c:txPr>
          <a:bodyPr/>
          <a:lstStyle/>
          <a:p>
            <a:pPr>
              <a:defRPr sz="1200" b="1">
                <a:solidFill>
                  <a:schemeClr val="accent3"/>
                </a:solidFill>
              </a:defRPr>
            </a:pPr>
            <a:endParaRPr lang="fr-FR"/>
          </a:p>
        </c:txPr>
      </c:legendEntry>
      <c:legendEntry>
        <c:idx val="2"/>
        <c:txPr>
          <a:bodyPr/>
          <a:lstStyle/>
          <a:p>
            <a:pPr>
              <a:defRPr sz="1200" b="1">
                <a:solidFill>
                  <a:schemeClr val="accent1">
                    <a:lumMod val="40000"/>
                    <a:lumOff val="60000"/>
                  </a:schemeClr>
                </a:solidFill>
              </a:defRPr>
            </a:pPr>
            <a:endParaRPr lang="fr-FR"/>
          </a:p>
        </c:txPr>
      </c:legendEntry>
      <c:legendEntry>
        <c:idx val="3"/>
        <c:txPr>
          <a:bodyPr/>
          <a:lstStyle/>
          <a:p>
            <a:pPr>
              <a:defRPr sz="1200" b="1">
                <a:solidFill>
                  <a:srgbClr val="FFC000"/>
                </a:solidFill>
              </a:defRPr>
            </a:pPr>
            <a:endParaRPr lang="fr-FR"/>
          </a:p>
        </c:txPr>
      </c:legendEntry>
      <c:legendEntry>
        <c:idx val="4"/>
        <c:txPr>
          <a:bodyPr/>
          <a:lstStyle/>
          <a:p>
            <a:pPr>
              <a:defRPr sz="1200" b="1">
                <a:solidFill>
                  <a:srgbClr val="FF0000"/>
                </a:solidFill>
              </a:defRPr>
            </a:pPr>
            <a:endParaRPr lang="fr-FR"/>
          </a:p>
        </c:txPr>
      </c:legendEntry>
      <c:layout>
        <c:manualLayout>
          <c:xMode val="edge"/>
          <c:yMode val="edge"/>
          <c:x val="7.2960554911444736E-2"/>
          <c:y val="2.5424305737578486E-2"/>
          <c:w val="0.73033190847291252"/>
          <c:h val="0.15140036432724008"/>
        </c:manualLayout>
      </c:layout>
      <c:overlay val="0"/>
      <c:txPr>
        <a:bodyPr/>
        <a:lstStyle/>
        <a:p>
          <a:pPr>
            <a:defRPr sz="1200" b="1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004595415334176E-2"/>
          <c:y val="2.319064163976892E-2"/>
          <c:w val="0.92840256913278196"/>
          <c:h val="0.95361871672046261"/>
        </c:manualLayout>
      </c:layout>
      <c:lineChart>
        <c:grouping val="standard"/>
        <c:varyColors val="0"/>
        <c:ser>
          <c:idx val="0"/>
          <c:order val="0"/>
          <c:tx>
            <c:strRef>
              <c:f>Valeurs!$AA$15</c:f>
              <c:strCache>
                <c:ptCount val="1"/>
                <c:pt idx="0">
                  <c:v>All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cat>
            <c:numRef>
              <c:f>Valeurs!$Z$20:$Z$91</c:f>
              <c:numCache>
                <c:formatCode>0.00</c:formatCode>
                <c:ptCount val="72"/>
                <c:pt idx="0">
                  <c:v>2008</c:v>
                </c:pt>
                <c:pt idx="1">
                  <c:v>2008.02</c:v>
                </c:pt>
                <c:pt idx="2">
                  <c:v>2008.03</c:v>
                </c:pt>
                <c:pt idx="3">
                  <c:v>2008.04</c:v>
                </c:pt>
                <c:pt idx="4">
                  <c:v>2008.05</c:v>
                </c:pt>
                <c:pt idx="5">
                  <c:v>2008.06</c:v>
                </c:pt>
                <c:pt idx="6">
                  <c:v>2008.07</c:v>
                </c:pt>
                <c:pt idx="7">
                  <c:v>2008.08</c:v>
                </c:pt>
                <c:pt idx="8">
                  <c:v>2008.09</c:v>
                </c:pt>
                <c:pt idx="9">
                  <c:v>2008.1</c:v>
                </c:pt>
                <c:pt idx="10">
                  <c:v>2008.11</c:v>
                </c:pt>
                <c:pt idx="11">
                  <c:v>2008.12</c:v>
                </c:pt>
                <c:pt idx="12">
                  <c:v>2009</c:v>
                </c:pt>
                <c:pt idx="13">
                  <c:v>2009.02</c:v>
                </c:pt>
                <c:pt idx="14">
                  <c:v>2009.03</c:v>
                </c:pt>
                <c:pt idx="15">
                  <c:v>2009.04</c:v>
                </c:pt>
                <c:pt idx="16">
                  <c:v>2009.05</c:v>
                </c:pt>
                <c:pt idx="17">
                  <c:v>2009.06</c:v>
                </c:pt>
                <c:pt idx="18">
                  <c:v>2009.07</c:v>
                </c:pt>
                <c:pt idx="19">
                  <c:v>2009.08</c:v>
                </c:pt>
                <c:pt idx="20">
                  <c:v>2009.09</c:v>
                </c:pt>
                <c:pt idx="21">
                  <c:v>2009.1</c:v>
                </c:pt>
                <c:pt idx="22">
                  <c:v>2009.11</c:v>
                </c:pt>
                <c:pt idx="23">
                  <c:v>2009.12</c:v>
                </c:pt>
                <c:pt idx="24">
                  <c:v>2010</c:v>
                </c:pt>
                <c:pt idx="25">
                  <c:v>2010.02</c:v>
                </c:pt>
                <c:pt idx="26">
                  <c:v>2010.03</c:v>
                </c:pt>
                <c:pt idx="27">
                  <c:v>2010.04</c:v>
                </c:pt>
                <c:pt idx="28">
                  <c:v>2010.05</c:v>
                </c:pt>
                <c:pt idx="29">
                  <c:v>2010.06</c:v>
                </c:pt>
                <c:pt idx="30">
                  <c:v>2010.07</c:v>
                </c:pt>
                <c:pt idx="31">
                  <c:v>2010.08</c:v>
                </c:pt>
                <c:pt idx="32">
                  <c:v>2010.09</c:v>
                </c:pt>
                <c:pt idx="33">
                  <c:v>2010.1</c:v>
                </c:pt>
                <c:pt idx="34">
                  <c:v>2010.11</c:v>
                </c:pt>
                <c:pt idx="35">
                  <c:v>2010.12</c:v>
                </c:pt>
                <c:pt idx="36">
                  <c:v>2011</c:v>
                </c:pt>
                <c:pt idx="37">
                  <c:v>2011.02</c:v>
                </c:pt>
                <c:pt idx="38">
                  <c:v>2011.03</c:v>
                </c:pt>
                <c:pt idx="39">
                  <c:v>2011.04</c:v>
                </c:pt>
                <c:pt idx="40">
                  <c:v>2011.05</c:v>
                </c:pt>
                <c:pt idx="41">
                  <c:v>2011.06</c:v>
                </c:pt>
                <c:pt idx="42">
                  <c:v>2011.07</c:v>
                </c:pt>
                <c:pt idx="43">
                  <c:v>2011.08</c:v>
                </c:pt>
                <c:pt idx="44">
                  <c:v>2011.09</c:v>
                </c:pt>
                <c:pt idx="45">
                  <c:v>2011.1</c:v>
                </c:pt>
                <c:pt idx="46">
                  <c:v>2011.11</c:v>
                </c:pt>
                <c:pt idx="47">
                  <c:v>2011.12</c:v>
                </c:pt>
                <c:pt idx="48">
                  <c:v>2012</c:v>
                </c:pt>
                <c:pt idx="49">
                  <c:v>2012.02</c:v>
                </c:pt>
                <c:pt idx="50">
                  <c:v>2012.03</c:v>
                </c:pt>
                <c:pt idx="51">
                  <c:v>2012.04</c:v>
                </c:pt>
                <c:pt idx="52">
                  <c:v>2012.05</c:v>
                </c:pt>
                <c:pt idx="53">
                  <c:v>2012.06</c:v>
                </c:pt>
                <c:pt idx="54">
                  <c:v>2012.07</c:v>
                </c:pt>
                <c:pt idx="55">
                  <c:v>2012.08</c:v>
                </c:pt>
                <c:pt idx="56">
                  <c:v>2012.09</c:v>
                </c:pt>
                <c:pt idx="57">
                  <c:v>2012.1</c:v>
                </c:pt>
                <c:pt idx="58">
                  <c:v>2012.11</c:v>
                </c:pt>
                <c:pt idx="59">
                  <c:v>2012.12</c:v>
                </c:pt>
                <c:pt idx="60">
                  <c:v>2013</c:v>
                </c:pt>
                <c:pt idx="61">
                  <c:v>2013.02</c:v>
                </c:pt>
                <c:pt idx="62">
                  <c:v>2013.03</c:v>
                </c:pt>
                <c:pt idx="63">
                  <c:v>2013.04</c:v>
                </c:pt>
                <c:pt idx="64">
                  <c:v>2013.05</c:v>
                </c:pt>
                <c:pt idx="65">
                  <c:v>2013.06</c:v>
                </c:pt>
                <c:pt idx="66">
                  <c:v>2013.07</c:v>
                </c:pt>
                <c:pt idx="67">
                  <c:v>2013.08</c:v>
                </c:pt>
                <c:pt idx="68">
                  <c:v>2013.09</c:v>
                </c:pt>
                <c:pt idx="69">
                  <c:v>2013.1</c:v>
                </c:pt>
                <c:pt idx="70">
                  <c:v>2013.11</c:v>
                </c:pt>
                <c:pt idx="71">
                  <c:v>2013.12</c:v>
                </c:pt>
              </c:numCache>
            </c:numRef>
          </c:cat>
          <c:val>
            <c:numRef>
              <c:f>Valeurs!$AA$20:$AA$91</c:f>
              <c:numCache>
                <c:formatCode>0\.0</c:formatCode>
                <c:ptCount val="72"/>
                <c:pt idx="0">
                  <c:v>2.9268292682926855</c:v>
                </c:pt>
                <c:pt idx="1">
                  <c:v>3.0097087378640808</c:v>
                </c:pt>
                <c:pt idx="2">
                  <c:v>3.2945736434108372</c:v>
                </c:pt>
                <c:pt idx="3">
                  <c:v>2.6061776061776092</c:v>
                </c:pt>
                <c:pt idx="4">
                  <c:v>3.0828516377649384</c:v>
                </c:pt>
                <c:pt idx="5">
                  <c:v>3.3686236766121258</c:v>
                </c:pt>
                <c:pt idx="6">
                  <c:v>3.5440613026819956</c:v>
                </c:pt>
                <c:pt idx="7">
                  <c:v>3.2598274209012508</c:v>
                </c:pt>
                <c:pt idx="8">
                  <c:v>2.9665071770334839</c:v>
                </c:pt>
                <c:pt idx="9">
                  <c:v>2.48328557784146</c:v>
                </c:pt>
                <c:pt idx="10">
                  <c:v>1.4258555133079818</c:v>
                </c:pt>
                <c:pt idx="11">
                  <c:v>1.1331444759206777</c:v>
                </c:pt>
                <c:pt idx="12">
                  <c:v>0.94786729857820884</c:v>
                </c:pt>
                <c:pt idx="13">
                  <c:v>1.0367577756833302</c:v>
                </c:pt>
                <c:pt idx="14">
                  <c:v>0.37523452157599557</c:v>
                </c:pt>
                <c:pt idx="15">
                  <c:v>0.75258701787392912</c:v>
                </c:pt>
                <c:pt idx="16">
                  <c:v>0</c:v>
                </c:pt>
                <c:pt idx="17">
                  <c:v>0</c:v>
                </c:pt>
                <c:pt idx="18">
                  <c:v>-0.74005550416280663</c:v>
                </c:pt>
                <c:pt idx="19">
                  <c:v>-9.2850510677822226E-2</c:v>
                </c:pt>
                <c:pt idx="20">
                  <c:v>-0.46468401486988797</c:v>
                </c:pt>
                <c:pt idx="21">
                  <c:v>-9.3196644920778865E-2</c:v>
                </c:pt>
                <c:pt idx="22">
                  <c:v>0.28116213683224756</c:v>
                </c:pt>
                <c:pt idx="23">
                  <c:v>0.84033613445377864</c:v>
                </c:pt>
                <c:pt idx="24">
                  <c:v>0.75117370892019464</c:v>
                </c:pt>
                <c:pt idx="25">
                  <c:v>0.46641791044776948</c:v>
                </c:pt>
                <c:pt idx="26">
                  <c:v>1.2149532710280297</c:v>
                </c:pt>
                <c:pt idx="27">
                  <c:v>1.0270774976657515</c:v>
                </c:pt>
                <c:pt idx="28">
                  <c:v>1.2149532710280297</c:v>
                </c:pt>
                <c:pt idx="29">
                  <c:v>0.8379888268156277</c:v>
                </c:pt>
                <c:pt idx="30">
                  <c:v>1.2115563839701671</c:v>
                </c:pt>
                <c:pt idx="31">
                  <c:v>1.022304832713772</c:v>
                </c:pt>
                <c:pt idx="32">
                  <c:v>1.3071895424836555</c:v>
                </c:pt>
                <c:pt idx="33">
                  <c:v>1.3059701492537323</c:v>
                </c:pt>
                <c:pt idx="34">
                  <c:v>1.5887850467289701</c:v>
                </c:pt>
                <c:pt idx="35">
                  <c:v>1.8518518518518601</c:v>
                </c:pt>
                <c:pt idx="36">
                  <c:v>1.9571295433364444</c:v>
                </c:pt>
                <c:pt idx="37">
                  <c:v>2.228412256267406</c:v>
                </c:pt>
                <c:pt idx="38">
                  <c:v>2.3084025854108927</c:v>
                </c:pt>
                <c:pt idx="39">
                  <c:v>2.6802218114602612</c:v>
                </c:pt>
                <c:pt idx="40">
                  <c:v>2.4007386888273392</c:v>
                </c:pt>
                <c:pt idx="41">
                  <c:v>2.4007386888273392</c:v>
                </c:pt>
                <c:pt idx="42">
                  <c:v>2.5782688766114341</c:v>
                </c:pt>
                <c:pt idx="43">
                  <c:v>2.483900643974235</c:v>
                </c:pt>
                <c:pt idx="44">
                  <c:v>2.857142857142847</c:v>
                </c:pt>
                <c:pt idx="45">
                  <c:v>2.8545119705340793</c:v>
                </c:pt>
                <c:pt idx="46">
                  <c:v>2.7598896044158177</c:v>
                </c:pt>
                <c:pt idx="47">
                  <c:v>2.2727272727272787</c:v>
                </c:pt>
                <c:pt idx="48">
                  <c:v>2.2851919561243208</c:v>
                </c:pt>
                <c:pt idx="49">
                  <c:v>2.5431425976385258</c:v>
                </c:pt>
                <c:pt idx="50">
                  <c:v>2.3465703971119245</c:v>
                </c:pt>
                <c:pt idx="51">
                  <c:v>2.1602160216021682</c:v>
                </c:pt>
                <c:pt idx="52">
                  <c:v>2.1641118124436303</c:v>
                </c:pt>
                <c:pt idx="53">
                  <c:v>1.9837691614066588</c:v>
                </c:pt>
                <c:pt idx="54">
                  <c:v>1.885098743267497</c:v>
                </c:pt>
                <c:pt idx="55">
                  <c:v>2.2441651705565446</c:v>
                </c:pt>
                <c:pt idx="56">
                  <c:v>2.0609318996415871</c:v>
                </c:pt>
                <c:pt idx="57">
                  <c:v>2.0590868397493347</c:v>
                </c:pt>
                <c:pt idx="58">
                  <c:v>1.8800358102059045</c:v>
                </c:pt>
                <c:pt idx="59">
                  <c:v>2.0444444444444487</c:v>
                </c:pt>
                <c:pt idx="60">
                  <c:v>1.8766756032171594</c:v>
                </c:pt>
                <c:pt idx="61">
                  <c:v>1.7714791851195708</c:v>
                </c:pt>
                <c:pt idx="62">
                  <c:v>1.7636684303351078</c:v>
                </c:pt>
                <c:pt idx="63">
                  <c:v>1.145374449339196</c:v>
                </c:pt>
                <c:pt idx="64">
                  <c:v>1.5887025595763518</c:v>
                </c:pt>
                <c:pt idx="65">
                  <c:v>1.8567639257294433</c:v>
                </c:pt>
                <c:pt idx="66">
                  <c:v>1.9383259911894379</c:v>
                </c:pt>
                <c:pt idx="67">
                  <c:v>1.5803336259877065</c:v>
                </c:pt>
                <c:pt idx="68">
                  <c:v>1.5803336259877065</c:v>
                </c:pt>
                <c:pt idx="69">
                  <c:v>1.2280701754386003</c:v>
                </c:pt>
                <c:pt idx="70">
                  <c:v>1.5817223198593995</c:v>
                </c:pt>
                <c:pt idx="71">
                  <c:v>1.2195121951219519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Valeurs!$AB$15</c:f>
              <c:strCache>
                <c:ptCount val="1"/>
                <c:pt idx="0">
                  <c:v>Esp</c:v>
                </c:pt>
              </c:strCache>
            </c:strRef>
          </c:tx>
          <c:marker>
            <c:symbol val="none"/>
          </c:marker>
          <c:cat>
            <c:numRef>
              <c:f>Valeurs!$Z$20:$Z$91</c:f>
              <c:numCache>
                <c:formatCode>0.00</c:formatCode>
                <c:ptCount val="72"/>
                <c:pt idx="0">
                  <c:v>2008</c:v>
                </c:pt>
                <c:pt idx="1">
                  <c:v>2008.02</c:v>
                </c:pt>
                <c:pt idx="2">
                  <c:v>2008.03</c:v>
                </c:pt>
                <c:pt idx="3">
                  <c:v>2008.04</c:v>
                </c:pt>
                <c:pt idx="4">
                  <c:v>2008.05</c:v>
                </c:pt>
                <c:pt idx="5">
                  <c:v>2008.06</c:v>
                </c:pt>
                <c:pt idx="6">
                  <c:v>2008.07</c:v>
                </c:pt>
                <c:pt idx="7">
                  <c:v>2008.08</c:v>
                </c:pt>
                <c:pt idx="8">
                  <c:v>2008.09</c:v>
                </c:pt>
                <c:pt idx="9">
                  <c:v>2008.1</c:v>
                </c:pt>
                <c:pt idx="10">
                  <c:v>2008.11</c:v>
                </c:pt>
                <c:pt idx="11">
                  <c:v>2008.12</c:v>
                </c:pt>
                <c:pt idx="12">
                  <c:v>2009</c:v>
                </c:pt>
                <c:pt idx="13">
                  <c:v>2009.02</c:v>
                </c:pt>
                <c:pt idx="14">
                  <c:v>2009.03</c:v>
                </c:pt>
                <c:pt idx="15">
                  <c:v>2009.04</c:v>
                </c:pt>
                <c:pt idx="16">
                  <c:v>2009.05</c:v>
                </c:pt>
                <c:pt idx="17">
                  <c:v>2009.06</c:v>
                </c:pt>
                <c:pt idx="18">
                  <c:v>2009.07</c:v>
                </c:pt>
                <c:pt idx="19">
                  <c:v>2009.08</c:v>
                </c:pt>
                <c:pt idx="20">
                  <c:v>2009.09</c:v>
                </c:pt>
                <c:pt idx="21">
                  <c:v>2009.1</c:v>
                </c:pt>
                <c:pt idx="22">
                  <c:v>2009.11</c:v>
                </c:pt>
                <c:pt idx="23">
                  <c:v>2009.12</c:v>
                </c:pt>
                <c:pt idx="24">
                  <c:v>2010</c:v>
                </c:pt>
                <c:pt idx="25">
                  <c:v>2010.02</c:v>
                </c:pt>
                <c:pt idx="26">
                  <c:v>2010.03</c:v>
                </c:pt>
                <c:pt idx="27">
                  <c:v>2010.04</c:v>
                </c:pt>
                <c:pt idx="28">
                  <c:v>2010.05</c:v>
                </c:pt>
                <c:pt idx="29">
                  <c:v>2010.06</c:v>
                </c:pt>
                <c:pt idx="30">
                  <c:v>2010.07</c:v>
                </c:pt>
                <c:pt idx="31">
                  <c:v>2010.08</c:v>
                </c:pt>
                <c:pt idx="32">
                  <c:v>2010.09</c:v>
                </c:pt>
                <c:pt idx="33">
                  <c:v>2010.1</c:v>
                </c:pt>
                <c:pt idx="34">
                  <c:v>2010.11</c:v>
                </c:pt>
                <c:pt idx="35">
                  <c:v>2010.12</c:v>
                </c:pt>
                <c:pt idx="36">
                  <c:v>2011</c:v>
                </c:pt>
                <c:pt idx="37">
                  <c:v>2011.02</c:v>
                </c:pt>
                <c:pt idx="38">
                  <c:v>2011.03</c:v>
                </c:pt>
                <c:pt idx="39">
                  <c:v>2011.04</c:v>
                </c:pt>
                <c:pt idx="40">
                  <c:v>2011.05</c:v>
                </c:pt>
                <c:pt idx="41">
                  <c:v>2011.06</c:v>
                </c:pt>
                <c:pt idx="42">
                  <c:v>2011.07</c:v>
                </c:pt>
                <c:pt idx="43">
                  <c:v>2011.08</c:v>
                </c:pt>
                <c:pt idx="44">
                  <c:v>2011.09</c:v>
                </c:pt>
                <c:pt idx="45">
                  <c:v>2011.1</c:v>
                </c:pt>
                <c:pt idx="46">
                  <c:v>2011.11</c:v>
                </c:pt>
                <c:pt idx="47">
                  <c:v>2011.12</c:v>
                </c:pt>
                <c:pt idx="48">
                  <c:v>2012</c:v>
                </c:pt>
                <c:pt idx="49">
                  <c:v>2012.02</c:v>
                </c:pt>
                <c:pt idx="50">
                  <c:v>2012.03</c:v>
                </c:pt>
                <c:pt idx="51">
                  <c:v>2012.04</c:v>
                </c:pt>
                <c:pt idx="52">
                  <c:v>2012.05</c:v>
                </c:pt>
                <c:pt idx="53">
                  <c:v>2012.06</c:v>
                </c:pt>
                <c:pt idx="54">
                  <c:v>2012.07</c:v>
                </c:pt>
                <c:pt idx="55">
                  <c:v>2012.08</c:v>
                </c:pt>
                <c:pt idx="56">
                  <c:v>2012.09</c:v>
                </c:pt>
                <c:pt idx="57">
                  <c:v>2012.1</c:v>
                </c:pt>
                <c:pt idx="58">
                  <c:v>2012.11</c:v>
                </c:pt>
                <c:pt idx="59">
                  <c:v>2012.12</c:v>
                </c:pt>
                <c:pt idx="60">
                  <c:v>2013</c:v>
                </c:pt>
                <c:pt idx="61">
                  <c:v>2013.02</c:v>
                </c:pt>
                <c:pt idx="62">
                  <c:v>2013.03</c:v>
                </c:pt>
                <c:pt idx="63">
                  <c:v>2013.04</c:v>
                </c:pt>
                <c:pt idx="64">
                  <c:v>2013.05</c:v>
                </c:pt>
                <c:pt idx="65">
                  <c:v>2013.06</c:v>
                </c:pt>
                <c:pt idx="66">
                  <c:v>2013.07</c:v>
                </c:pt>
                <c:pt idx="67">
                  <c:v>2013.08</c:v>
                </c:pt>
                <c:pt idx="68">
                  <c:v>2013.09</c:v>
                </c:pt>
                <c:pt idx="69">
                  <c:v>2013.1</c:v>
                </c:pt>
                <c:pt idx="70">
                  <c:v>2013.11</c:v>
                </c:pt>
                <c:pt idx="71">
                  <c:v>2013.12</c:v>
                </c:pt>
              </c:numCache>
            </c:numRef>
          </c:cat>
          <c:val>
            <c:numRef>
              <c:f>Valeurs!$AB$20:$AB$91</c:f>
              <c:numCache>
                <c:formatCode>0\.0</c:formatCode>
                <c:ptCount val="72"/>
                <c:pt idx="0">
                  <c:v>4.3745793673685034</c:v>
                </c:pt>
                <c:pt idx="1">
                  <c:v>4.4384667114996708</c:v>
                </c:pt>
                <c:pt idx="2">
                  <c:v>4.5857565068166695</c:v>
                </c:pt>
                <c:pt idx="3">
                  <c:v>4.2489189697311636</c:v>
                </c:pt>
                <c:pt idx="4">
                  <c:v>4.6681664791900745</c:v>
                </c:pt>
                <c:pt idx="5">
                  <c:v>5.0612779492936522</c:v>
                </c:pt>
                <c:pt idx="6">
                  <c:v>5.3231580930846123</c:v>
                </c:pt>
                <c:pt idx="7">
                  <c:v>4.9477941868121524</c:v>
                </c:pt>
                <c:pt idx="8">
                  <c:v>4.5859514208008925</c:v>
                </c:pt>
                <c:pt idx="9">
                  <c:v>3.5919274208479992</c:v>
                </c:pt>
                <c:pt idx="10">
                  <c:v>2.4083095872782234</c:v>
                </c:pt>
                <c:pt idx="11">
                  <c:v>1.4552443712245933</c:v>
                </c:pt>
                <c:pt idx="12">
                  <c:v>0.81061164333087399</c:v>
                </c:pt>
                <c:pt idx="13">
                  <c:v>0.68990893202096615</c:v>
                </c:pt>
                <c:pt idx="14">
                  <c:v>-5.4694621695539181E-2</c:v>
                </c:pt>
                <c:pt idx="15">
                  <c:v>-0.15329125338142754</c:v>
                </c:pt>
                <c:pt idx="16">
                  <c:v>-0.87766433816943834</c:v>
                </c:pt>
                <c:pt idx="17">
                  <c:v>-0.97951914514692173</c:v>
                </c:pt>
                <c:pt idx="18">
                  <c:v>-1.3596922801681763</c:v>
                </c:pt>
                <c:pt idx="19">
                  <c:v>-0.76185354485972523</c:v>
                </c:pt>
                <c:pt idx="20">
                  <c:v>-0.9594691535150579</c:v>
                </c:pt>
                <c:pt idx="21">
                  <c:v>-0.59874888293118933</c:v>
                </c:pt>
                <c:pt idx="22">
                  <c:v>0.37698590790773551</c:v>
                </c:pt>
                <c:pt idx="23">
                  <c:v>0.86603518267931578</c:v>
                </c:pt>
                <c:pt idx="24">
                  <c:v>1.0873538011695993</c:v>
                </c:pt>
                <c:pt idx="25">
                  <c:v>0.87703270601133809</c:v>
                </c:pt>
                <c:pt idx="26">
                  <c:v>1.4866836920831767</c:v>
                </c:pt>
                <c:pt idx="27">
                  <c:v>1.5713898672446538</c:v>
                </c:pt>
                <c:pt idx="28">
                  <c:v>1.8070112034694634</c:v>
                </c:pt>
                <c:pt idx="29">
                  <c:v>1.510791366906461</c:v>
                </c:pt>
                <c:pt idx="30">
                  <c:v>1.9225537317493457</c:v>
                </c:pt>
                <c:pt idx="31">
                  <c:v>1.7882947976878694</c:v>
                </c:pt>
                <c:pt idx="32">
                  <c:v>2.0823902218198191</c:v>
                </c:pt>
                <c:pt idx="33">
                  <c:v>2.5352872426503605</c:v>
                </c:pt>
                <c:pt idx="34">
                  <c:v>2.3070732361620392</c:v>
                </c:pt>
                <c:pt idx="35">
                  <c:v>2.8888292639298787</c:v>
                </c:pt>
                <c:pt idx="36">
                  <c:v>2.6303895869113378</c:v>
                </c:pt>
                <c:pt idx="37">
                  <c:v>2.9251947111030652</c:v>
                </c:pt>
                <c:pt idx="38">
                  <c:v>4.5474970791767779</c:v>
                </c:pt>
                <c:pt idx="39">
                  <c:v>4.3389348270649837</c:v>
                </c:pt>
                <c:pt idx="40">
                  <c:v>4.0202342917997846</c:v>
                </c:pt>
                <c:pt idx="41">
                  <c:v>3.6410347271438792</c:v>
                </c:pt>
                <c:pt idx="42">
                  <c:v>2.8739211673636471</c:v>
                </c:pt>
                <c:pt idx="43">
                  <c:v>2.5554569653948467</c:v>
                </c:pt>
                <c:pt idx="44">
                  <c:v>3.7427937915742771</c:v>
                </c:pt>
                <c:pt idx="45">
                  <c:v>2.9899167032003482</c:v>
                </c:pt>
                <c:pt idx="46">
                  <c:v>2.8931037496722452</c:v>
                </c:pt>
                <c:pt idx="47">
                  <c:v>2.3557023643949937</c:v>
                </c:pt>
                <c:pt idx="48">
                  <c:v>1.9816804650343522</c:v>
                </c:pt>
                <c:pt idx="49">
                  <c:v>1.9181698196216301</c:v>
                </c:pt>
                <c:pt idx="50">
                  <c:v>1.7622281440728971</c:v>
                </c:pt>
                <c:pt idx="51">
                  <c:v>1.9769919045590223</c:v>
                </c:pt>
                <c:pt idx="52">
                  <c:v>1.8855046497739278</c:v>
                </c:pt>
                <c:pt idx="53">
                  <c:v>1.8292161723224118</c:v>
                </c:pt>
                <c:pt idx="54">
                  <c:v>2.1536066424493954</c:v>
                </c:pt>
                <c:pt idx="55">
                  <c:v>2.7167329987887179</c:v>
                </c:pt>
                <c:pt idx="56">
                  <c:v>3.4538770624946702</c:v>
                </c:pt>
                <c:pt idx="57">
                  <c:v>3.4905499744593849</c:v>
                </c:pt>
                <c:pt idx="58">
                  <c:v>3.0241250424736692</c:v>
                </c:pt>
                <c:pt idx="59">
                  <c:v>2.9978768577494601</c:v>
                </c:pt>
                <c:pt idx="60">
                  <c:v>2.8327143967527224</c:v>
                </c:pt>
                <c:pt idx="61">
                  <c:v>2.9008029008029013</c:v>
                </c:pt>
                <c:pt idx="62">
                  <c:v>2.5511066058455878</c:v>
                </c:pt>
                <c:pt idx="63">
                  <c:v>1.5208490014205767</c:v>
                </c:pt>
                <c:pt idx="64">
                  <c:v>1.8338636744263948</c:v>
                </c:pt>
                <c:pt idx="65">
                  <c:v>2.1908839083354392</c:v>
                </c:pt>
                <c:pt idx="66">
                  <c:v>1.9050038100076216</c:v>
                </c:pt>
                <c:pt idx="67">
                  <c:v>1.6340970350404271</c:v>
                </c:pt>
                <c:pt idx="68">
                  <c:v>0.47929923146847725</c:v>
                </c:pt>
                <c:pt idx="69">
                  <c:v>4.9358341559724392E-2</c:v>
                </c:pt>
                <c:pt idx="70">
                  <c:v>0.2885883905013209</c:v>
                </c:pt>
                <c:pt idx="71">
                  <c:v>0.30507915567281685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Valeurs!$AC$15</c:f>
              <c:strCache>
                <c:ptCount val="1"/>
                <c:pt idx="0">
                  <c:v>ze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Valeurs!$Z$20:$Z$91</c:f>
              <c:numCache>
                <c:formatCode>0.00</c:formatCode>
                <c:ptCount val="72"/>
                <c:pt idx="0">
                  <c:v>2008</c:v>
                </c:pt>
                <c:pt idx="1">
                  <c:v>2008.02</c:v>
                </c:pt>
                <c:pt idx="2">
                  <c:v>2008.03</c:v>
                </c:pt>
                <c:pt idx="3">
                  <c:v>2008.04</c:v>
                </c:pt>
                <c:pt idx="4">
                  <c:v>2008.05</c:v>
                </c:pt>
                <c:pt idx="5">
                  <c:v>2008.06</c:v>
                </c:pt>
                <c:pt idx="6">
                  <c:v>2008.07</c:v>
                </c:pt>
                <c:pt idx="7">
                  <c:v>2008.08</c:v>
                </c:pt>
                <c:pt idx="8">
                  <c:v>2008.09</c:v>
                </c:pt>
                <c:pt idx="9">
                  <c:v>2008.1</c:v>
                </c:pt>
                <c:pt idx="10">
                  <c:v>2008.11</c:v>
                </c:pt>
                <c:pt idx="11">
                  <c:v>2008.12</c:v>
                </c:pt>
                <c:pt idx="12">
                  <c:v>2009</c:v>
                </c:pt>
                <c:pt idx="13">
                  <c:v>2009.02</c:v>
                </c:pt>
                <c:pt idx="14">
                  <c:v>2009.03</c:v>
                </c:pt>
                <c:pt idx="15">
                  <c:v>2009.04</c:v>
                </c:pt>
                <c:pt idx="16">
                  <c:v>2009.05</c:v>
                </c:pt>
                <c:pt idx="17">
                  <c:v>2009.06</c:v>
                </c:pt>
                <c:pt idx="18">
                  <c:v>2009.07</c:v>
                </c:pt>
                <c:pt idx="19">
                  <c:v>2009.08</c:v>
                </c:pt>
                <c:pt idx="20">
                  <c:v>2009.09</c:v>
                </c:pt>
                <c:pt idx="21">
                  <c:v>2009.1</c:v>
                </c:pt>
                <c:pt idx="22">
                  <c:v>2009.11</c:v>
                </c:pt>
                <c:pt idx="23">
                  <c:v>2009.12</c:v>
                </c:pt>
                <c:pt idx="24">
                  <c:v>2010</c:v>
                </c:pt>
                <c:pt idx="25">
                  <c:v>2010.02</c:v>
                </c:pt>
                <c:pt idx="26">
                  <c:v>2010.03</c:v>
                </c:pt>
                <c:pt idx="27">
                  <c:v>2010.04</c:v>
                </c:pt>
                <c:pt idx="28">
                  <c:v>2010.05</c:v>
                </c:pt>
                <c:pt idx="29">
                  <c:v>2010.06</c:v>
                </c:pt>
                <c:pt idx="30">
                  <c:v>2010.07</c:v>
                </c:pt>
                <c:pt idx="31">
                  <c:v>2010.08</c:v>
                </c:pt>
                <c:pt idx="32">
                  <c:v>2010.09</c:v>
                </c:pt>
                <c:pt idx="33">
                  <c:v>2010.1</c:v>
                </c:pt>
                <c:pt idx="34">
                  <c:v>2010.11</c:v>
                </c:pt>
                <c:pt idx="35">
                  <c:v>2010.12</c:v>
                </c:pt>
                <c:pt idx="36">
                  <c:v>2011</c:v>
                </c:pt>
                <c:pt idx="37">
                  <c:v>2011.02</c:v>
                </c:pt>
                <c:pt idx="38">
                  <c:v>2011.03</c:v>
                </c:pt>
                <c:pt idx="39">
                  <c:v>2011.04</c:v>
                </c:pt>
                <c:pt idx="40">
                  <c:v>2011.05</c:v>
                </c:pt>
                <c:pt idx="41">
                  <c:v>2011.06</c:v>
                </c:pt>
                <c:pt idx="42">
                  <c:v>2011.07</c:v>
                </c:pt>
                <c:pt idx="43">
                  <c:v>2011.08</c:v>
                </c:pt>
                <c:pt idx="44">
                  <c:v>2011.09</c:v>
                </c:pt>
                <c:pt idx="45">
                  <c:v>2011.1</c:v>
                </c:pt>
                <c:pt idx="46">
                  <c:v>2011.11</c:v>
                </c:pt>
                <c:pt idx="47">
                  <c:v>2011.12</c:v>
                </c:pt>
                <c:pt idx="48">
                  <c:v>2012</c:v>
                </c:pt>
                <c:pt idx="49">
                  <c:v>2012.02</c:v>
                </c:pt>
                <c:pt idx="50">
                  <c:v>2012.03</c:v>
                </c:pt>
                <c:pt idx="51">
                  <c:v>2012.04</c:v>
                </c:pt>
                <c:pt idx="52">
                  <c:v>2012.05</c:v>
                </c:pt>
                <c:pt idx="53">
                  <c:v>2012.06</c:v>
                </c:pt>
                <c:pt idx="54">
                  <c:v>2012.07</c:v>
                </c:pt>
                <c:pt idx="55">
                  <c:v>2012.08</c:v>
                </c:pt>
                <c:pt idx="56">
                  <c:v>2012.09</c:v>
                </c:pt>
                <c:pt idx="57">
                  <c:v>2012.1</c:v>
                </c:pt>
                <c:pt idx="58">
                  <c:v>2012.11</c:v>
                </c:pt>
                <c:pt idx="59">
                  <c:v>2012.12</c:v>
                </c:pt>
                <c:pt idx="60">
                  <c:v>2013</c:v>
                </c:pt>
                <c:pt idx="61">
                  <c:v>2013.02</c:v>
                </c:pt>
                <c:pt idx="62">
                  <c:v>2013.03</c:v>
                </c:pt>
                <c:pt idx="63">
                  <c:v>2013.04</c:v>
                </c:pt>
                <c:pt idx="64">
                  <c:v>2013.05</c:v>
                </c:pt>
                <c:pt idx="65">
                  <c:v>2013.06</c:v>
                </c:pt>
                <c:pt idx="66">
                  <c:v>2013.07</c:v>
                </c:pt>
                <c:pt idx="67">
                  <c:v>2013.08</c:v>
                </c:pt>
                <c:pt idx="68">
                  <c:v>2013.09</c:v>
                </c:pt>
                <c:pt idx="69">
                  <c:v>2013.1</c:v>
                </c:pt>
                <c:pt idx="70">
                  <c:v>2013.11</c:v>
                </c:pt>
                <c:pt idx="71">
                  <c:v>2013.12</c:v>
                </c:pt>
              </c:numCache>
            </c:numRef>
          </c:cat>
          <c:val>
            <c:numRef>
              <c:f>Valeurs!$AC$20:$AC$91</c:f>
              <c:numCache>
                <c:formatCode>0\.0</c:formatCode>
                <c:ptCount val="72"/>
                <c:pt idx="0">
                  <c:v>3.2094429811725607</c:v>
                </c:pt>
                <c:pt idx="1">
                  <c:v>3.2681645754304069</c:v>
                </c:pt>
                <c:pt idx="2">
                  <c:v>3.5845410628019359</c:v>
                </c:pt>
                <c:pt idx="3">
                  <c:v>3.2645223235717742</c:v>
                </c:pt>
                <c:pt idx="4">
                  <c:v>3.6685823754789393</c:v>
                </c:pt>
                <c:pt idx="5">
                  <c:v>3.9617224880382773</c:v>
                </c:pt>
                <c:pt idx="6">
                  <c:v>4.0479616306954407</c:v>
                </c:pt>
                <c:pt idx="7">
                  <c:v>3.8443102291247238</c:v>
                </c:pt>
                <c:pt idx="8">
                  <c:v>3.6386209531085827</c:v>
                </c:pt>
                <c:pt idx="9">
                  <c:v>3.1647975670024868</c:v>
                </c:pt>
                <c:pt idx="10">
                  <c:v>2.1176025713745439</c:v>
                </c:pt>
                <c:pt idx="11">
                  <c:v>1.5819209039547919</c:v>
                </c:pt>
                <c:pt idx="12">
                  <c:v>1.1153119092627741</c:v>
                </c:pt>
                <c:pt idx="13">
                  <c:v>1.1773570688518524</c:v>
                </c:pt>
                <c:pt idx="14">
                  <c:v>0.5689767745546086</c:v>
                </c:pt>
                <c:pt idx="15">
                  <c:v>0.61366806136680163</c:v>
                </c:pt>
                <c:pt idx="16">
                  <c:v>3.6958329483494159E-2</c:v>
                </c:pt>
                <c:pt idx="17">
                  <c:v>-0.14727540500736375</c:v>
                </c:pt>
                <c:pt idx="18">
                  <c:v>-0.65455886420208165</c:v>
                </c:pt>
                <c:pt idx="19">
                  <c:v>-0.17540620384046754</c:v>
                </c:pt>
                <c:pt idx="20">
                  <c:v>-0.33173608551418932</c:v>
                </c:pt>
                <c:pt idx="21">
                  <c:v>-0.12897282358360618</c:v>
                </c:pt>
                <c:pt idx="22">
                  <c:v>0.48139233475283932</c:v>
                </c:pt>
                <c:pt idx="23">
                  <c:v>0.9269558769002596</c:v>
                </c:pt>
                <c:pt idx="24">
                  <c:v>1.0001869508319281</c:v>
                </c:pt>
                <c:pt idx="25">
                  <c:v>0.90299757959411164</c:v>
                </c:pt>
                <c:pt idx="26">
                  <c:v>1.4375811537748138</c:v>
                </c:pt>
                <c:pt idx="27">
                  <c:v>1.5340541539599073</c:v>
                </c:pt>
                <c:pt idx="28">
                  <c:v>1.6070933776669558</c:v>
                </c:pt>
                <c:pt idx="29">
                  <c:v>1.4196165191740362</c:v>
                </c:pt>
                <c:pt idx="30">
                  <c:v>1.7538975501113496</c:v>
                </c:pt>
                <c:pt idx="31">
                  <c:v>1.6091741422362027</c:v>
                </c:pt>
                <c:pt idx="32">
                  <c:v>1.7843934911242698</c:v>
                </c:pt>
                <c:pt idx="33">
                  <c:v>1.9463149155982047</c:v>
                </c:pt>
                <c:pt idx="34">
                  <c:v>1.9163442049014101</c:v>
                </c:pt>
                <c:pt idx="35">
                  <c:v>2.2134459955914787</c:v>
                </c:pt>
                <c:pt idx="36">
                  <c:v>2.2674687644609173</c:v>
                </c:pt>
                <c:pt idx="37">
                  <c:v>2.3710674416459021</c:v>
                </c:pt>
                <c:pt idx="38">
                  <c:v>2.8344152875559914</c:v>
                </c:pt>
                <c:pt idx="39">
                  <c:v>2.9398379903522227</c:v>
                </c:pt>
                <c:pt idx="40">
                  <c:v>2.8179256431233535</c:v>
                </c:pt>
                <c:pt idx="41">
                  <c:v>2.7994910016360612</c:v>
                </c:pt>
                <c:pt idx="42">
                  <c:v>2.5170998632010781</c:v>
                </c:pt>
                <c:pt idx="43">
                  <c:v>2.502958041321568</c:v>
                </c:pt>
                <c:pt idx="44">
                  <c:v>3.0792987555636309</c:v>
                </c:pt>
                <c:pt idx="45">
                  <c:v>3.0311255881288579</c:v>
                </c:pt>
                <c:pt idx="46">
                  <c:v>3.0374254203579865</c:v>
                </c:pt>
                <c:pt idx="47">
                  <c:v>2.7495731871686413</c:v>
                </c:pt>
                <c:pt idx="48">
                  <c:v>2.6515837104072602</c:v>
                </c:pt>
                <c:pt idx="49">
                  <c:v>2.7307137707281992</c:v>
                </c:pt>
                <c:pt idx="50">
                  <c:v>2.6673779674580032</c:v>
                </c:pt>
                <c:pt idx="51">
                  <c:v>2.5729442970822358</c:v>
                </c:pt>
                <c:pt idx="52">
                  <c:v>2.4224206524622094</c:v>
                </c:pt>
                <c:pt idx="53">
                  <c:v>2.351900972590637</c:v>
                </c:pt>
                <c:pt idx="54">
                  <c:v>2.4286095543101238</c:v>
                </c:pt>
                <c:pt idx="55">
                  <c:v>2.6371870005327778</c:v>
                </c:pt>
                <c:pt idx="56">
                  <c:v>2.6083891434614026</c:v>
                </c:pt>
                <c:pt idx="57">
                  <c:v>2.4940721875823302</c:v>
                </c:pt>
                <c:pt idx="58">
                  <c:v>2.1845937883839244</c:v>
                </c:pt>
                <c:pt idx="59">
                  <c:v>2.2212505465675711</c:v>
                </c:pt>
                <c:pt idx="60">
                  <c:v>1.9747862117605501</c:v>
                </c:pt>
                <c:pt idx="61">
                  <c:v>1.8422668655145191</c:v>
                </c:pt>
                <c:pt idx="62">
                  <c:v>1.7320516151381398</c:v>
                </c:pt>
                <c:pt idx="63">
                  <c:v>1.1636927851047298</c:v>
                </c:pt>
                <c:pt idx="64">
                  <c:v>1.415623651273185</c:v>
                </c:pt>
                <c:pt idx="65">
                  <c:v>1.5981340704906755</c:v>
                </c:pt>
                <c:pt idx="66">
                  <c:v>1.6067396213305551</c:v>
                </c:pt>
                <c:pt idx="67">
                  <c:v>1.3409464486547229</c:v>
                </c:pt>
                <c:pt idx="68">
                  <c:v>1.0906904843696275</c:v>
                </c:pt>
                <c:pt idx="69">
                  <c:v>0.72830091680233799</c:v>
                </c:pt>
                <c:pt idx="70">
                  <c:v>0.85859019489997745</c:v>
                </c:pt>
                <c:pt idx="71">
                  <c:v>0.84695012404825132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Valeurs!$AD$15</c:f>
              <c:strCache>
                <c:ptCount val="1"/>
                <c:pt idx="0">
                  <c:v>Ita</c:v>
                </c:pt>
              </c:strCache>
            </c:strRef>
          </c:tx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Valeurs!$Z$20:$Z$91</c:f>
              <c:numCache>
                <c:formatCode>0.00</c:formatCode>
                <c:ptCount val="72"/>
                <c:pt idx="0">
                  <c:v>2008</c:v>
                </c:pt>
                <c:pt idx="1">
                  <c:v>2008.02</c:v>
                </c:pt>
                <c:pt idx="2">
                  <c:v>2008.03</c:v>
                </c:pt>
                <c:pt idx="3">
                  <c:v>2008.04</c:v>
                </c:pt>
                <c:pt idx="4">
                  <c:v>2008.05</c:v>
                </c:pt>
                <c:pt idx="5">
                  <c:v>2008.06</c:v>
                </c:pt>
                <c:pt idx="6">
                  <c:v>2008.07</c:v>
                </c:pt>
                <c:pt idx="7">
                  <c:v>2008.08</c:v>
                </c:pt>
                <c:pt idx="8">
                  <c:v>2008.09</c:v>
                </c:pt>
                <c:pt idx="9">
                  <c:v>2008.1</c:v>
                </c:pt>
                <c:pt idx="10">
                  <c:v>2008.11</c:v>
                </c:pt>
                <c:pt idx="11">
                  <c:v>2008.12</c:v>
                </c:pt>
                <c:pt idx="12">
                  <c:v>2009</c:v>
                </c:pt>
                <c:pt idx="13">
                  <c:v>2009.02</c:v>
                </c:pt>
                <c:pt idx="14">
                  <c:v>2009.03</c:v>
                </c:pt>
                <c:pt idx="15">
                  <c:v>2009.04</c:v>
                </c:pt>
                <c:pt idx="16">
                  <c:v>2009.05</c:v>
                </c:pt>
                <c:pt idx="17">
                  <c:v>2009.06</c:v>
                </c:pt>
                <c:pt idx="18">
                  <c:v>2009.07</c:v>
                </c:pt>
                <c:pt idx="19">
                  <c:v>2009.08</c:v>
                </c:pt>
                <c:pt idx="20">
                  <c:v>2009.09</c:v>
                </c:pt>
                <c:pt idx="21">
                  <c:v>2009.1</c:v>
                </c:pt>
                <c:pt idx="22">
                  <c:v>2009.11</c:v>
                </c:pt>
                <c:pt idx="23">
                  <c:v>2009.12</c:v>
                </c:pt>
                <c:pt idx="24">
                  <c:v>2010</c:v>
                </c:pt>
                <c:pt idx="25">
                  <c:v>2010.02</c:v>
                </c:pt>
                <c:pt idx="26">
                  <c:v>2010.03</c:v>
                </c:pt>
                <c:pt idx="27">
                  <c:v>2010.04</c:v>
                </c:pt>
                <c:pt idx="28">
                  <c:v>2010.05</c:v>
                </c:pt>
                <c:pt idx="29">
                  <c:v>2010.06</c:v>
                </c:pt>
                <c:pt idx="30">
                  <c:v>2010.07</c:v>
                </c:pt>
                <c:pt idx="31">
                  <c:v>2010.08</c:v>
                </c:pt>
                <c:pt idx="32">
                  <c:v>2010.09</c:v>
                </c:pt>
                <c:pt idx="33">
                  <c:v>2010.1</c:v>
                </c:pt>
                <c:pt idx="34">
                  <c:v>2010.11</c:v>
                </c:pt>
                <c:pt idx="35">
                  <c:v>2010.12</c:v>
                </c:pt>
                <c:pt idx="36">
                  <c:v>2011</c:v>
                </c:pt>
                <c:pt idx="37">
                  <c:v>2011.02</c:v>
                </c:pt>
                <c:pt idx="38">
                  <c:v>2011.03</c:v>
                </c:pt>
                <c:pt idx="39">
                  <c:v>2011.04</c:v>
                </c:pt>
                <c:pt idx="40">
                  <c:v>2011.05</c:v>
                </c:pt>
                <c:pt idx="41">
                  <c:v>2011.06</c:v>
                </c:pt>
                <c:pt idx="42">
                  <c:v>2011.07</c:v>
                </c:pt>
                <c:pt idx="43">
                  <c:v>2011.08</c:v>
                </c:pt>
                <c:pt idx="44">
                  <c:v>2011.09</c:v>
                </c:pt>
                <c:pt idx="45">
                  <c:v>2011.1</c:v>
                </c:pt>
                <c:pt idx="46">
                  <c:v>2011.11</c:v>
                </c:pt>
                <c:pt idx="47">
                  <c:v>2011.12</c:v>
                </c:pt>
                <c:pt idx="48">
                  <c:v>2012</c:v>
                </c:pt>
                <c:pt idx="49">
                  <c:v>2012.02</c:v>
                </c:pt>
                <c:pt idx="50">
                  <c:v>2012.03</c:v>
                </c:pt>
                <c:pt idx="51">
                  <c:v>2012.04</c:v>
                </c:pt>
                <c:pt idx="52">
                  <c:v>2012.05</c:v>
                </c:pt>
                <c:pt idx="53">
                  <c:v>2012.06</c:v>
                </c:pt>
                <c:pt idx="54">
                  <c:v>2012.07</c:v>
                </c:pt>
                <c:pt idx="55">
                  <c:v>2012.08</c:v>
                </c:pt>
                <c:pt idx="56">
                  <c:v>2012.09</c:v>
                </c:pt>
                <c:pt idx="57">
                  <c:v>2012.1</c:v>
                </c:pt>
                <c:pt idx="58">
                  <c:v>2012.11</c:v>
                </c:pt>
                <c:pt idx="59">
                  <c:v>2012.12</c:v>
                </c:pt>
                <c:pt idx="60">
                  <c:v>2013</c:v>
                </c:pt>
                <c:pt idx="61">
                  <c:v>2013.02</c:v>
                </c:pt>
                <c:pt idx="62">
                  <c:v>2013.03</c:v>
                </c:pt>
                <c:pt idx="63">
                  <c:v>2013.04</c:v>
                </c:pt>
                <c:pt idx="64">
                  <c:v>2013.05</c:v>
                </c:pt>
                <c:pt idx="65">
                  <c:v>2013.06</c:v>
                </c:pt>
                <c:pt idx="66">
                  <c:v>2013.07</c:v>
                </c:pt>
                <c:pt idx="67">
                  <c:v>2013.08</c:v>
                </c:pt>
                <c:pt idx="68">
                  <c:v>2013.09</c:v>
                </c:pt>
                <c:pt idx="69">
                  <c:v>2013.1</c:v>
                </c:pt>
                <c:pt idx="70">
                  <c:v>2013.11</c:v>
                </c:pt>
                <c:pt idx="71">
                  <c:v>2013.12</c:v>
                </c:pt>
              </c:numCache>
            </c:numRef>
          </c:cat>
          <c:val>
            <c:numRef>
              <c:f>Valeurs!$AD$20:$AD$91</c:f>
              <c:numCache>
                <c:formatCode>0\.0</c:formatCode>
                <c:ptCount val="72"/>
                <c:pt idx="0">
                  <c:v>3.131115459882583</c:v>
                </c:pt>
                <c:pt idx="1">
                  <c:v>3.1280547409579738</c:v>
                </c:pt>
                <c:pt idx="2">
                  <c:v>3.5748792270531471</c:v>
                </c:pt>
                <c:pt idx="3">
                  <c:v>3.5542747358309432</c:v>
                </c:pt>
                <c:pt idx="4">
                  <c:v>3.7320574162679421</c:v>
                </c:pt>
                <c:pt idx="5">
                  <c:v>4.0114613180515724</c:v>
                </c:pt>
                <c:pt idx="6">
                  <c:v>4.0345821325648474</c:v>
                </c:pt>
                <c:pt idx="7">
                  <c:v>4.2348411934552388</c:v>
                </c:pt>
                <c:pt idx="8">
                  <c:v>3.9159503342884365</c:v>
                </c:pt>
                <c:pt idx="9">
                  <c:v>3.6018957345971487</c:v>
                </c:pt>
                <c:pt idx="10">
                  <c:v>2.7384324834749587</c:v>
                </c:pt>
                <c:pt idx="11">
                  <c:v>2.3540489642184372</c:v>
                </c:pt>
                <c:pt idx="12">
                  <c:v>1.4231499051233332</c:v>
                </c:pt>
                <c:pt idx="13">
                  <c:v>1.5165876777251119</c:v>
                </c:pt>
                <c:pt idx="14">
                  <c:v>1.1194029850746239</c:v>
                </c:pt>
                <c:pt idx="15">
                  <c:v>1.2059369202226378</c:v>
                </c:pt>
                <c:pt idx="16">
                  <c:v>0.83025830258301037</c:v>
                </c:pt>
                <c:pt idx="17">
                  <c:v>0.55096418732782926</c:v>
                </c:pt>
                <c:pt idx="18">
                  <c:v>-9.2336103416434931E-2</c:v>
                </c:pt>
                <c:pt idx="19">
                  <c:v>9.2336103416434931E-2</c:v>
                </c:pt>
                <c:pt idx="20">
                  <c:v>0.36764705882352749</c:v>
                </c:pt>
                <c:pt idx="21">
                  <c:v>0.27447392497712558</c:v>
                </c:pt>
                <c:pt idx="22">
                  <c:v>0.82720588235294379</c:v>
                </c:pt>
                <c:pt idx="23">
                  <c:v>1.1039558417663267</c:v>
                </c:pt>
                <c:pt idx="24">
                  <c:v>1.3096351730589317</c:v>
                </c:pt>
                <c:pt idx="25">
                  <c:v>1.1204481792717096</c:v>
                </c:pt>
                <c:pt idx="26">
                  <c:v>1.3837638376383854</c:v>
                </c:pt>
                <c:pt idx="27">
                  <c:v>1.6498625114573784</c:v>
                </c:pt>
                <c:pt idx="28">
                  <c:v>1.5553522415370669</c:v>
                </c:pt>
                <c:pt idx="29">
                  <c:v>1.4611872146118587</c:v>
                </c:pt>
                <c:pt idx="30">
                  <c:v>1.7560073937153309</c:v>
                </c:pt>
                <c:pt idx="31">
                  <c:v>1.7527675276752601</c:v>
                </c:pt>
                <c:pt idx="32">
                  <c:v>1.6483516483516425</c:v>
                </c:pt>
                <c:pt idx="33">
                  <c:v>2.0072992700730006</c:v>
                </c:pt>
                <c:pt idx="34">
                  <c:v>1.914311759343668</c:v>
                </c:pt>
                <c:pt idx="35">
                  <c:v>2.0928116469517644</c:v>
                </c:pt>
                <c:pt idx="36">
                  <c:v>1.9390581717451587</c:v>
                </c:pt>
                <c:pt idx="37">
                  <c:v>2.1237303785780322</c:v>
                </c:pt>
                <c:pt idx="38">
                  <c:v>2.8207461328480377</c:v>
                </c:pt>
                <c:pt idx="39">
                  <c:v>2.8854824165915227</c:v>
                </c:pt>
                <c:pt idx="40">
                  <c:v>2.9729729729729648</c:v>
                </c:pt>
                <c:pt idx="41">
                  <c:v>2.9702970297029752</c:v>
                </c:pt>
                <c:pt idx="42">
                  <c:v>2.0890099909173676</c:v>
                </c:pt>
                <c:pt idx="43">
                  <c:v>2.2665457842248449</c:v>
                </c:pt>
                <c:pt idx="44">
                  <c:v>3.6036036036036108</c:v>
                </c:pt>
                <c:pt idx="45">
                  <c:v>3.7567084078712121</c:v>
                </c:pt>
                <c:pt idx="46">
                  <c:v>3.6672629695885677</c:v>
                </c:pt>
                <c:pt idx="47">
                  <c:v>3.6541889483065848</c:v>
                </c:pt>
                <c:pt idx="48">
                  <c:v>3.4420289855072457</c:v>
                </c:pt>
                <c:pt idx="49">
                  <c:v>3.4358047016275002</c:v>
                </c:pt>
                <c:pt idx="50">
                  <c:v>3.8053097345132727</c:v>
                </c:pt>
                <c:pt idx="51">
                  <c:v>3.6809815950920313</c:v>
                </c:pt>
                <c:pt idx="52">
                  <c:v>3.4995625546806677</c:v>
                </c:pt>
                <c:pt idx="53">
                  <c:v>3.5839160839160842</c:v>
                </c:pt>
                <c:pt idx="54">
                  <c:v>3.6476868327402192</c:v>
                </c:pt>
                <c:pt idx="55">
                  <c:v>3.2801418439716357</c:v>
                </c:pt>
                <c:pt idx="56">
                  <c:v>3.3913043478260851</c:v>
                </c:pt>
                <c:pt idx="57">
                  <c:v>2.7586206896551779</c:v>
                </c:pt>
                <c:pt idx="58">
                  <c:v>2.5884383088869818</c:v>
                </c:pt>
                <c:pt idx="59">
                  <c:v>2.5795356835769607</c:v>
                </c:pt>
                <c:pt idx="60">
                  <c:v>2.3642732049036868</c:v>
                </c:pt>
                <c:pt idx="61">
                  <c:v>2.0104895104894993</c:v>
                </c:pt>
                <c:pt idx="62">
                  <c:v>1.7902813299232743</c:v>
                </c:pt>
                <c:pt idx="63">
                  <c:v>1.2679628064243378</c:v>
                </c:pt>
                <c:pt idx="64">
                  <c:v>1.2679628064243378</c:v>
                </c:pt>
                <c:pt idx="65">
                  <c:v>1.3502109704641281</c:v>
                </c:pt>
                <c:pt idx="66">
                  <c:v>1.2017167381974194</c:v>
                </c:pt>
                <c:pt idx="67">
                  <c:v>1.2017167381974194</c:v>
                </c:pt>
                <c:pt idx="68">
                  <c:v>0.925147182506314</c:v>
                </c:pt>
                <c:pt idx="69">
                  <c:v>0.75503355704698061</c:v>
                </c:pt>
                <c:pt idx="70">
                  <c:v>0.67283431455003195</c:v>
                </c:pt>
                <c:pt idx="71">
                  <c:v>0.67057837384743024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8279808"/>
        <c:axId val="228281344"/>
      </c:lineChart>
      <c:lineChart>
        <c:grouping val="standard"/>
        <c:varyColors val="0"/>
        <c:ser>
          <c:idx val="4"/>
          <c:order val="4"/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Valeurs!$Z$20:$Z$91</c:f>
              <c:numCache>
                <c:formatCode>0.00</c:formatCode>
                <c:ptCount val="72"/>
                <c:pt idx="0">
                  <c:v>2008</c:v>
                </c:pt>
                <c:pt idx="1">
                  <c:v>2008.02</c:v>
                </c:pt>
                <c:pt idx="2">
                  <c:v>2008.03</c:v>
                </c:pt>
                <c:pt idx="3">
                  <c:v>2008.04</c:v>
                </c:pt>
                <c:pt idx="4">
                  <c:v>2008.05</c:v>
                </c:pt>
                <c:pt idx="5">
                  <c:v>2008.06</c:v>
                </c:pt>
                <c:pt idx="6">
                  <c:v>2008.07</c:v>
                </c:pt>
                <c:pt idx="7">
                  <c:v>2008.08</c:v>
                </c:pt>
                <c:pt idx="8">
                  <c:v>2008.09</c:v>
                </c:pt>
                <c:pt idx="9">
                  <c:v>2008.1</c:v>
                </c:pt>
                <c:pt idx="10">
                  <c:v>2008.11</c:v>
                </c:pt>
                <c:pt idx="11">
                  <c:v>2008.12</c:v>
                </c:pt>
                <c:pt idx="12">
                  <c:v>2009</c:v>
                </c:pt>
                <c:pt idx="13">
                  <c:v>2009.02</c:v>
                </c:pt>
                <c:pt idx="14">
                  <c:v>2009.03</c:v>
                </c:pt>
                <c:pt idx="15">
                  <c:v>2009.04</c:v>
                </c:pt>
                <c:pt idx="16">
                  <c:v>2009.05</c:v>
                </c:pt>
                <c:pt idx="17">
                  <c:v>2009.06</c:v>
                </c:pt>
                <c:pt idx="18">
                  <c:v>2009.07</c:v>
                </c:pt>
                <c:pt idx="19">
                  <c:v>2009.08</c:v>
                </c:pt>
                <c:pt idx="20">
                  <c:v>2009.09</c:v>
                </c:pt>
                <c:pt idx="21">
                  <c:v>2009.1</c:v>
                </c:pt>
                <c:pt idx="22">
                  <c:v>2009.11</c:v>
                </c:pt>
                <c:pt idx="23">
                  <c:v>2009.12</c:v>
                </c:pt>
                <c:pt idx="24">
                  <c:v>2010</c:v>
                </c:pt>
                <c:pt idx="25">
                  <c:v>2010.02</c:v>
                </c:pt>
                <c:pt idx="26">
                  <c:v>2010.03</c:v>
                </c:pt>
                <c:pt idx="27">
                  <c:v>2010.04</c:v>
                </c:pt>
                <c:pt idx="28">
                  <c:v>2010.05</c:v>
                </c:pt>
                <c:pt idx="29">
                  <c:v>2010.06</c:v>
                </c:pt>
                <c:pt idx="30">
                  <c:v>2010.07</c:v>
                </c:pt>
                <c:pt idx="31">
                  <c:v>2010.08</c:v>
                </c:pt>
                <c:pt idx="32">
                  <c:v>2010.09</c:v>
                </c:pt>
                <c:pt idx="33">
                  <c:v>2010.1</c:v>
                </c:pt>
                <c:pt idx="34">
                  <c:v>2010.11</c:v>
                </c:pt>
                <c:pt idx="35">
                  <c:v>2010.12</c:v>
                </c:pt>
                <c:pt idx="36">
                  <c:v>2011</c:v>
                </c:pt>
                <c:pt idx="37">
                  <c:v>2011.02</c:v>
                </c:pt>
                <c:pt idx="38">
                  <c:v>2011.03</c:v>
                </c:pt>
                <c:pt idx="39">
                  <c:v>2011.04</c:v>
                </c:pt>
                <c:pt idx="40">
                  <c:v>2011.05</c:v>
                </c:pt>
                <c:pt idx="41">
                  <c:v>2011.06</c:v>
                </c:pt>
                <c:pt idx="42">
                  <c:v>2011.07</c:v>
                </c:pt>
                <c:pt idx="43">
                  <c:v>2011.08</c:v>
                </c:pt>
                <c:pt idx="44">
                  <c:v>2011.09</c:v>
                </c:pt>
                <c:pt idx="45">
                  <c:v>2011.1</c:v>
                </c:pt>
                <c:pt idx="46">
                  <c:v>2011.11</c:v>
                </c:pt>
                <c:pt idx="47">
                  <c:v>2011.12</c:v>
                </c:pt>
                <c:pt idx="48">
                  <c:v>2012</c:v>
                </c:pt>
                <c:pt idx="49">
                  <c:v>2012.02</c:v>
                </c:pt>
                <c:pt idx="50">
                  <c:v>2012.03</c:v>
                </c:pt>
                <c:pt idx="51">
                  <c:v>2012.04</c:v>
                </c:pt>
                <c:pt idx="52">
                  <c:v>2012.05</c:v>
                </c:pt>
                <c:pt idx="53">
                  <c:v>2012.06</c:v>
                </c:pt>
                <c:pt idx="54">
                  <c:v>2012.07</c:v>
                </c:pt>
                <c:pt idx="55">
                  <c:v>2012.08</c:v>
                </c:pt>
                <c:pt idx="56">
                  <c:v>2012.09</c:v>
                </c:pt>
                <c:pt idx="57">
                  <c:v>2012.1</c:v>
                </c:pt>
                <c:pt idx="58">
                  <c:v>2012.11</c:v>
                </c:pt>
                <c:pt idx="59">
                  <c:v>2012.12</c:v>
                </c:pt>
                <c:pt idx="60">
                  <c:v>2013</c:v>
                </c:pt>
                <c:pt idx="61">
                  <c:v>2013.02</c:v>
                </c:pt>
                <c:pt idx="62">
                  <c:v>2013.03</c:v>
                </c:pt>
                <c:pt idx="63">
                  <c:v>2013.04</c:v>
                </c:pt>
                <c:pt idx="64">
                  <c:v>2013.05</c:v>
                </c:pt>
                <c:pt idx="65">
                  <c:v>2013.06</c:v>
                </c:pt>
                <c:pt idx="66">
                  <c:v>2013.07</c:v>
                </c:pt>
                <c:pt idx="67">
                  <c:v>2013.08</c:v>
                </c:pt>
                <c:pt idx="68">
                  <c:v>2013.09</c:v>
                </c:pt>
                <c:pt idx="69">
                  <c:v>2013.1</c:v>
                </c:pt>
                <c:pt idx="70">
                  <c:v>2013.11</c:v>
                </c:pt>
                <c:pt idx="71">
                  <c:v>2013.12</c:v>
                </c:pt>
              </c:numCache>
            </c:numRef>
          </c:cat>
          <c:val>
            <c:numRef>
              <c:f>Valeurs!$AE$20:$AE$91</c:f>
              <c:numCache>
                <c:formatCode>0\.0</c:formatCode>
                <c:ptCount val="72"/>
                <c:pt idx="0">
                  <c:v>3.904161893852609</c:v>
                </c:pt>
                <c:pt idx="1">
                  <c:v>4.5485403937542399</c:v>
                </c:pt>
                <c:pt idx="2">
                  <c:v>4.3819799356426534</c:v>
                </c:pt>
                <c:pt idx="3">
                  <c:v>4.422535211267598</c:v>
                </c:pt>
                <c:pt idx="4">
                  <c:v>4.9395444746461834</c:v>
                </c:pt>
                <c:pt idx="5">
                  <c:v>4.9418604651162763</c:v>
                </c:pt>
                <c:pt idx="6">
                  <c:v>4.9418879334782284</c:v>
                </c:pt>
                <c:pt idx="7">
                  <c:v>4.84009546539379</c:v>
                </c:pt>
                <c:pt idx="8">
                  <c:v>4.7147791989543437</c:v>
                </c:pt>
                <c:pt idx="9">
                  <c:v>4.0237344706100542</c:v>
                </c:pt>
                <c:pt idx="10">
                  <c:v>3.0275144934204472</c:v>
                </c:pt>
                <c:pt idx="11">
                  <c:v>2.197399743636713</c:v>
                </c:pt>
                <c:pt idx="12">
                  <c:v>1.9935691318327975</c:v>
                </c:pt>
                <c:pt idx="13">
                  <c:v>1.827458256029677</c:v>
                </c:pt>
                <c:pt idx="14">
                  <c:v>1.5323238734246118</c:v>
                </c:pt>
                <c:pt idx="15">
                  <c:v>1.1419836345652361</c:v>
                </c:pt>
                <c:pt idx="16">
                  <c:v>0.71454090746696508</c:v>
                </c:pt>
                <c:pt idx="17">
                  <c:v>0.68805289965152561</c:v>
                </c:pt>
                <c:pt idx="18">
                  <c:v>0.70232306861155469</c:v>
                </c:pt>
                <c:pt idx="19">
                  <c:v>0.98342742669823568</c:v>
                </c:pt>
                <c:pt idx="20">
                  <c:v>0.74001426533523151</c:v>
                </c:pt>
                <c:pt idx="21">
                  <c:v>1.2388591800356559</c:v>
                </c:pt>
                <c:pt idx="22">
                  <c:v>2.0989639156841777</c:v>
                </c:pt>
                <c:pt idx="23">
                  <c:v>2.5533058591650226</c:v>
                </c:pt>
                <c:pt idx="24">
                  <c:v>2.3148982165375638</c:v>
                </c:pt>
                <c:pt idx="25">
                  <c:v>2.8605265555252002</c:v>
                </c:pt>
                <c:pt idx="26">
                  <c:v>3.9203429183782785</c:v>
                </c:pt>
                <c:pt idx="27">
                  <c:v>4.7475106685632795</c:v>
                </c:pt>
                <c:pt idx="28">
                  <c:v>5.2944306491663617</c:v>
                </c:pt>
                <c:pt idx="29">
                  <c:v>5.1916932907348237</c:v>
                </c:pt>
                <c:pt idx="30">
                  <c:v>5.5257510729613601</c:v>
                </c:pt>
                <c:pt idx="31">
                  <c:v>5.6357078449053244</c:v>
                </c:pt>
                <c:pt idx="32">
                  <c:v>5.6553677316576714</c:v>
                </c:pt>
                <c:pt idx="33">
                  <c:v>5.2381371599612674</c:v>
                </c:pt>
                <c:pt idx="34">
                  <c:v>4.7852331379581834</c:v>
                </c:pt>
                <c:pt idx="35">
                  <c:v>5.154188870446383</c:v>
                </c:pt>
                <c:pt idx="36">
                  <c:v>4.9300114446694314</c:v>
                </c:pt>
                <c:pt idx="37">
                  <c:v>4.1537507749535019</c:v>
                </c:pt>
                <c:pt idx="38">
                  <c:v>4.2966400274984995</c:v>
                </c:pt>
                <c:pt idx="39">
                  <c:v>3.6920726531997907</c:v>
                </c:pt>
                <c:pt idx="40">
                  <c:v>3.1247367977764826</c:v>
                </c:pt>
                <c:pt idx="41">
                  <c:v>3.0878258668691552</c:v>
                </c:pt>
                <c:pt idx="42">
                  <c:v>2.1098118962887824</c:v>
                </c:pt>
                <c:pt idx="43">
                  <c:v>1.4084507042253502</c:v>
                </c:pt>
                <c:pt idx="44">
                  <c:v>2.889931311777532</c:v>
                </c:pt>
                <c:pt idx="45">
                  <c:v>2.8609670403212202</c:v>
                </c:pt>
                <c:pt idx="46">
                  <c:v>2.8468859575889067</c:v>
                </c:pt>
                <c:pt idx="47">
                  <c:v>2.1683143640441882</c:v>
                </c:pt>
                <c:pt idx="48">
                  <c:v>2.0555415722795622</c:v>
                </c:pt>
                <c:pt idx="49">
                  <c:v>1.6666666666666829</c:v>
                </c:pt>
                <c:pt idx="50">
                  <c:v>1.3594792782400922</c:v>
                </c:pt>
                <c:pt idx="51">
                  <c:v>1.522468691168033</c:v>
                </c:pt>
                <c:pt idx="52">
                  <c:v>0.94740280953935496</c:v>
                </c:pt>
                <c:pt idx="53">
                  <c:v>0.95752516572551449</c:v>
                </c:pt>
                <c:pt idx="54">
                  <c:v>0.90448925400381563</c:v>
                </c:pt>
                <c:pt idx="55">
                  <c:v>1.1531986531986498</c:v>
                </c:pt>
                <c:pt idx="56">
                  <c:v>0.28494667426524189</c:v>
                </c:pt>
                <c:pt idx="57">
                  <c:v>0.91899804814574715</c:v>
                </c:pt>
                <c:pt idx="58">
                  <c:v>0.41399464242228845</c:v>
                </c:pt>
                <c:pt idx="59">
                  <c:v>0.32525613920961854</c:v>
                </c:pt>
                <c:pt idx="60">
                  <c:v>4.1104899704036406E-2</c:v>
                </c:pt>
                <c:pt idx="61">
                  <c:v>0.14218802275007825</c:v>
                </c:pt>
                <c:pt idx="62">
                  <c:v>-0.24386278653877341</c:v>
                </c:pt>
                <c:pt idx="63">
                  <c:v>-0.59662984761750393</c:v>
                </c:pt>
                <c:pt idx="64">
                  <c:v>-0.2912621359223323</c:v>
                </c:pt>
                <c:pt idx="65">
                  <c:v>-0.25129701686121747</c:v>
                </c:pt>
                <c:pt idx="66">
                  <c:v>-0.46052631578946807</c:v>
                </c:pt>
                <c:pt idx="67">
                  <c:v>-0.97362070400266454</c:v>
                </c:pt>
                <c:pt idx="68">
                  <c:v>-1.0066569248254689</c:v>
                </c:pt>
                <c:pt idx="69">
                  <c:v>-1.8937867676686371</c:v>
                </c:pt>
                <c:pt idx="70">
                  <c:v>-2.8617623282134237</c:v>
                </c:pt>
                <c:pt idx="71">
                  <c:v>-1.8155292591992191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8284672"/>
        <c:axId val="228283136"/>
      </c:lineChart>
      <c:catAx>
        <c:axId val="228279808"/>
        <c:scaling>
          <c:orientation val="minMax"/>
        </c:scaling>
        <c:delete val="0"/>
        <c:axPos val="b"/>
        <c:numFmt formatCode="0" sourceLinked="0"/>
        <c:majorTickMark val="in"/>
        <c:minorTickMark val="none"/>
        <c:tickLblPos val="nextTo"/>
        <c:crossAx val="228281344"/>
        <c:crosses val="autoZero"/>
        <c:auto val="1"/>
        <c:lblAlgn val="ctr"/>
        <c:lblOffset val="100"/>
        <c:tickLblSkip val="12"/>
        <c:tickMarkSkip val="1"/>
        <c:noMultiLvlLbl val="0"/>
      </c:catAx>
      <c:valAx>
        <c:axId val="228281344"/>
        <c:scaling>
          <c:orientation val="minMax"/>
          <c:max val="6"/>
          <c:min val="-3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0"/>
        <c:majorTickMark val="in"/>
        <c:minorTickMark val="none"/>
        <c:tickLblPos val="nextTo"/>
        <c:crossAx val="228279808"/>
        <c:crosses val="autoZero"/>
        <c:crossBetween val="between"/>
      </c:valAx>
      <c:valAx>
        <c:axId val="228283136"/>
        <c:scaling>
          <c:orientation val="minMax"/>
          <c:max val="6"/>
          <c:min val="-3"/>
        </c:scaling>
        <c:delete val="0"/>
        <c:axPos val="r"/>
        <c:numFmt formatCode="General" sourceLinked="0"/>
        <c:majorTickMark val="in"/>
        <c:minorTickMark val="none"/>
        <c:tickLblPos val="nextTo"/>
        <c:crossAx val="228284672"/>
        <c:crosses val="max"/>
        <c:crossBetween val="between"/>
      </c:valAx>
      <c:catAx>
        <c:axId val="228284672"/>
        <c:scaling>
          <c:orientation val="minMax"/>
        </c:scaling>
        <c:delete val="1"/>
        <c:axPos val="b"/>
        <c:numFmt formatCode="0.00" sourceLinked="1"/>
        <c:majorTickMark val="out"/>
        <c:minorTickMark val="none"/>
        <c:tickLblPos val="nextTo"/>
        <c:crossAx val="2282831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0.82082</cdr:x>
      <cdr:y>0.80809</cdr:y>
    </cdr:from>
    <cdr:to>
      <cdr:x>0.91638</cdr:x>
      <cdr:y>0.8577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7635876" y="4913313"/>
          <a:ext cx="889000" cy="301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400" b="1">
              <a:solidFill>
                <a:schemeClr val="accent3"/>
              </a:solidFill>
            </a:rPr>
            <a:t>Grèce</a:t>
          </a:r>
        </a:p>
      </cdr:txBody>
    </cdr:sp>
  </cdr:relSizeAnchor>
  <cdr:relSizeAnchor xmlns:cdr="http://schemas.openxmlformats.org/drawingml/2006/chartDrawing">
    <cdr:from>
      <cdr:x>0.80239</cdr:x>
      <cdr:y>0.25901</cdr:y>
    </cdr:from>
    <cdr:to>
      <cdr:x>0.92561</cdr:x>
      <cdr:y>0.30862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6991855" y="1430490"/>
          <a:ext cx="1073735" cy="2739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400" b="1" dirty="0">
              <a:solidFill>
                <a:srgbClr val="C00000"/>
              </a:solidFill>
            </a:rPr>
            <a:t>Espagne</a:t>
          </a:r>
        </a:p>
      </cdr:txBody>
    </cdr:sp>
  </cdr:relSizeAnchor>
  <cdr:relSizeAnchor xmlns:cdr="http://schemas.openxmlformats.org/drawingml/2006/chartDrawing">
    <cdr:from>
      <cdr:x>0.40648</cdr:x>
      <cdr:y>0.58407</cdr:y>
    </cdr:from>
    <cdr:to>
      <cdr:x>0.54352</cdr:x>
      <cdr:y>0.63368</cdr:y>
    </cdr:to>
    <cdr:sp macro="" textlink="">
      <cdr:nvSpPr>
        <cdr:cNvPr id="4" name="ZoneTexte 1"/>
        <cdr:cNvSpPr txBox="1"/>
      </cdr:nvSpPr>
      <cdr:spPr>
        <a:xfrm xmlns:a="http://schemas.openxmlformats.org/drawingml/2006/main">
          <a:off x="3781424" y="3551237"/>
          <a:ext cx="1274763" cy="301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400" b="1">
              <a:solidFill>
                <a:schemeClr val="accent6"/>
              </a:solidFill>
            </a:rPr>
            <a:t>Allemagne</a:t>
          </a:r>
        </a:p>
      </cdr:txBody>
    </cdr:sp>
  </cdr:relSizeAnchor>
  <cdr:relSizeAnchor xmlns:cdr="http://schemas.openxmlformats.org/drawingml/2006/chartDrawing">
    <cdr:from>
      <cdr:x>0.65291</cdr:x>
      <cdr:y>0.19567</cdr:y>
    </cdr:from>
    <cdr:to>
      <cdr:x>0.74847</cdr:x>
      <cdr:y>0.24528</cdr:y>
    </cdr:to>
    <cdr:sp macro="" textlink="">
      <cdr:nvSpPr>
        <cdr:cNvPr id="5" name="ZoneTexte 1"/>
        <cdr:cNvSpPr txBox="1"/>
      </cdr:nvSpPr>
      <cdr:spPr>
        <a:xfrm xmlns:a="http://schemas.openxmlformats.org/drawingml/2006/main">
          <a:off x="5689327" y="1080666"/>
          <a:ext cx="832690" cy="273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400" b="1" dirty="0">
              <a:solidFill>
                <a:schemeClr val="accent1">
                  <a:lumMod val="60000"/>
                  <a:lumOff val="40000"/>
                </a:schemeClr>
              </a:solidFill>
            </a:rPr>
            <a:t>Italie</a:t>
          </a:r>
        </a:p>
      </cdr:txBody>
    </cdr:sp>
  </cdr:relSizeAnchor>
  <cdr:relSizeAnchor xmlns:cdr="http://schemas.openxmlformats.org/drawingml/2006/chartDrawing">
    <cdr:from>
      <cdr:x>0.64465</cdr:x>
      <cdr:y>0.31301</cdr:y>
    </cdr:from>
    <cdr:to>
      <cdr:x>0.79952</cdr:x>
      <cdr:y>0.36261</cdr:y>
    </cdr:to>
    <cdr:sp macro="" textlink="">
      <cdr:nvSpPr>
        <cdr:cNvPr id="6" name="ZoneTexte 1"/>
        <cdr:cNvSpPr txBox="1"/>
      </cdr:nvSpPr>
      <cdr:spPr>
        <a:xfrm xmlns:a="http://schemas.openxmlformats.org/drawingml/2006/main">
          <a:off x="5617319" y="1728738"/>
          <a:ext cx="1349544" cy="2739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400" b="1" dirty="0">
              <a:solidFill>
                <a:schemeClr val="bg1">
                  <a:lumMod val="50000"/>
                </a:schemeClr>
              </a:solidFill>
            </a:rPr>
            <a:t>Zone euro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3075647" cy="51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93" tIns="47747" rIns="95493" bIns="47747" numCol="1" anchor="t" anchorCtr="0" compatLnSpc="1">
            <a:prstTxWarp prst="textNoShape">
              <a:avLst/>
            </a:prstTxWarp>
          </a:bodyPr>
          <a:lstStyle>
            <a:lvl1pPr defTabSz="954156">
              <a:defRPr sz="12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 bwMode="auto">
          <a:xfrm>
            <a:off x="4021999" y="1"/>
            <a:ext cx="3075646" cy="51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93" tIns="47747" rIns="95493" bIns="47747" numCol="1" anchor="t" anchorCtr="0" compatLnSpc="1">
            <a:prstTxWarp prst="textNoShape">
              <a:avLst/>
            </a:prstTxWarp>
          </a:bodyPr>
          <a:lstStyle>
            <a:lvl1pPr algn="r" defTabSz="954156">
              <a:defRPr sz="1200">
                <a:latin typeface="Calibri" pitchFamily="34" charset="0"/>
              </a:defRPr>
            </a:lvl1pPr>
          </a:lstStyle>
          <a:p>
            <a:fld id="{24FF0345-85B5-42AA-9E4D-E3C32E698732}" type="datetimeFigureOut">
              <a:rPr lang="fr-FR"/>
              <a:pPr/>
              <a:t>08/07/2016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 bwMode="auto">
          <a:xfrm>
            <a:off x="0" y="9719860"/>
            <a:ext cx="3075647" cy="51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93" tIns="47747" rIns="95493" bIns="47747" numCol="1" anchor="b" anchorCtr="0" compatLnSpc="1">
            <a:prstTxWarp prst="textNoShape">
              <a:avLst/>
            </a:prstTxWarp>
          </a:bodyPr>
          <a:lstStyle>
            <a:lvl1pPr defTabSz="954156">
              <a:defRPr sz="12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 bwMode="auto">
          <a:xfrm>
            <a:off x="4021999" y="9719860"/>
            <a:ext cx="3075646" cy="51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93" tIns="47747" rIns="95493" bIns="47747" numCol="1" anchor="b" anchorCtr="0" compatLnSpc="1">
            <a:prstTxWarp prst="textNoShape">
              <a:avLst/>
            </a:prstTxWarp>
          </a:bodyPr>
          <a:lstStyle>
            <a:lvl1pPr algn="r" defTabSz="954156">
              <a:defRPr sz="1200">
                <a:latin typeface="Calibri" pitchFamily="34" charset="0"/>
              </a:defRPr>
            </a:lvl1pPr>
          </a:lstStyle>
          <a:p>
            <a:fld id="{2B091908-A648-4DFE-B588-25E6FBA28D7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524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3075647" cy="51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93" tIns="47747" rIns="95493" bIns="47747" numCol="1" anchor="t" anchorCtr="0" compatLnSpc="1">
            <a:prstTxWarp prst="textNoShape">
              <a:avLst/>
            </a:prstTxWarp>
          </a:bodyPr>
          <a:lstStyle>
            <a:lvl1pPr defTabSz="954156">
              <a:defRPr sz="12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4021999" y="1"/>
            <a:ext cx="3075646" cy="51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93" tIns="47747" rIns="95493" bIns="47747" numCol="1" anchor="t" anchorCtr="0" compatLnSpc="1">
            <a:prstTxWarp prst="textNoShape">
              <a:avLst/>
            </a:prstTxWarp>
          </a:bodyPr>
          <a:lstStyle>
            <a:lvl1pPr algn="r" defTabSz="954156">
              <a:defRPr sz="1200">
                <a:latin typeface="Calibri" pitchFamily="34" charset="0"/>
              </a:defRPr>
            </a:lvl1pPr>
          </a:lstStyle>
          <a:p>
            <a:fld id="{D4CD2900-AA19-459B-B48E-BCEB0EDE710A}" type="datetimeFigureOut">
              <a:rPr lang="fr-FR"/>
              <a:pPr/>
              <a:t>08/07/2016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768350"/>
            <a:ext cx="51196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95" tIns="47297" rIns="94595" bIns="47297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 bwMode="auto">
          <a:xfrm>
            <a:off x="709766" y="4861565"/>
            <a:ext cx="5679770" cy="460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93" tIns="47747" rIns="95493" bIns="477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9719860"/>
            <a:ext cx="3075647" cy="51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93" tIns="47747" rIns="95493" bIns="47747" numCol="1" anchor="b" anchorCtr="0" compatLnSpc="1">
            <a:prstTxWarp prst="textNoShape">
              <a:avLst/>
            </a:prstTxWarp>
          </a:bodyPr>
          <a:lstStyle>
            <a:lvl1pPr defTabSz="954156">
              <a:defRPr sz="12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4021999" y="9719860"/>
            <a:ext cx="3075646" cy="51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93" tIns="47747" rIns="95493" bIns="47747" numCol="1" anchor="b" anchorCtr="0" compatLnSpc="1">
            <a:prstTxWarp prst="textNoShape">
              <a:avLst/>
            </a:prstTxWarp>
          </a:bodyPr>
          <a:lstStyle>
            <a:lvl1pPr algn="r" defTabSz="954156">
              <a:defRPr sz="1200">
                <a:latin typeface="Calibri" pitchFamily="34" charset="0"/>
              </a:defRPr>
            </a:lvl1pPr>
          </a:lstStyle>
          <a:p>
            <a:fld id="{1B295F95-1E7A-408B-A796-C28825FF4EB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3478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623728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" name="Text Box 16"/>
          <p:cNvSpPr txBox="1">
            <a:spLocks noChangeArrowheads="1"/>
          </p:cNvSpPr>
          <p:nvPr userDrawn="1"/>
        </p:nvSpPr>
        <p:spPr bwMode="auto">
          <a:xfrm>
            <a:off x="1835150" y="2492375"/>
            <a:ext cx="5832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/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0"/>
            <a:ext cx="9144000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" name="Rectangle 21"/>
          <p:cNvSpPr>
            <a:spLocks noChangeArrowheads="1"/>
          </p:cNvSpPr>
          <p:nvPr userDrawn="1"/>
        </p:nvSpPr>
        <p:spPr bwMode="auto">
          <a:xfrm>
            <a:off x="0" y="6210300"/>
            <a:ext cx="9144000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7" name="Rectangle 18"/>
          <p:cNvSpPr>
            <a:spLocks noChangeArrowheads="1"/>
          </p:cNvSpPr>
          <p:nvPr userDrawn="1"/>
        </p:nvSpPr>
        <p:spPr bwMode="auto">
          <a:xfrm>
            <a:off x="250825" y="6237288"/>
            <a:ext cx="45720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fr-FR" sz="1200" b="1" dirty="0">
                <a:latin typeface="Calibri" pitchFamily="34" charset="0"/>
              </a:rPr>
              <a:t>observatoire français des conjonctures économiques</a:t>
            </a:r>
          </a:p>
          <a:p>
            <a:pPr>
              <a:defRPr/>
            </a:pPr>
            <a:r>
              <a:rPr lang="fr-FR" sz="1100" b="1" dirty="0">
                <a:solidFill>
                  <a:srgbClr val="969696"/>
                </a:solidFill>
                <a:latin typeface="Calibri" pitchFamily="34" charset="0"/>
              </a:rPr>
              <a:t>centre de recherche en économie de Sciences Po</a:t>
            </a:r>
            <a:endParaRPr lang="fr-FR" sz="1100" dirty="0">
              <a:solidFill>
                <a:srgbClr val="969696"/>
              </a:solidFill>
              <a:latin typeface="Calibri" pitchFamily="34" charset="0"/>
            </a:endParaRPr>
          </a:p>
          <a:p>
            <a:pPr>
              <a:defRPr/>
            </a:pPr>
            <a:r>
              <a:rPr lang="fr-FR" sz="1100" b="1" dirty="0">
                <a:latin typeface="Calibri" pitchFamily="34" charset="0"/>
              </a:rPr>
              <a:t>www.ofce.sciences-po.fr</a:t>
            </a:r>
          </a:p>
        </p:txBody>
      </p:sp>
      <p:pic>
        <p:nvPicPr>
          <p:cNvPr id="8" name="Picture 13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675" y="9525"/>
            <a:ext cx="1227138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2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687388" y="2060575"/>
            <a:ext cx="7772400" cy="1470025"/>
          </a:xfrm>
        </p:spPr>
        <p:txBody>
          <a:bodyPr/>
          <a:lstStyle>
            <a:lvl1pPr>
              <a:defRPr b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0" y="0"/>
            <a:ext cx="9144000" cy="43656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 sz="2400" b="1" dirty="0">
              <a:solidFill>
                <a:srgbClr val="FF3300"/>
              </a:solidFill>
            </a:endParaRP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499225"/>
            <a:ext cx="9144000" cy="35877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</a:t>
            </a:r>
            <a:endParaRPr lang="fr-FR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5" descr="Logo_blan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1638" y="5986463"/>
            <a:ext cx="7270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 descr="Logo_blanc-gri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8663" y="6499225"/>
            <a:ext cx="7270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825" y="692696"/>
            <a:ext cx="8713788" cy="5522387"/>
          </a:xfrm>
        </p:spPr>
        <p:txBody>
          <a:bodyPr/>
          <a:lstStyle>
            <a:lvl1pPr>
              <a:buClr>
                <a:srgbClr val="FF3300"/>
              </a:buClr>
              <a:defRPr sz="1800">
                <a:latin typeface="Calibri" pitchFamily="34" charset="0"/>
                <a:cs typeface="Calibri" pitchFamily="34" charset="0"/>
              </a:defRPr>
            </a:lvl1pPr>
            <a:lvl2pPr>
              <a:buClr>
                <a:srgbClr val="FF3300"/>
              </a:buClr>
              <a:defRPr sz="1600">
                <a:latin typeface="Calibri" pitchFamily="34" charset="0"/>
                <a:cs typeface="Calibri" pitchFamily="34" charset="0"/>
              </a:defRPr>
            </a:lvl2pPr>
            <a:lvl3pPr>
              <a:buClr>
                <a:schemeClr val="tx1">
                  <a:lumMod val="50000"/>
                  <a:lumOff val="50000"/>
                </a:schemeClr>
              </a:buClr>
              <a:defRPr sz="1400">
                <a:latin typeface="Calibri" pitchFamily="34" charset="0"/>
                <a:cs typeface="Calibri" pitchFamily="34" charset="0"/>
              </a:defRPr>
            </a:lvl3pPr>
            <a:lvl4pPr>
              <a:buClr>
                <a:schemeClr val="tx1">
                  <a:lumMod val="75000"/>
                  <a:lumOff val="25000"/>
                </a:schemeClr>
              </a:buClr>
              <a:defRPr sz="1200">
                <a:latin typeface="Calibri" pitchFamily="34" charset="0"/>
                <a:cs typeface="Calibri" pitchFamily="34" charset="0"/>
              </a:defRPr>
            </a:lvl4pPr>
            <a:lvl5pPr>
              <a:buClr>
                <a:schemeClr val="tx1">
                  <a:lumMod val="75000"/>
                  <a:lumOff val="25000"/>
                </a:schemeClr>
              </a:buClr>
              <a:defRPr sz="11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250825" y="0"/>
            <a:ext cx="8713787" cy="479425"/>
          </a:xfrm>
        </p:spPr>
        <p:txBody>
          <a:bodyPr/>
          <a:lstStyle>
            <a:lvl1pPr>
              <a:defRPr sz="2000" b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052513"/>
            <a:ext cx="8713787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69850"/>
            <a:ext cx="871378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0000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0000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0000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0000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C00000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b="1">
          <a:solidFill>
            <a:srgbClr val="5F5F5F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1600">
          <a:solidFill>
            <a:srgbClr val="5F5F5F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1400">
          <a:solidFill>
            <a:srgbClr val="5F5F5F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200">
          <a:solidFill>
            <a:srgbClr val="5F5F5F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100">
          <a:solidFill>
            <a:srgbClr val="5F5F5F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xavier.ragot@sciencespo.f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re 1"/>
          <p:cNvSpPr>
            <a:spLocks noGrp="1"/>
          </p:cNvSpPr>
          <p:nvPr>
            <p:ph type="ctrTitle"/>
          </p:nvPr>
        </p:nvSpPr>
        <p:spPr>
          <a:xfrm>
            <a:off x="587566" y="1844824"/>
            <a:ext cx="8413898" cy="1470025"/>
          </a:xfrm>
        </p:spPr>
        <p:txBody>
          <a:bodyPr/>
          <a:lstStyle/>
          <a:p>
            <a:r>
              <a:rPr lang="fr-FR" sz="3200" dirty="0" smtClean="0"/>
              <a:t>Our </a:t>
            </a:r>
            <a:r>
              <a:rPr lang="fr-FR" sz="3200" dirty="0" err="1" smtClean="0"/>
              <a:t>European</a:t>
            </a:r>
            <a:r>
              <a:rPr lang="fr-FR" sz="3200" dirty="0" smtClean="0"/>
              <a:t> </a:t>
            </a:r>
            <a:r>
              <a:rPr lang="fr-FR" sz="3200" dirty="0" err="1" smtClean="0"/>
              <a:t>Problems</a:t>
            </a:r>
            <a:r>
              <a:rPr lang="fr-FR" sz="3200" b="0" dirty="0" smtClean="0"/>
              <a:t/>
            </a:r>
            <a:br>
              <a:rPr lang="fr-FR" sz="3200" b="0" dirty="0" smtClean="0"/>
            </a:br>
            <a:endParaRPr lang="fr-FR" sz="3600" dirty="0"/>
          </a:p>
        </p:txBody>
      </p:sp>
      <p:sp>
        <p:nvSpPr>
          <p:cNvPr id="6146" name="ZoneTexte 2"/>
          <p:cNvSpPr txBox="1">
            <a:spLocks noChangeArrowheads="1"/>
          </p:cNvSpPr>
          <p:nvPr/>
        </p:nvSpPr>
        <p:spPr bwMode="auto">
          <a:xfrm>
            <a:off x="4103688" y="6165850"/>
            <a:ext cx="5040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1200" dirty="0" smtClean="0">
                <a:latin typeface="Calibri" pitchFamily="34" charset="0"/>
                <a:hlinkClick r:id="rId2"/>
              </a:rPr>
              <a:t>xavier.ragot@sciencespo.fr</a:t>
            </a:r>
            <a:endParaRPr lang="fr-FR" sz="1200" dirty="0">
              <a:latin typeface="Calibri" pitchFamily="34" charset="0"/>
            </a:endParaRPr>
          </a:p>
          <a:p>
            <a:pPr algn="r"/>
            <a:endParaRPr lang="fr-FR" sz="1200" dirty="0">
              <a:latin typeface="Calibri" pitchFamily="34" charset="0"/>
            </a:endParaRPr>
          </a:p>
        </p:txBody>
      </p:sp>
      <p:pic>
        <p:nvPicPr>
          <p:cNvPr id="12290" name="Picture 2" descr="Site de Sciences  Po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596336" y="188640"/>
            <a:ext cx="1428750" cy="25717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627784" y="3933445"/>
            <a:ext cx="6397302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Font typeface="Wingdings" pitchFamily="2" charset="2"/>
              <a:buNone/>
              <a:defRPr/>
            </a:pPr>
            <a:endParaRPr lang="fr-FR" b="1" dirty="0" smtClean="0">
              <a:solidFill>
                <a:schemeClr val="bg1"/>
              </a:solidFill>
            </a:endParaRPr>
          </a:p>
          <a:p>
            <a:pPr eaLnBrk="0" hangingPunct="0"/>
            <a:r>
              <a:rPr lang="fr-FR" sz="2400" b="1" dirty="0" smtClean="0">
                <a:latin typeface="Calibri" pitchFamily="34" charset="0"/>
              </a:rPr>
              <a:t>Xavier Ragot</a:t>
            </a:r>
          </a:p>
          <a:p>
            <a:pPr eaLnBrk="0" hangingPunct="0"/>
            <a:r>
              <a:rPr lang="fr-FR" sz="2400" b="1" dirty="0" smtClean="0">
                <a:latin typeface="Calibri" pitchFamily="34" charset="0"/>
              </a:rPr>
              <a:t>OFCE and CNRS</a:t>
            </a:r>
            <a:endParaRPr lang="fr-FR" sz="2400" b="1" dirty="0">
              <a:latin typeface="Calibri" pitchFamily="34" charset="0"/>
            </a:endParaRPr>
          </a:p>
          <a:p>
            <a:pPr eaLnBrk="0" hangingPunct="0"/>
            <a:endParaRPr lang="fr-FR" sz="2400" b="1" dirty="0">
              <a:latin typeface="Calibri" pitchFamily="34" charset="0"/>
            </a:endParaRPr>
          </a:p>
          <a:p>
            <a:pPr algn="r">
              <a:buFont typeface="Wingdings" pitchFamily="2" charset="2"/>
              <a:buNone/>
              <a:defRPr/>
            </a:pPr>
            <a:endParaRPr lang="fr-FR" sz="1000" b="1" dirty="0">
              <a:solidFill>
                <a:schemeClr val="bg1"/>
              </a:solidFill>
            </a:endParaRPr>
          </a:p>
          <a:p>
            <a:pPr algn="r">
              <a:buFont typeface="Wingdings" pitchFamily="2" charset="2"/>
              <a:buNone/>
              <a:defRPr/>
            </a:pPr>
            <a:endParaRPr lang="fr-FR" sz="1000" b="1" dirty="0">
              <a:solidFill>
                <a:schemeClr val="bg1"/>
              </a:solidFill>
            </a:endParaRPr>
          </a:p>
          <a:p>
            <a:pPr algn="r">
              <a:buFont typeface="Wingdings" pitchFamily="2" charset="2"/>
              <a:buNone/>
              <a:defRPr/>
            </a:pPr>
            <a:endParaRPr lang="fr-F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73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Image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825" y="748091"/>
            <a:ext cx="8713788" cy="5411030"/>
          </a:xfr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err="1" smtClean="0"/>
              <a:t>Supply</a:t>
            </a:r>
            <a:r>
              <a:rPr lang="fr-FR" sz="2800" dirty="0" smtClean="0"/>
              <a:t> : </a:t>
            </a:r>
            <a:r>
              <a:rPr lang="fr-FR" sz="2800" dirty="0" err="1" smtClean="0"/>
              <a:t>Investment</a:t>
            </a:r>
            <a:r>
              <a:rPr lang="fr-FR" sz="2800" dirty="0" smtClean="0"/>
              <a:t> in the US and Euro area (2008= 100)</a:t>
            </a:r>
            <a:endParaRPr lang="fr-FR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sz="24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Triangle of </a:t>
            </a:r>
            <a:r>
              <a:rPr lang="fr-FR" sz="2800" dirty="0" err="1" smtClean="0"/>
              <a:t>our</a:t>
            </a:r>
            <a:r>
              <a:rPr lang="fr-FR" sz="2800" dirty="0" smtClean="0"/>
              <a:t> </a:t>
            </a:r>
            <a:r>
              <a:rPr lang="fr-FR" sz="2800" dirty="0" err="1" smtClean="0"/>
              <a:t>problems</a:t>
            </a:r>
            <a:endParaRPr lang="fr-FR" sz="2800" dirty="0"/>
          </a:p>
        </p:txBody>
      </p:sp>
      <p:sp>
        <p:nvSpPr>
          <p:cNvPr id="4" name="Triangle isocèle 3"/>
          <p:cNvSpPr/>
          <p:nvPr/>
        </p:nvSpPr>
        <p:spPr bwMode="auto">
          <a:xfrm>
            <a:off x="3428992" y="1643050"/>
            <a:ext cx="3357586" cy="2786082"/>
          </a:xfrm>
          <a:prstGeom prst="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500298" y="1928802"/>
            <a:ext cx="3786214" cy="200026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riangle isocèle 6"/>
          <p:cNvSpPr/>
          <p:nvPr/>
        </p:nvSpPr>
        <p:spPr bwMode="auto">
          <a:xfrm>
            <a:off x="2428860" y="1928802"/>
            <a:ext cx="3857652" cy="3571900"/>
          </a:xfrm>
          <a:prstGeom prst="triangle">
            <a:avLst/>
          </a:prstGeom>
          <a:solidFill>
            <a:schemeClr val="bg1"/>
          </a:solid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28926" y="1142984"/>
            <a:ext cx="385765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err="1" smtClean="0">
                <a:solidFill>
                  <a:schemeClr val="accent1"/>
                </a:solidFill>
              </a:rPr>
              <a:t>Unemployment</a:t>
            </a:r>
            <a:r>
              <a:rPr lang="fr-FR" sz="2200" b="1" dirty="0" smtClean="0">
                <a:solidFill>
                  <a:schemeClr val="accent1"/>
                </a:solidFill>
              </a:rPr>
              <a:t> and </a:t>
            </a:r>
            <a:r>
              <a:rPr lang="fr-FR" sz="2200" b="1" dirty="0" err="1" smtClean="0">
                <a:solidFill>
                  <a:schemeClr val="accent1"/>
                </a:solidFill>
              </a:rPr>
              <a:t>growth</a:t>
            </a:r>
            <a:r>
              <a:rPr lang="fr-FR" sz="2200" b="1" dirty="0" smtClean="0">
                <a:solidFill>
                  <a:schemeClr val="accent1"/>
                </a:solidFill>
              </a:rPr>
              <a:t> short-</a:t>
            </a:r>
            <a:r>
              <a:rPr lang="fr-FR" sz="2200" b="1" dirty="0" err="1" smtClean="0">
                <a:solidFill>
                  <a:schemeClr val="accent1"/>
                </a:solidFill>
              </a:rPr>
              <a:t>run</a:t>
            </a:r>
            <a:endParaRPr lang="fr-FR" sz="2200" b="1" dirty="0" smtClean="0">
              <a:solidFill>
                <a:schemeClr val="accent1"/>
              </a:solidFill>
            </a:endParaRPr>
          </a:p>
          <a:p>
            <a:r>
              <a:rPr lang="fr-FR" dirty="0" smtClean="0"/>
              <a:t>		</a:t>
            </a:r>
            <a:r>
              <a:rPr lang="fr-FR" sz="1400" dirty="0" smtClean="0"/>
              <a:t>- </a:t>
            </a:r>
            <a:r>
              <a:rPr lang="fr-FR" sz="1400" dirty="0" err="1" smtClean="0"/>
              <a:t>inequality</a:t>
            </a:r>
            <a:endParaRPr lang="fr-FR" sz="1400" dirty="0" smtClean="0"/>
          </a:p>
          <a:p>
            <a:r>
              <a:rPr lang="fr-FR" sz="1400" dirty="0" smtClean="0"/>
              <a:t>		- </a:t>
            </a:r>
            <a:r>
              <a:rPr lang="fr-FR" sz="1400" dirty="0" err="1" smtClean="0"/>
              <a:t>European</a:t>
            </a:r>
            <a:r>
              <a:rPr lang="fr-FR" sz="1400" dirty="0" smtClean="0"/>
              <a:t> support</a:t>
            </a:r>
            <a:endParaRPr lang="fr-FR" sz="1400" dirty="0"/>
          </a:p>
        </p:txBody>
      </p:sp>
      <p:sp>
        <p:nvSpPr>
          <p:cNvPr id="9" name="ZoneTexte 8"/>
          <p:cNvSpPr txBox="1"/>
          <p:nvPr/>
        </p:nvSpPr>
        <p:spPr>
          <a:xfrm>
            <a:off x="6500826" y="4857760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chemeClr val="accent1"/>
                </a:solidFill>
              </a:rPr>
              <a:t>Public </a:t>
            </a:r>
            <a:r>
              <a:rPr lang="fr-FR" sz="2200" b="1" dirty="0" err="1" smtClean="0">
                <a:solidFill>
                  <a:schemeClr val="accent1"/>
                </a:solidFill>
              </a:rPr>
              <a:t>debt</a:t>
            </a:r>
            <a:endParaRPr lang="fr-FR" sz="2200" b="1" dirty="0" smtClean="0">
              <a:solidFill>
                <a:schemeClr val="accent1"/>
              </a:solidFill>
            </a:endParaRPr>
          </a:p>
          <a:p>
            <a:r>
              <a:rPr lang="fr-FR" sz="1400" dirty="0" err="1" smtClean="0"/>
              <a:t>restructr</a:t>
            </a:r>
            <a:endParaRPr lang="fr-FR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428596" y="4857760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chemeClr val="accent1"/>
                </a:solidFill>
              </a:rPr>
              <a:t>Nominal Divergences</a:t>
            </a:r>
          </a:p>
          <a:p>
            <a:r>
              <a:rPr lang="fr-FR" sz="1400" dirty="0" smtClean="0"/>
              <a:t>  - Nominal</a:t>
            </a:r>
          </a:p>
          <a:p>
            <a:r>
              <a:rPr lang="fr-FR" sz="1400" dirty="0" smtClean="0"/>
              <a:t>  - Real</a:t>
            </a:r>
            <a:endParaRPr lang="fr-FR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qe-289-1-u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2762" y="1000108"/>
            <a:ext cx="8479883" cy="5143536"/>
          </a:xfr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sz="24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Triangle of </a:t>
            </a:r>
            <a:r>
              <a:rPr lang="fr-FR" sz="2800" dirty="0" err="1" smtClean="0"/>
              <a:t>our</a:t>
            </a:r>
            <a:r>
              <a:rPr lang="fr-FR" sz="2800" dirty="0" smtClean="0"/>
              <a:t> </a:t>
            </a:r>
            <a:r>
              <a:rPr lang="fr-FR" sz="2800" dirty="0" err="1" smtClean="0"/>
              <a:t>problems</a:t>
            </a:r>
            <a:endParaRPr lang="fr-FR" sz="2800" dirty="0"/>
          </a:p>
        </p:txBody>
      </p:sp>
      <p:sp>
        <p:nvSpPr>
          <p:cNvPr id="4" name="Triangle isocèle 3"/>
          <p:cNvSpPr/>
          <p:nvPr/>
        </p:nvSpPr>
        <p:spPr bwMode="auto">
          <a:xfrm>
            <a:off x="3428992" y="1643050"/>
            <a:ext cx="3357586" cy="2786082"/>
          </a:xfrm>
          <a:prstGeom prst="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500298" y="1928802"/>
            <a:ext cx="3786214" cy="200026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riangle isocèle 6"/>
          <p:cNvSpPr/>
          <p:nvPr/>
        </p:nvSpPr>
        <p:spPr bwMode="auto">
          <a:xfrm>
            <a:off x="2428860" y="1928802"/>
            <a:ext cx="3857652" cy="3571900"/>
          </a:xfrm>
          <a:prstGeom prst="triangle">
            <a:avLst/>
          </a:prstGeom>
          <a:solidFill>
            <a:schemeClr val="bg1"/>
          </a:solid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28926" y="1142984"/>
            <a:ext cx="385765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err="1" smtClean="0">
                <a:solidFill>
                  <a:schemeClr val="accent1"/>
                </a:solidFill>
              </a:rPr>
              <a:t>Unemployment</a:t>
            </a:r>
            <a:r>
              <a:rPr lang="fr-FR" sz="2200" b="1" dirty="0" smtClean="0">
                <a:solidFill>
                  <a:schemeClr val="accent1"/>
                </a:solidFill>
              </a:rPr>
              <a:t> and </a:t>
            </a:r>
            <a:r>
              <a:rPr lang="fr-FR" sz="2200" b="1" dirty="0" err="1" smtClean="0">
                <a:solidFill>
                  <a:schemeClr val="accent1"/>
                </a:solidFill>
              </a:rPr>
              <a:t>growth</a:t>
            </a:r>
            <a:r>
              <a:rPr lang="fr-FR" sz="2200" b="1" dirty="0" smtClean="0">
                <a:solidFill>
                  <a:schemeClr val="accent1"/>
                </a:solidFill>
              </a:rPr>
              <a:t> short-</a:t>
            </a:r>
            <a:r>
              <a:rPr lang="fr-FR" sz="2200" b="1" dirty="0" err="1" smtClean="0">
                <a:solidFill>
                  <a:schemeClr val="accent1"/>
                </a:solidFill>
              </a:rPr>
              <a:t>run</a:t>
            </a:r>
            <a:endParaRPr lang="fr-FR" sz="2200" b="1" dirty="0" smtClean="0">
              <a:solidFill>
                <a:schemeClr val="accent1"/>
              </a:solidFill>
            </a:endParaRPr>
          </a:p>
          <a:p>
            <a:r>
              <a:rPr lang="fr-FR" dirty="0" smtClean="0"/>
              <a:t>		</a:t>
            </a:r>
            <a:r>
              <a:rPr lang="fr-FR" sz="1400" dirty="0" smtClean="0"/>
              <a:t>- </a:t>
            </a:r>
            <a:r>
              <a:rPr lang="fr-FR" sz="1400" dirty="0" err="1" smtClean="0"/>
              <a:t>inequality</a:t>
            </a:r>
            <a:endParaRPr lang="fr-FR" sz="1400" dirty="0" smtClean="0"/>
          </a:p>
          <a:p>
            <a:r>
              <a:rPr lang="fr-FR" sz="1400" dirty="0" smtClean="0"/>
              <a:t>		- </a:t>
            </a:r>
            <a:r>
              <a:rPr lang="fr-FR" sz="1400" dirty="0" err="1" smtClean="0"/>
              <a:t>European</a:t>
            </a:r>
            <a:r>
              <a:rPr lang="fr-FR" sz="1400" dirty="0" smtClean="0"/>
              <a:t> support</a:t>
            </a:r>
            <a:endParaRPr lang="fr-FR" sz="1400" dirty="0"/>
          </a:p>
        </p:txBody>
      </p:sp>
      <p:sp>
        <p:nvSpPr>
          <p:cNvPr id="9" name="ZoneTexte 8"/>
          <p:cNvSpPr txBox="1"/>
          <p:nvPr/>
        </p:nvSpPr>
        <p:spPr>
          <a:xfrm>
            <a:off x="6500826" y="4857760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chemeClr val="accent1"/>
                </a:solidFill>
              </a:rPr>
              <a:t>Public </a:t>
            </a:r>
            <a:r>
              <a:rPr lang="fr-FR" sz="2200" b="1" dirty="0" err="1" smtClean="0">
                <a:solidFill>
                  <a:schemeClr val="accent1"/>
                </a:solidFill>
              </a:rPr>
              <a:t>debt</a:t>
            </a:r>
            <a:endParaRPr lang="fr-FR" sz="2200" b="1" dirty="0" smtClean="0">
              <a:solidFill>
                <a:schemeClr val="accent1"/>
              </a:solidFill>
            </a:endParaRPr>
          </a:p>
          <a:p>
            <a:r>
              <a:rPr lang="fr-FR" sz="1400" dirty="0" err="1" smtClean="0"/>
              <a:t>Restructuring</a:t>
            </a:r>
            <a:r>
              <a:rPr lang="fr-FR" sz="1400" dirty="0" smtClean="0"/>
              <a:t>?</a:t>
            </a:r>
            <a:endParaRPr lang="fr-FR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428596" y="4857760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chemeClr val="accent1"/>
                </a:solidFill>
              </a:rPr>
              <a:t>Nominal Divergences</a:t>
            </a:r>
          </a:p>
          <a:p>
            <a:r>
              <a:rPr lang="fr-FR" sz="1400" dirty="0" smtClean="0"/>
              <a:t>  - Nominal</a:t>
            </a:r>
          </a:p>
          <a:p>
            <a:r>
              <a:rPr lang="fr-FR" sz="1400" dirty="0" smtClean="0"/>
              <a:t>  - Real</a:t>
            </a:r>
            <a:endParaRPr lang="fr-FR" sz="1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2714612" y="3143248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France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571868" y="5286388"/>
            <a:ext cx="185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Germany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000628" y="3143248"/>
            <a:ext cx="17859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Geneva Group</a:t>
            </a:r>
            <a:endParaRPr lang="en-GB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Key Questions : </a:t>
            </a:r>
          </a:p>
          <a:p>
            <a:pPr lvl="1"/>
            <a:r>
              <a:rPr lang="en-GB" dirty="0" smtClean="0"/>
              <a:t>Frontier of the Euro : keep Greece in</a:t>
            </a:r>
          </a:p>
          <a:p>
            <a:pPr lvl="1"/>
            <a:r>
              <a:rPr lang="en-GB" dirty="0" smtClean="0"/>
              <a:t>Commitment for a smooth fiscal consolidation : “trust”</a:t>
            </a:r>
          </a:p>
          <a:p>
            <a:pPr lvl="1"/>
            <a:r>
              <a:rPr lang="en-GB" dirty="0" smtClean="0"/>
              <a:t>Managed transfers</a:t>
            </a:r>
          </a:p>
          <a:p>
            <a:pPr lvl="1">
              <a:buNone/>
            </a:pPr>
            <a:endParaRPr lang="en-GB" dirty="0" smtClean="0"/>
          </a:p>
          <a:p>
            <a:pPr lvl="2"/>
            <a:endParaRPr lang="en-GB" dirty="0" smtClean="0"/>
          </a:p>
          <a:p>
            <a:r>
              <a:rPr lang="en-GB" dirty="0" smtClean="0"/>
              <a:t>Solution 1 : Wait and See</a:t>
            </a:r>
          </a:p>
          <a:p>
            <a:pPr lvl="1"/>
            <a:r>
              <a:rPr lang="en-GB" dirty="0" smtClean="0"/>
              <a:t>Implement fiscal discipline</a:t>
            </a:r>
          </a:p>
          <a:p>
            <a:pPr lvl="1"/>
            <a:r>
              <a:rPr lang="en-GB" dirty="0" smtClean="0"/>
              <a:t>Let political forces reshape Europe and Euro zone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Solution 2 : Debt at the European level:</a:t>
            </a:r>
          </a:p>
          <a:p>
            <a:pPr lvl="1"/>
            <a:r>
              <a:rPr lang="en-GB" dirty="0" smtClean="0"/>
              <a:t>European unemployment insurance (1 or 2% of GDP</a:t>
            </a:r>
            <a:r>
              <a:rPr lang="en-GB" dirty="0" smtClean="0"/>
              <a:t>) (</a:t>
            </a:r>
            <a:r>
              <a:rPr lang="en-GB" dirty="0" err="1" smtClean="0"/>
              <a:t>Benassy-Quere</a:t>
            </a:r>
            <a:r>
              <a:rPr lang="en-GB" dirty="0" smtClean="0"/>
              <a:t> and </a:t>
            </a:r>
            <a:r>
              <a:rPr lang="en-GB" dirty="0" err="1" smtClean="0"/>
              <a:t>Ragot</a:t>
            </a:r>
            <a:r>
              <a:rPr lang="en-GB" dirty="0" smtClean="0"/>
              <a:t>, CAE 2015)</a:t>
            </a:r>
            <a:endParaRPr lang="en-GB" dirty="0" smtClean="0"/>
          </a:p>
          <a:p>
            <a:pPr lvl="1"/>
            <a:r>
              <a:rPr lang="en-GB" dirty="0" smtClean="0"/>
              <a:t>Public investment</a:t>
            </a:r>
          </a:p>
          <a:p>
            <a:pPr lvl="2"/>
            <a:r>
              <a:rPr lang="en-GB" dirty="0" smtClean="0"/>
              <a:t>Nominal convergence : controlled price and wage dynamics</a:t>
            </a:r>
          </a:p>
          <a:p>
            <a:pPr lvl="2"/>
            <a:r>
              <a:rPr lang="en-GB" dirty="0" smtClean="0"/>
              <a:t>Debt convergence (slow</a:t>
            </a:r>
            <a:r>
              <a:rPr lang="en-GB" dirty="0" smtClean="0"/>
              <a:t>)</a:t>
            </a:r>
          </a:p>
          <a:p>
            <a:pPr lvl="1"/>
            <a:r>
              <a:rPr lang="en-GB" dirty="0" err="1" smtClean="0"/>
              <a:t>Paliament</a:t>
            </a:r>
            <a:r>
              <a:rPr lang="en-GB" dirty="0" smtClean="0"/>
              <a:t>  for the Euro area : legislative power</a:t>
            </a:r>
          </a:p>
          <a:p>
            <a:pPr lvl="1"/>
            <a:r>
              <a:rPr lang="en-GB" dirty="0" smtClean="0"/>
              <a:t>Change in the European semester for </a:t>
            </a:r>
            <a:r>
              <a:rPr lang="en-GB" dirty="0"/>
              <a:t>coordination (</a:t>
            </a:r>
            <a:r>
              <a:rPr lang="en-GB" dirty="0" err="1"/>
              <a:t>Benassy-Quere</a:t>
            </a:r>
            <a:r>
              <a:rPr lang="en-GB" dirty="0"/>
              <a:t> and </a:t>
            </a:r>
            <a:r>
              <a:rPr lang="en-GB" dirty="0" err="1"/>
              <a:t>Ragot</a:t>
            </a:r>
            <a:r>
              <a:rPr lang="en-GB" dirty="0"/>
              <a:t>, CAE 2015)</a:t>
            </a:r>
          </a:p>
          <a:p>
            <a:pPr lvl="1"/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converge?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sz="24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Triangle of </a:t>
            </a:r>
            <a:r>
              <a:rPr lang="fr-FR" sz="2800" dirty="0" err="1" smtClean="0"/>
              <a:t>our</a:t>
            </a:r>
            <a:r>
              <a:rPr lang="fr-FR" sz="2800" dirty="0" smtClean="0"/>
              <a:t> </a:t>
            </a:r>
            <a:r>
              <a:rPr lang="fr-FR" sz="2800" dirty="0" err="1" smtClean="0"/>
              <a:t>problems</a:t>
            </a:r>
            <a:endParaRPr lang="fr-FR" sz="2800" dirty="0"/>
          </a:p>
        </p:txBody>
      </p:sp>
      <p:sp>
        <p:nvSpPr>
          <p:cNvPr id="4" name="Triangle isocèle 3"/>
          <p:cNvSpPr/>
          <p:nvPr/>
        </p:nvSpPr>
        <p:spPr bwMode="auto">
          <a:xfrm>
            <a:off x="3428992" y="1643050"/>
            <a:ext cx="3357586" cy="2786082"/>
          </a:xfrm>
          <a:prstGeom prst="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500298" y="1928802"/>
            <a:ext cx="3786214" cy="200026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riangle isocèle 6"/>
          <p:cNvSpPr/>
          <p:nvPr/>
        </p:nvSpPr>
        <p:spPr bwMode="auto">
          <a:xfrm>
            <a:off x="2428860" y="1928802"/>
            <a:ext cx="3857652" cy="3571900"/>
          </a:xfrm>
          <a:prstGeom prst="triangle">
            <a:avLst/>
          </a:prstGeom>
          <a:solidFill>
            <a:schemeClr val="bg1"/>
          </a:solid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28926" y="1142984"/>
            <a:ext cx="385765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err="1" smtClean="0">
                <a:solidFill>
                  <a:schemeClr val="accent1"/>
                </a:solidFill>
              </a:rPr>
              <a:t>Unemployment</a:t>
            </a:r>
            <a:r>
              <a:rPr lang="fr-FR" sz="2200" b="1" dirty="0" smtClean="0">
                <a:solidFill>
                  <a:schemeClr val="accent1"/>
                </a:solidFill>
              </a:rPr>
              <a:t> and </a:t>
            </a:r>
            <a:r>
              <a:rPr lang="fr-FR" sz="2200" b="1" dirty="0" err="1" smtClean="0">
                <a:solidFill>
                  <a:schemeClr val="accent1"/>
                </a:solidFill>
              </a:rPr>
              <a:t>growth</a:t>
            </a:r>
            <a:r>
              <a:rPr lang="fr-FR" sz="2200" b="1" dirty="0" smtClean="0">
                <a:solidFill>
                  <a:schemeClr val="accent1"/>
                </a:solidFill>
              </a:rPr>
              <a:t> in the short-</a:t>
            </a:r>
            <a:r>
              <a:rPr lang="fr-FR" sz="2200" b="1" dirty="0" err="1" smtClean="0">
                <a:solidFill>
                  <a:schemeClr val="accent1"/>
                </a:solidFill>
              </a:rPr>
              <a:t>run</a:t>
            </a:r>
            <a:endParaRPr lang="fr-FR" sz="2200" b="1" dirty="0" smtClean="0">
              <a:solidFill>
                <a:schemeClr val="accent1"/>
              </a:solidFill>
            </a:endParaRPr>
          </a:p>
          <a:p>
            <a:r>
              <a:rPr lang="fr-FR" dirty="0" smtClean="0"/>
              <a:t>		</a:t>
            </a:r>
            <a:r>
              <a:rPr lang="fr-FR" sz="1400" dirty="0" smtClean="0"/>
              <a:t>- </a:t>
            </a:r>
            <a:r>
              <a:rPr lang="fr-FR" sz="1400" dirty="0" err="1" smtClean="0"/>
              <a:t>inequality</a:t>
            </a:r>
            <a:endParaRPr lang="fr-FR" sz="1400" dirty="0" smtClean="0"/>
          </a:p>
          <a:p>
            <a:r>
              <a:rPr lang="fr-FR" sz="1400" dirty="0" smtClean="0"/>
              <a:t>		- </a:t>
            </a:r>
            <a:r>
              <a:rPr lang="fr-FR" sz="1400" dirty="0" err="1" smtClean="0"/>
              <a:t>European</a:t>
            </a:r>
            <a:r>
              <a:rPr lang="fr-FR" sz="1400" dirty="0" smtClean="0"/>
              <a:t> support</a:t>
            </a:r>
            <a:endParaRPr lang="fr-FR" sz="1400" dirty="0"/>
          </a:p>
        </p:txBody>
      </p:sp>
      <p:sp>
        <p:nvSpPr>
          <p:cNvPr id="9" name="ZoneTexte 8"/>
          <p:cNvSpPr txBox="1"/>
          <p:nvPr/>
        </p:nvSpPr>
        <p:spPr>
          <a:xfrm>
            <a:off x="6500826" y="4857760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chemeClr val="accent1"/>
                </a:solidFill>
              </a:rPr>
              <a:t>Public </a:t>
            </a:r>
            <a:r>
              <a:rPr lang="fr-FR" sz="2200" b="1" dirty="0" err="1" smtClean="0">
                <a:solidFill>
                  <a:schemeClr val="accent1"/>
                </a:solidFill>
              </a:rPr>
              <a:t>debt</a:t>
            </a:r>
            <a:endParaRPr lang="fr-FR" sz="2200" b="1" dirty="0" smtClean="0">
              <a:solidFill>
                <a:schemeClr val="accent1"/>
              </a:solidFill>
            </a:endParaRPr>
          </a:p>
          <a:p>
            <a:r>
              <a:rPr lang="fr-FR" sz="1400" dirty="0" err="1" smtClean="0"/>
              <a:t>Banking</a:t>
            </a:r>
            <a:r>
              <a:rPr lang="fr-FR" sz="1400" dirty="0" smtClean="0"/>
              <a:t> </a:t>
            </a:r>
            <a:r>
              <a:rPr lang="fr-FR" sz="1400" dirty="0" err="1" smtClean="0"/>
              <a:t>problem</a:t>
            </a:r>
            <a:r>
              <a:rPr lang="fr-FR" sz="1400" dirty="0" smtClean="0"/>
              <a:t> (NPL)</a:t>
            </a:r>
            <a:endParaRPr lang="fr-FR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428596" y="4857760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chemeClr val="accent1"/>
                </a:solidFill>
              </a:rPr>
              <a:t>Nominal Divergences</a:t>
            </a:r>
          </a:p>
          <a:p>
            <a:r>
              <a:rPr lang="fr-FR" sz="1400" dirty="0" smtClean="0"/>
              <a:t>  - Nominal</a:t>
            </a:r>
          </a:p>
          <a:p>
            <a:r>
              <a:rPr lang="fr-FR" sz="1400" dirty="0" smtClean="0"/>
              <a:t>  - Real</a:t>
            </a:r>
            <a:endParaRPr lang="fr-FR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Demand management US/Euro area</a:t>
            </a:r>
            <a:endParaRPr lang="en-GB" dirty="0"/>
          </a:p>
        </p:txBody>
      </p:sp>
      <p:pic>
        <p:nvPicPr>
          <p:cNvPr id="1026" name="Picture 2" descr="C:\Users\ragot\Dropbox\OFCE\Interventions externes\Projet_CESifo_DIW\Euro_Fig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6795" y="692150"/>
            <a:ext cx="8061848" cy="55229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8082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The </a:t>
            </a:r>
            <a:r>
              <a:rPr lang="fr-FR" sz="2800" dirty="0" err="1" smtClean="0"/>
              <a:t>Demand</a:t>
            </a:r>
            <a:r>
              <a:rPr lang="fr-FR" sz="2800" dirty="0" smtClean="0"/>
              <a:t> </a:t>
            </a:r>
            <a:r>
              <a:rPr lang="fr-FR" sz="2800" dirty="0" err="1" smtClean="0"/>
              <a:t>Problem</a:t>
            </a:r>
            <a:r>
              <a:rPr lang="fr-FR" sz="2800" dirty="0" smtClean="0"/>
              <a:t>. Output gap en zone euro</a:t>
            </a:r>
            <a:endParaRPr lang="fr-FR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251520" y="6237312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alibri" panose="020F0502020204030204" pitchFamily="34" charset="0"/>
              </a:rPr>
              <a:t>Source : OCDE</a:t>
            </a:r>
            <a:endParaRPr lang="fr-FR" sz="1200" dirty="0">
              <a:latin typeface="Calibri" panose="020F050202020403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48103" y="476672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>
                <a:latin typeface="Calibri" panose="020F0502020204030204" pitchFamily="34" charset="0"/>
              </a:rPr>
              <a:t>Percentage</a:t>
            </a:r>
            <a:r>
              <a:rPr lang="fr-FR" sz="1200" dirty="0" smtClean="0">
                <a:latin typeface="Calibri" panose="020F0502020204030204" pitchFamily="34" charset="0"/>
              </a:rPr>
              <a:t> of GDP</a:t>
            </a:r>
            <a:endParaRPr lang="fr-FR" sz="1200" dirty="0">
              <a:latin typeface="Calibri" panose="020F0502020204030204" pitchFamily="34" charset="0"/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250825" y="692150"/>
          <a:ext cx="8713788" cy="5522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552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The </a:t>
            </a:r>
            <a:r>
              <a:rPr lang="fr-FR" sz="2800" dirty="0" err="1" smtClean="0"/>
              <a:t>Demand</a:t>
            </a:r>
            <a:r>
              <a:rPr lang="fr-FR" sz="2800" dirty="0" smtClean="0"/>
              <a:t> </a:t>
            </a:r>
            <a:r>
              <a:rPr lang="fr-FR" sz="2800" dirty="0" err="1" smtClean="0"/>
              <a:t>Problem</a:t>
            </a:r>
            <a:r>
              <a:rPr lang="fr-FR" sz="2800" dirty="0" smtClean="0"/>
              <a:t>. Inflation</a:t>
            </a:r>
            <a:endParaRPr lang="fr-FR" sz="2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666128"/>
              </p:ext>
            </p:extLst>
          </p:nvPr>
        </p:nvGraphicFramePr>
        <p:xfrm>
          <a:off x="250825" y="692150"/>
          <a:ext cx="8713788" cy="5522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51520" y="6237312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alibri" panose="020F0502020204030204" pitchFamily="34" charset="0"/>
              </a:rPr>
              <a:t>Source : Eurostat</a:t>
            </a:r>
            <a:endParaRPr lang="fr-FR" sz="1200" dirty="0">
              <a:latin typeface="Calibri" panose="020F050202020403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48103" y="476672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Calibri" panose="020F0502020204030204" pitchFamily="34" charset="0"/>
              </a:rPr>
              <a:t>En glissement annuel, en %</a:t>
            </a:r>
            <a:endParaRPr lang="fr-FR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09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sz="24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/>
              <a:t>Triangle of </a:t>
            </a:r>
            <a:r>
              <a:rPr lang="fr-FR" sz="2800" dirty="0" err="1" smtClean="0"/>
              <a:t>our</a:t>
            </a:r>
            <a:r>
              <a:rPr lang="fr-FR" sz="2800" dirty="0" smtClean="0"/>
              <a:t> </a:t>
            </a:r>
            <a:r>
              <a:rPr lang="fr-FR" sz="2800" dirty="0" err="1" smtClean="0"/>
              <a:t>problems</a:t>
            </a:r>
            <a:endParaRPr lang="fr-FR" sz="2800" dirty="0"/>
          </a:p>
        </p:txBody>
      </p:sp>
      <p:sp>
        <p:nvSpPr>
          <p:cNvPr id="4" name="Triangle isocèle 3"/>
          <p:cNvSpPr/>
          <p:nvPr/>
        </p:nvSpPr>
        <p:spPr bwMode="auto">
          <a:xfrm>
            <a:off x="3428992" y="1643050"/>
            <a:ext cx="3357586" cy="2786082"/>
          </a:xfrm>
          <a:prstGeom prst="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500298" y="1928802"/>
            <a:ext cx="3786214" cy="200026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riangle isocèle 6"/>
          <p:cNvSpPr/>
          <p:nvPr/>
        </p:nvSpPr>
        <p:spPr bwMode="auto">
          <a:xfrm>
            <a:off x="2428860" y="1928802"/>
            <a:ext cx="3857652" cy="3571900"/>
          </a:xfrm>
          <a:prstGeom prst="triangle">
            <a:avLst/>
          </a:prstGeom>
          <a:solidFill>
            <a:schemeClr val="bg1"/>
          </a:solid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28926" y="1142984"/>
            <a:ext cx="385765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err="1" smtClean="0">
                <a:solidFill>
                  <a:schemeClr val="accent1"/>
                </a:solidFill>
              </a:rPr>
              <a:t>Unemployment</a:t>
            </a:r>
            <a:r>
              <a:rPr lang="fr-FR" sz="2200" b="1" dirty="0" smtClean="0">
                <a:solidFill>
                  <a:schemeClr val="accent1"/>
                </a:solidFill>
              </a:rPr>
              <a:t> and </a:t>
            </a:r>
            <a:r>
              <a:rPr lang="fr-FR" sz="2200" b="1" dirty="0" err="1" smtClean="0">
                <a:solidFill>
                  <a:schemeClr val="accent1"/>
                </a:solidFill>
              </a:rPr>
              <a:t>growth</a:t>
            </a:r>
            <a:r>
              <a:rPr lang="fr-FR" sz="2200" b="1" dirty="0" smtClean="0">
                <a:solidFill>
                  <a:schemeClr val="accent1"/>
                </a:solidFill>
              </a:rPr>
              <a:t> in the short-</a:t>
            </a:r>
            <a:r>
              <a:rPr lang="fr-FR" sz="2200" b="1" dirty="0" err="1" smtClean="0">
                <a:solidFill>
                  <a:schemeClr val="accent1"/>
                </a:solidFill>
              </a:rPr>
              <a:t>run</a:t>
            </a:r>
            <a:endParaRPr lang="fr-FR" sz="2200" b="1" dirty="0" smtClean="0">
              <a:solidFill>
                <a:schemeClr val="accent1"/>
              </a:solidFill>
            </a:endParaRPr>
          </a:p>
          <a:p>
            <a:r>
              <a:rPr lang="fr-FR" dirty="0" smtClean="0"/>
              <a:t>		</a:t>
            </a:r>
            <a:r>
              <a:rPr lang="fr-FR" sz="1400" dirty="0" smtClean="0"/>
              <a:t>- </a:t>
            </a:r>
            <a:r>
              <a:rPr lang="fr-FR" sz="1400" dirty="0" err="1" smtClean="0"/>
              <a:t>inequality</a:t>
            </a:r>
            <a:endParaRPr lang="fr-FR" sz="1400" dirty="0" smtClean="0"/>
          </a:p>
          <a:p>
            <a:r>
              <a:rPr lang="fr-FR" sz="1400" dirty="0" smtClean="0"/>
              <a:t>		- </a:t>
            </a:r>
            <a:r>
              <a:rPr lang="fr-FR" sz="1400" dirty="0" err="1" smtClean="0"/>
              <a:t>European</a:t>
            </a:r>
            <a:r>
              <a:rPr lang="fr-FR" sz="1400" dirty="0" smtClean="0"/>
              <a:t> support</a:t>
            </a:r>
            <a:endParaRPr lang="fr-FR" sz="1400" dirty="0"/>
          </a:p>
        </p:txBody>
      </p:sp>
      <p:sp>
        <p:nvSpPr>
          <p:cNvPr id="9" name="ZoneTexte 8"/>
          <p:cNvSpPr txBox="1"/>
          <p:nvPr/>
        </p:nvSpPr>
        <p:spPr>
          <a:xfrm>
            <a:off x="6500826" y="4857760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chemeClr val="accent1"/>
                </a:solidFill>
              </a:rPr>
              <a:t>Public </a:t>
            </a:r>
            <a:r>
              <a:rPr lang="fr-FR" sz="2200" b="1" dirty="0" err="1" smtClean="0">
                <a:solidFill>
                  <a:schemeClr val="accent1"/>
                </a:solidFill>
              </a:rPr>
              <a:t>debt</a:t>
            </a:r>
            <a:endParaRPr lang="fr-FR" sz="2200" b="1" dirty="0" smtClean="0">
              <a:solidFill>
                <a:schemeClr val="accent1"/>
              </a:solidFill>
            </a:endParaRPr>
          </a:p>
          <a:p>
            <a:r>
              <a:rPr lang="fr-FR" sz="1400" dirty="0" err="1" smtClean="0"/>
              <a:t>Banking</a:t>
            </a:r>
            <a:r>
              <a:rPr lang="fr-FR" sz="1400" dirty="0" smtClean="0"/>
              <a:t> </a:t>
            </a:r>
            <a:r>
              <a:rPr lang="fr-FR" sz="1400" dirty="0" err="1" smtClean="0"/>
              <a:t>problem</a:t>
            </a:r>
            <a:r>
              <a:rPr lang="fr-FR" sz="1400" dirty="0" smtClean="0"/>
              <a:t> (NPL)</a:t>
            </a:r>
            <a:endParaRPr lang="fr-FR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428596" y="4857760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chemeClr val="accent1"/>
                </a:solidFill>
              </a:rPr>
              <a:t>Nominal Divergences</a:t>
            </a:r>
          </a:p>
          <a:p>
            <a:r>
              <a:rPr lang="fr-FR" sz="1400" dirty="0" smtClean="0"/>
              <a:t>  - Nominal</a:t>
            </a:r>
          </a:p>
          <a:p>
            <a:r>
              <a:rPr lang="fr-FR" sz="1400" dirty="0" smtClean="0"/>
              <a:t>  - Real</a:t>
            </a:r>
            <a:endParaRPr lang="fr-FR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Supply</a:t>
            </a:r>
            <a:r>
              <a:rPr lang="fr-FR" dirty="0" smtClean="0"/>
              <a:t> TFP…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214422"/>
            <a:ext cx="671517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err="1" smtClean="0"/>
              <a:t>Supply</a:t>
            </a:r>
            <a:r>
              <a:rPr lang="fr-FR" sz="2800" dirty="0" smtClean="0"/>
              <a:t> : </a:t>
            </a:r>
            <a:r>
              <a:rPr lang="fr-FR" sz="2800" dirty="0" err="1" smtClean="0"/>
              <a:t>Weighted</a:t>
            </a:r>
            <a:r>
              <a:rPr lang="fr-FR" sz="2800" dirty="0" smtClean="0"/>
              <a:t> Unit Labor </a:t>
            </a:r>
            <a:r>
              <a:rPr lang="fr-FR" sz="2800" dirty="0" err="1" smtClean="0"/>
              <a:t>Cost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857233"/>
            <a:ext cx="8215370" cy="371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1214414" y="5214950"/>
            <a:ext cx="700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</a:t>
            </a:r>
            <a:r>
              <a:rPr lang="fr-FR" dirty="0" err="1" smtClean="0"/>
              <a:t>Dustmann</a:t>
            </a:r>
            <a:r>
              <a:rPr lang="fr-FR" dirty="0" smtClean="0"/>
              <a:t>, </a:t>
            </a:r>
            <a:r>
              <a:rPr lang="fr-FR" dirty="0" err="1" smtClean="0"/>
              <a:t>Fitzenberger</a:t>
            </a:r>
            <a:r>
              <a:rPr lang="fr-FR" dirty="0" smtClean="0"/>
              <a:t>, Schönberg, et Spitz-</a:t>
            </a:r>
            <a:r>
              <a:rPr lang="fr-FR" dirty="0" err="1" smtClean="0"/>
              <a:t>Oener</a:t>
            </a:r>
            <a:r>
              <a:rPr lang="fr-FR" dirty="0" smtClean="0"/>
              <a:t> (2014)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err="1" smtClean="0"/>
              <a:t>Necessary</a:t>
            </a:r>
            <a:r>
              <a:rPr lang="fr-FR" sz="2800" dirty="0" smtClean="0"/>
              <a:t> </a:t>
            </a:r>
            <a:r>
              <a:rPr lang="fr-FR" sz="2800" dirty="0" err="1" smtClean="0"/>
              <a:t>adjustments</a:t>
            </a:r>
            <a:r>
              <a:rPr lang="fr-FR" sz="2800" dirty="0" smtClean="0"/>
              <a:t>… The </a:t>
            </a:r>
            <a:r>
              <a:rPr lang="fr-FR" sz="2800" dirty="0" err="1" smtClean="0"/>
              <a:t>internal</a:t>
            </a:r>
            <a:r>
              <a:rPr lang="fr-FR" sz="2800" dirty="0" smtClean="0"/>
              <a:t> </a:t>
            </a:r>
            <a:r>
              <a:rPr lang="fr-FR" sz="2800" dirty="0" err="1" smtClean="0"/>
              <a:t>devaluation</a:t>
            </a:r>
            <a:endParaRPr lang="fr-FR" sz="2800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928664" y="1000110"/>
          <a:ext cx="7643865" cy="4500588"/>
        </p:xfrm>
        <a:graphic>
          <a:graphicData uri="http://schemas.openxmlformats.org/drawingml/2006/table">
            <a:tbl>
              <a:tblPr/>
              <a:tblGrid>
                <a:gridCol w="1528773"/>
                <a:gridCol w="1528773"/>
                <a:gridCol w="1528773"/>
                <a:gridCol w="1528773"/>
                <a:gridCol w="1528773"/>
              </a:tblGrid>
              <a:tr h="375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Horizon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10 years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20 years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50 years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Infinite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75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Austria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+14.2%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+14.9%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+15.3%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+15.5%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Belgium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-16.9%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-16.1%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-15.6%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-15.3%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Finland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-15.5%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-14.3%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-13.7%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-13.3%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France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-4.3%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-4.5%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-4.7%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-4.7%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Germany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+21.8%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+21.8%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+21.8%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+21.8%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Greece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-43.7%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-13.7%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+4.3%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+14.8%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Ireland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-0.8%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+5.6%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+9.4%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+11.4%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Italy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+5.7%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+5.8%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+5.8%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+5.9%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Netherlands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+19.1%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+19.5%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+19.7%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+19.8%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Portugal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-17.4%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-3.2%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+5.3%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+10.1%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Spain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-5.4%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+2.9%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+7.9%</a:t>
                      </a:r>
                      <a:endParaRPr lang="fr-F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+10.6%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42910" y="5929330"/>
            <a:ext cx="5286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Source: </a:t>
            </a:r>
            <a:r>
              <a:rPr lang="fr-FR" dirty="0" err="1" smtClean="0"/>
              <a:t>iAGS</a:t>
            </a:r>
            <a:r>
              <a:rPr lang="fr-FR" dirty="0" smtClean="0"/>
              <a:t>, </a:t>
            </a:r>
            <a:r>
              <a:rPr lang="fr-FR" dirty="0" err="1" smtClean="0"/>
              <a:t>preliminary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présentation presse 2310200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6_présentation presse 23102006">
      <a:majorFont>
        <a:latin typeface="Myriad Pro Light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ésentation presse 23102006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 presse 23102006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 presse 23102006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 presse 23102006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 presse 23102006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 presse 23102006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 presse 23102006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presse 23102006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presse 23102006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presse 23102006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presse 23102006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presse 23102006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14377</TotalTime>
  <Words>449</Words>
  <Application>Microsoft Office PowerPoint</Application>
  <PresentationFormat>Affichage à l'écran (4:3)</PresentationFormat>
  <Paragraphs>159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6_présentation presse 23102006</vt:lpstr>
      <vt:lpstr>Our European Problems </vt:lpstr>
      <vt:lpstr>Triangle of our problems</vt:lpstr>
      <vt:lpstr>Demand management US/Euro area</vt:lpstr>
      <vt:lpstr>The Demand Problem. Output gap en zone euro</vt:lpstr>
      <vt:lpstr>The Demand Problem. Inflation</vt:lpstr>
      <vt:lpstr>Triangle of our problems</vt:lpstr>
      <vt:lpstr>Supply TFP…</vt:lpstr>
      <vt:lpstr>Supply : Weighted Unit Labor Cost </vt:lpstr>
      <vt:lpstr>Necessary adjustments… The internal devaluation</vt:lpstr>
      <vt:lpstr>Supply : Investment in the US and Euro area (2008= 100)</vt:lpstr>
      <vt:lpstr>Triangle of our problems</vt:lpstr>
      <vt:lpstr>Présentation PowerPoint</vt:lpstr>
      <vt:lpstr>Triangle of our problems</vt:lpstr>
      <vt:lpstr>How to converge?</vt:lpstr>
    </vt:vector>
  </TitlesOfParts>
  <Company>ofce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timbeau</dc:creator>
  <cp:lastModifiedBy>enseignant.fnsp</cp:lastModifiedBy>
  <cp:revision>1502</cp:revision>
  <cp:lastPrinted>2014-09-17T18:14:23Z</cp:lastPrinted>
  <dcterms:created xsi:type="dcterms:W3CDTF">2009-06-18T09:20:52Z</dcterms:created>
  <dcterms:modified xsi:type="dcterms:W3CDTF">2016-07-08T11:35:05Z</dcterms:modified>
</cp:coreProperties>
</file>