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12" r:id="rId2"/>
    <p:sldId id="417" r:id="rId3"/>
    <p:sldId id="416" r:id="rId4"/>
    <p:sldId id="420" r:id="rId5"/>
    <p:sldId id="447" r:id="rId6"/>
    <p:sldId id="414" r:id="rId7"/>
    <p:sldId id="406" r:id="rId8"/>
    <p:sldId id="441" r:id="rId9"/>
    <p:sldId id="407" r:id="rId10"/>
    <p:sldId id="442" r:id="rId11"/>
    <p:sldId id="413" r:id="rId12"/>
    <p:sldId id="451" r:id="rId13"/>
    <p:sldId id="450" r:id="rId14"/>
    <p:sldId id="419" r:id="rId15"/>
    <p:sldId id="415" r:id="rId16"/>
    <p:sldId id="410" r:id="rId17"/>
    <p:sldId id="443" r:id="rId18"/>
    <p:sldId id="430" r:id="rId19"/>
    <p:sldId id="433" r:id="rId20"/>
    <p:sldId id="434" r:id="rId21"/>
    <p:sldId id="435" r:id="rId22"/>
    <p:sldId id="449" r:id="rId23"/>
    <p:sldId id="431" r:id="rId24"/>
    <p:sldId id="424" r:id="rId25"/>
    <p:sldId id="448" r:id="rId26"/>
    <p:sldId id="436" r:id="rId27"/>
    <p:sldId id="425" r:id="rId28"/>
    <p:sldId id="454" r:id="rId29"/>
    <p:sldId id="440" r:id="rId30"/>
    <p:sldId id="444" r:id="rId31"/>
    <p:sldId id="445" r:id="rId32"/>
    <p:sldId id="446" r:id="rId33"/>
    <p:sldId id="437" r:id="rId34"/>
    <p:sldId id="438" r:id="rId35"/>
    <p:sldId id="439" r:id="rId36"/>
    <p:sldId id="452" r:id="rId37"/>
    <p:sldId id="453" r:id="rId3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0066FF"/>
    <a:srgbClr val="3399FF"/>
    <a:srgbClr val="FFCC00"/>
    <a:srgbClr val="C0C0C0"/>
    <a:srgbClr val="1A79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4346" autoAdjust="0"/>
  </p:normalViewPr>
  <p:slideViewPr>
    <p:cSldViewPr>
      <p:cViewPr>
        <p:scale>
          <a:sx n="70" d="100"/>
          <a:sy n="70" d="100"/>
        </p:scale>
        <p:origin x="-2100" y="-786"/>
      </p:cViewPr>
      <p:guideLst>
        <p:guide orient="horz" pos="23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 showGuides="1">
      <p:cViewPr varScale="1">
        <p:scale>
          <a:sx n="83" d="100"/>
          <a:sy n="83" d="100"/>
        </p:scale>
        <p:origin x="-3846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917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7" tIns="47808" rIns="95617" bIns="47808" numCol="1" anchor="t" anchorCtr="0" compatLnSpc="1">
            <a:prstTxWarp prst="textNoShape">
              <a:avLst/>
            </a:prstTxWarp>
          </a:bodyPr>
          <a:lstStyle>
            <a:lvl1pPr defTabSz="955646">
              <a:defRPr sz="1200"/>
            </a:lvl1pPr>
          </a:lstStyle>
          <a:p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25" y="1"/>
            <a:ext cx="3076917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7" tIns="47808" rIns="95617" bIns="47808" numCol="1" anchor="t" anchorCtr="0" compatLnSpc="1">
            <a:prstTxWarp prst="textNoShape">
              <a:avLst/>
            </a:prstTxWarp>
          </a:bodyPr>
          <a:lstStyle>
            <a:lvl1pPr algn="r" defTabSz="955646">
              <a:defRPr sz="1200"/>
            </a:lvl1pPr>
          </a:lstStyle>
          <a:p>
            <a:endParaRPr lang="de-DE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6917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7" tIns="47808" rIns="95617" bIns="47808" numCol="1" anchor="b" anchorCtr="0" compatLnSpc="1">
            <a:prstTxWarp prst="textNoShape">
              <a:avLst/>
            </a:prstTxWarp>
          </a:bodyPr>
          <a:lstStyle>
            <a:lvl1pPr defTabSz="955646">
              <a:defRPr sz="1200"/>
            </a:lvl1pPr>
          </a:lstStyle>
          <a:p>
            <a:endParaRPr lang="de-DE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25" y="9722883"/>
            <a:ext cx="3076917" cy="5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7" tIns="47808" rIns="95617" bIns="47808" numCol="1" anchor="b" anchorCtr="0" compatLnSpc="1">
            <a:prstTxWarp prst="textNoShape">
              <a:avLst/>
            </a:prstTxWarp>
          </a:bodyPr>
          <a:lstStyle>
            <a:lvl1pPr algn="r" defTabSz="955646">
              <a:defRPr sz="1200"/>
            </a:lvl1pPr>
          </a:lstStyle>
          <a:p>
            <a:fld id="{00C46282-20BE-4784-B7CA-1B207340385B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88973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5A7787-EF5D-4601-8D53-0D3C7F35271E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40676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16C3D-C50D-476B-B039-D8F74AF52E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8437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16C3D-C50D-476B-B039-D8F74AF52E80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8437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pt-weiss-master-tite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565400"/>
            <a:ext cx="6400800" cy="11509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1">
            <a:gsLst>
              <a:gs pos="0">
                <a:srgbClr val="1A79BE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081" name="Picture 9" descr="i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11875"/>
            <a:ext cx="75565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>
            <a:off x="179388" y="0"/>
            <a:ext cx="8964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</a:rPr>
              <a:t>Ifo Institute – Leibniz Institute for Economic Research at the University of Munich</a:t>
            </a:r>
            <a:endParaRPr lang="de-DE" sz="1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1600200"/>
            <a:ext cx="8424862" cy="4421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7C14B-1E3E-45BF-9DE3-FA6E43642B5C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24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620713"/>
            <a:ext cx="2105025" cy="5400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620713"/>
            <a:ext cx="6167437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FC731C-F85B-4A71-8C12-5D69C25737CB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6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79388" y="620713"/>
            <a:ext cx="8424862" cy="540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179388" y="6462713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fld id="{5B3F7A0E-42D0-4B8B-8EAE-8F1FFCDFD6D4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14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351837" cy="5032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135437" cy="4421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67225" y="1600200"/>
            <a:ext cx="4137025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67225" y="3886200"/>
            <a:ext cx="4137025" cy="2135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79388" y="6462713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fld id="{451836E7-374A-4FA2-BA8B-194F47E9BCEE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10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548680"/>
            <a:ext cx="8964612" cy="503237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268760"/>
            <a:ext cx="8424862" cy="475262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9123CD-7EAF-4213-9E7C-1314AED16D7F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880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A4CDC-A1E7-4736-9883-EF813541B4D4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54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548680"/>
            <a:ext cx="8964612" cy="5032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248596" cy="44211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851920" cy="44211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63C64B-E07E-45DA-8EF7-0527A7D4EAA9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61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BE6FB1-9450-4073-820D-91104D75DCFA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01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4069D-5493-4151-B6DB-D8C4FED17509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36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A83F42-AEB5-46DE-B809-0296ADDFC591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26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FAC94-7D36-4550-8926-71F0BA23EF0D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61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C0F7B-C0B2-42DF-B1F5-600225C2A583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82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8680"/>
            <a:ext cx="83518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462713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0785BF9-4375-48AD-AA58-3B8DB0F1C2B5}" type="slidenum">
              <a:rPr lang="en-US"/>
              <a:pPr/>
              <a:t>‹N°›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1">
            <a:gsLst>
              <a:gs pos="0">
                <a:srgbClr val="1A79BE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032" name="Picture 8" descr="if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11875"/>
            <a:ext cx="75565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388" y="0"/>
            <a:ext cx="8964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</a:rPr>
              <a:t>Ifo Institute – Leibniz Institute for Economic Research at the University of Munich</a:t>
            </a:r>
            <a:endParaRPr lang="de-DE" sz="1400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685800" y="908720"/>
            <a:ext cx="799065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Policy options at the zero lower bound</a:t>
            </a:r>
          </a:p>
          <a:p>
            <a:endParaRPr lang="en-GB" sz="2200" dirty="0" smtClean="0"/>
          </a:p>
          <a:p>
            <a:r>
              <a:rPr lang="en-GB" sz="1800" dirty="0" smtClean="0"/>
              <a:t>Session 5: How to implement stabilization policies with high public debt?</a:t>
            </a:r>
            <a:endParaRPr lang="en-GB" sz="1800" dirty="0"/>
          </a:p>
        </p:txBody>
      </p:sp>
      <p:sp>
        <p:nvSpPr>
          <p:cNvPr id="5" name="Rectangle 5"/>
          <p:cNvSpPr>
            <a:spLocks noGrp="1" noChangeArrowheads="1"/>
          </p:cNvSpPr>
          <p:nvPr/>
        </p:nvSpPr>
        <p:spPr bwMode="auto">
          <a:xfrm>
            <a:off x="685800" y="2869302"/>
            <a:ext cx="64008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/>
              <a:t>Timo Wollmershäuser &amp; Atanas Hristov</a:t>
            </a:r>
          </a:p>
          <a:p>
            <a:r>
              <a:rPr lang="en-GB" sz="2000" dirty="0" smtClean="0"/>
              <a:t>Ifo Institute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6661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for the euro area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negative / interest rate gap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  <m:r>
                              <a:rPr lang="de-DE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 positive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68" t="-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44" y="1870774"/>
            <a:ext cx="7320711" cy="481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87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What are forces driving down the natural 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natural </a:t>
                </a:r>
                <a:r>
                  <a:rPr lang="en-US" dirty="0"/>
                  <a:t>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=</a:t>
                </a:r>
                <a:endParaRPr lang="en-GB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real interest rate that would equilibrate the </a:t>
                </a:r>
                <a:r>
                  <a:rPr lang="en-US" dirty="0" smtClean="0"/>
                  <a:t>market if </a:t>
                </a:r>
                <a:r>
                  <a:rPr lang="en-US" dirty="0"/>
                  <a:t>prices were </a:t>
                </a:r>
                <a:r>
                  <a:rPr lang="en-US" dirty="0" smtClean="0"/>
                  <a:t>flexible</a:t>
                </a:r>
              </a:p>
              <a:p>
                <a:pPr lvl="2"/>
                <a:r>
                  <a:rPr lang="en-US" dirty="0" smtClean="0"/>
                  <a:t>it reflects the </a:t>
                </a:r>
                <a:r>
                  <a:rPr lang="en-US" dirty="0"/>
                  <a:t>price of </a:t>
                </a:r>
                <a:r>
                  <a:rPr lang="en-US" dirty="0" smtClean="0"/>
                  <a:t>output / consumption </a:t>
                </a:r>
                <a:r>
                  <a:rPr lang="en-US" dirty="0"/>
                  <a:t>today relative to tomorrow if prices </a:t>
                </a:r>
                <a:r>
                  <a:rPr lang="en-US" dirty="0" smtClean="0"/>
                  <a:t>were flexible</a:t>
                </a:r>
              </a:p>
              <a:p>
                <a:pPr lvl="3"/>
                <a:r>
                  <a:rPr lang="en-US" dirty="0"/>
                  <a:t>corresponds to the real interest rate in an RBC model</a:t>
                </a:r>
              </a:p>
              <a:p>
                <a:pPr lvl="2"/>
                <a:r>
                  <a:rPr lang="en-US" dirty="0" smtClean="0"/>
                  <a:t>in equilibrium the two prices are identical</a:t>
                </a:r>
              </a:p>
              <a:p>
                <a:pPr lvl="1"/>
                <a:r>
                  <a:rPr lang="en-GB" dirty="0" smtClean="0"/>
                  <a:t>medium-run drivers</a:t>
                </a:r>
              </a:p>
              <a:p>
                <a:pPr lvl="2"/>
                <a:r>
                  <a:rPr lang="en-GB" dirty="0" smtClean="0"/>
                  <a:t>trend productivity </a:t>
                </a:r>
                <a:r>
                  <a:rPr lang="en-GB" dirty="0" smtClean="0"/>
                  <a:t>growth, demographics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short-run drivers</a:t>
                </a:r>
              </a:p>
              <a:p>
                <a:pPr lvl="2"/>
                <a:r>
                  <a:rPr lang="en-GB" dirty="0" smtClean="0"/>
                  <a:t>temporary shocks that drive the business cycle</a:t>
                </a:r>
              </a:p>
              <a:p>
                <a:pPr lvl="3"/>
                <a:r>
                  <a:rPr lang="en-GB" dirty="0" smtClean="0"/>
                  <a:t>supply side: temporary productivity fluctuations</a:t>
                </a:r>
              </a:p>
              <a:p>
                <a:pPr lvl="3"/>
                <a:r>
                  <a:rPr lang="en-GB" dirty="0" smtClean="0"/>
                  <a:t>demand side: government spending, discount factor, willingness to </a:t>
                </a:r>
                <a:r>
                  <a:rPr lang="en-GB" dirty="0" smtClean="0"/>
                  <a:t>  invest</a:t>
                </a:r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72" b="-141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443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forces driving down the natural 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natural </a:t>
                </a:r>
                <a:r>
                  <a:rPr lang="en-US" dirty="0"/>
                  <a:t>real interest rate </a:t>
                </a:r>
                <a:r>
                  <a:rPr lang="en-US" u="sng" dirty="0" smtClean="0"/>
                  <a:t>falls</a:t>
                </a:r>
                <a:r>
                  <a:rPr lang="en-US" dirty="0" smtClean="0"/>
                  <a:t> with </a:t>
                </a:r>
                <a:r>
                  <a:rPr lang="en-US" dirty="0" smtClean="0"/>
                  <a:t>transitory productivity </a:t>
                </a:r>
                <a:r>
                  <a:rPr lang="en-US" dirty="0" smtClean="0"/>
                  <a:t>increases</a:t>
                </a:r>
              </a:p>
              <a:p>
                <a:endParaRPr lang="en-US" dirty="0" smtClean="0"/>
              </a:p>
              <a:p>
                <a:pPr marL="742950" lvl="2" indent="-342900">
                  <a:buFont typeface="Symbol" panose="05050102010706020507" pitchFamily="18" charset="2"/>
                  <a:buChar char="Þ"/>
                </a:pPr>
                <a:r>
                  <a:rPr lang="en-US" sz="2000" u="sng" dirty="0" smtClean="0"/>
                  <a:t>negative</a:t>
                </a:r>
                <a:r>
                  <a:rPr lang="en-US" sz="2000" dirty="0" smtClean="0"/>
                  <a:t> correlation </a:t>
                </a:r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sz="20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dirty="0"/>
                  <a:t>and </a:t>
                </a:r>
                <a:r>
                  <a:rPr lang="en-US" sz="2000" dirty="0" smtClean="0"/>
                  <a:t>supply shocks</a:t>
                </a:r>
                <a:endParaRPr lang="en-US" sz="2000" dirty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intuition:</a:t>
                </a:r>
              </a:p>
              <a:p>
                <a:pPr lvl="2"/>
                <a:r>
                  <a:rPr lang="en-US" dirty="0" smtClean="0"/>
                  <a:t>a </a:t>
                </a:r>
                <a:r>
                  <a:rPr lang="en-US" dirty="0" smtClean="0"/>
                  <a:t>temporary </a:t>
                </a:r>
                <a:r>
                  <a:rPr lang="en-US" dirty="0"/>
                  <a:t>increase in productivity leads to a </a:t>
                </a:r>
                <a:r>
                  <a:rPr lang="en-US" dirty="0" smtClean="0"/>
                  <a:t>temporary increase in income </a:t>
                </a:r>
                <a:r>
                  <a:rPr lang="en-US" dirty="0" smtClean="0"/>
                  <a:t>today which </a:t>
                </a:r>
                <a:r>
                  <a:rPr lang="en-US" dirty="0" smtClean="0"/>
                  <a:t>will only be consumed today if the price of </a:t>
                </a:r>
                <a:r>
                  <a:rPr lang="en-US" dirty="0"/>
                  <a:t>output today </a:t>
                </a:r>
                <a:r>
                  <a:rPr lang="en-US" dirty="0" smtClean="0"/>
                  <a:t>falls relative </a:t>
                </a:r>
                <a:r>
                  <a:rPr lang="en-US" dirty="0"/>
                  <a:t>to its price </a:t>
                </a:r>
                <a:r>
                  <a:rPr lang="en-US" dirty="0" smtClean="0"/>
                  <a:t>tomorrow</a:t>
                </a:r>
              </a:p>
              <a:p>
                <a:pPr lvl="2"/>
                <a:r>
                  <a:rPr lang="en-US" dirty="0" smtClean="0"/>
                  <a:t>and this implies that the natural </a:t>
                </a:r>
                <a:r>
                  <a:rPr lang="en-US" dirty="0"/>
                  <a:t>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must </a:t>
                </a:r>
                <a:r>
                  <a:rPr lang="en-US" dirty="0" smtClean="0"/>
                  <a:t>fall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239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forces driving down the natural 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natural </a:t>
                </a:r>
                <a:r>
                  <a:rPr lang="en-US" dirty="0"/>
                  <a:t>real interest </a:t>
                </a:r>
                <a:r>
                  <a:rPr lang="en-US" dirty="0" smtClean="0"/>
                  <a:t>rate </a:t>
                </a:r>
                <a:r>
                  <a:rPr lang="en-US" u="sng" dirty="0" smtClean="0"/>
                  <a:t>falls</a:t>
                </a:r>
                <a:r>
                  <a:rPr lang="en-US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temporary </a:t>
                </a:r>
                <a:endParaRPr lang="en-US" dirty="0" smtClean="0"/>
              </a:p>
              <a:p>
                <a:pPr lvl="1"/>
                <a:r>
                  <a:rPr lang="en-US" sz="2200" dirty="0" smtClean="0"/>
                  <a:t>reductions in </a:t>
                </a:r>
                <a:r>
                  <a:rPr lang="en-US" sz="2200" dirty="0"/>
                  <a:t>government </a:t>
                </a:r>
                <a:r>
                  <a:rPr lang="en-US" sz="2200" dirty="0" smtClean="0"/>
                  <a:t>expenditure</a:t>
                </a:r>
                <a:r>
                  <a:rPr lang="en-US" sz="2200" dirty="0" smtClean="0"/>
                  <a:t> </a:t>
                </a:r>
              </a:p>
              <a:p>
                <a:pPr lvl="1"/>
                <a:r>
                  <a:rPr lang="en-US" sz="2200" dirty="0" smtClean="0"/>
                  <a:t>decreases of the </a:t>
                </a:r>
                <a:r>
                  <a:rPr lang="en-GB" sz="2200" dirty="0" smtClean="0"/>
                  <a:t>households</a:t>
                </a:r>
                <a:r>
                  <a:rPr lang="en-GB" sz="2200" dirty="0" smtClean="0"/>
                  <a:t>’ discount </a:t>
                </a:r>
                <a:r>
                  <a:rPr lang="en-GB" sz="2200" dirty="0"/>
                  <a:t>factor </a:t>
                </a:r>
                <a:endParaRPr lang="de-DE" sz="2200" dirty="0" smtClean="0"/>
              </a:p>
              <a:p>
                <a:pPr lvl="1"/>
                <a:r>
                  <a:rPr lang="en-GB" sz="2200" dirty="0" smtClean="0"/>
                  <a:t>declines</a:t>
                </a:r>
                <a:r>
                  <a:rPr lang="de-DE" sz="2200" dirty="0" smtClean="0"/>
                  <a:t> </a:t>
                </a:r>
                <a:r>
                  <a:rPr lang="en-GB" sz="2200" dirty="0" smtClean="0"/>
                  <a:t>of</a:t>
                </a:r>
                <a:r>
                  <a:rPr lang="de-DE" sz="2200" dirty="0" smtClean="0"/>
                  <a:t> </a:t>
                </a:r>
                <a:r>
                  <a:rPr lang="en-US" sz="2200" dirty="0" smtClean="0"/>
                  <a:t>the </a:t>
                </a:r>
                <a:r>
                  <a:rPr lang="en-US" sz="2200" dirty="0"/>
                  <a:t>firms’ willingness to </a:t>
                </a:r>
                <a:r>
                  <a:rPr lang="en-US" sz="2200" dirty="0" smtClean="0"/>
                  <a:t>invest</a:t>
                </a:r>
              </a:p>
              <a:p>
                <a:pPr lvl="1">
                  <a:buFont typeface="Symbol" panose="05050102010706020507" pitchFamily="18" charset="2"/>
                  <a:buChar char="Þ"/>
                </a:pPr>
                <a:endParaRPr lang="en-US" u="sng" dirty="0" smtClean="0"/>
              </a:p>
              <a:p>
                <a:pPr lvl="1">
                  <a:buFont typeface="Symbol" panose="05050102010706020507" pitchFamily="18" charset="2"/>
                  <a:buChar char="Þ"/>
                </a:pPr>
                <a:r>
                  <a:rPr lang="en-US" u="sng" dirty="0" smtClean="0"/>
                  <a:t>positive</a:t>
                </a:r>
                <a:r>
                  <a:rPr lang="en-US" dirty="0" smtClean="0"/>
                  <a:t> correlation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demand shocks</a:t>
                </a:r>
              </a:p>
              <a:p>
                <a:pPr lvl="1"/>
                <a:endParaRPr lang="en-GB" dirty="0" smtClean="0"/>
              </a:p>
              <a:p>
                <a:pPr lvl="1"/>
                <a:r>
                  <a:rPr lang="en-US" dirty="0" smtClean="0"/>
                  <a:t>intuition:</a:t>
                </a:r>
              </a:p>
              <a:p>
                <a:pPr lvl="2"/>
                <a:r>
                  <a:rPr lang="en-US" dirty="0" smtClean="0"/>
                  <a:t>all these shocks </a:t>
                </a:r>
                <a:r>
                  <a:rPr lang="en-US" dirty="0" smtClean="0"/>
                  <a:t>would shift demand from the present to the future</a:t>
                </a:r>
                <a:endParaRPr lang="en-US" dirty="0"/>
              </a:p>
              <a:p>
                <a:pPr lvl="2"/>
                <a:r>
                  <a:rPr lang="en-US" dirty="0" smtClean="0"/>
                  <a:t>since everyone </a:t>
                </a:r>
                <a:r>
                  <a:rPr lang="en-US" dirty="0"/>
                  <a:t>suddenly wants to save more, </a:t>
                </a:r>
                <a:r>
                  <a:rPr lang="en-US" dirty="0" smtClean="0"/>
                  <a:t>the </a:t>
                </a:r>
                <a:r>
                  <a:rPr lang="en-US" dirty="0"/>
                  <a:t>natural real </a:t>
                </a:r>
                <a:r>
                  <a:rPr lang="en-US" dirty="0"/>
                  <a:t>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must decline for output to stay </a:t>
                </a:r>
                <a:r>
                  <a:rPr lang="en-US" dirty="0" smtClean="0"/>
                  <a:t>constant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579" b="-3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28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for the euro area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natural 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de-DE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de-DE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  <a:r>
                  <a:rPr lang="en-GB" dirty="0" smtClean="0"/>
                  <a:t>negative (below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≈1%</m:t>
                    </m:r>
                  </m:oMath>
                </a14:m>
                <a:r>
                  <a:rPr lang="en-GB" dirty="0" smtClean="0"/>
                  <a:t>)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05" y="1888129"/>
            <a:ext cx="7325589" cy="480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52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for the euro area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natural 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negative</a:t>
                </a:r>
              </a:p>
              <a:p>
                <a:pPr lvl="1"/>
                <a:r>
                  <a:rPr lang="en-GB" dirty="0" smtClean="0"/>
                  <a:t>sequence of negative discount factor shocks </a:t>
                </a:r>
              </a:p>
              <a:p>
                <a:pPr lvl="1"/>
                <a:r>
                  <a:rPr lang="en-GB" dirty="0" smtClean="0"/>
                  <a:t>but currently also contractionary fiscal policy</a:t>
                </a:r>
              </a:p>
              <a:p>
                <a:pPr lvl="1"/>
                <a:r>
                  <a:rPr lang="en-GB" dirty="0" smtClean="0"/>
                  <a:t>as well as productivity shocks (structural reforms)</a:t>
                </a:r>
              </a:p>
              <a:p>
                <a:pPr lvl="1"/>
                <a:r>
                  <a:rPr lang="en-GB" dirty="0" smtClean="0"/>
                  <a:t>negative investment specific shocks</a:t>
                </a:r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510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</a:t>
            </a:r>
            <a:r>
              <a:rPr lang="en-GB" dirty="0" smtClean="0"/>
              <a:t>implications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further </a:t>
                </a:r>
                <a:r>
                  <a:rPr lang="en-GB" u="sng" dirty="0" smtClean="0"/>
                  <a:t>lower</a:t>
                </a:r>
                <a:r>
                  <a:rPr lang="en-GB" dirty="0" smtClean="0"/>
                  <a:t> the actual real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if the interest rate gap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  <m:r>
                              <a:rPr lang="de-DE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 is positive, the central bank could try become more expansionary</a:t>
                </a:r>
              </a:p>
              <a:p>
                <a:pPr lvl="1"/>
                <a:r>
                  <a:rPr lang="en-GB" dirty="0" smtClean="0"/>
                  <a:t>conventional </a:t>
                </a:r>
                <a:r>
                  <a:rPr lang="en-GB" dirty="0"/>
                  <a:t>monetary policy </a:t>
                </a:r>
                <a:r>
                  <a:rPr lang="en-GB" dirty="0" smtClean="0"/>
                  <a:t>is stuck at the ZLB</a:t>
                </a:r>
                <a:endParaRPr lang="en-GB" dirty="0"/>
              </a:p>
              <a:p>
                <a:pPr lvl="1"/>
                <a:r>
                  <a:rPr lang="en-GB" dirty="0" smtClean="0"/>
                  <a:t>advice: go </a:t>
                </a:r>
                <a:r>
                  <a:rPr lang="en-GB" dirty="0" smtClean="0"/>
                  <a:t>unconventional</a:t>
                </a:r>
              </a:p>
              <a:p>
                <a:pPr lvl="2"/>
                <a:r>
                  <a:rPr lang="en-GB" dirty="0" smtClean="0"/>
                  <a:t>unclear whether additional impulses can be created</a:t>
                </a:r>
              </a:p>
              <a:p>
                <a:pPr lvl="2"/>
                <a:r>
                  <a:rPr lang="en-GB" dirty="0" smtClean="0"/>
                  <a:t>unclear what kind of risks this involves in a monetary union without union-wide fiscal policy and with national fiscal policies that should be constrained by fiscal rules</a:t>
                </a:r>
              </a:p>
              <a:p>
                <a:r>
                  <a:rPr lang="en-GB" dirty="0" smtClean="0"/>
                  <a:t>switch to policies lead to an </a:t>
                </a:r>
                <a:r>
                  <a:rPr lang="en-GB" u="sng" dirty="0" smtClean="0"/>
                  <a:t>increase</a:t>
                </a:r>
                <a:r>
                  <a:rPr lang="en-GB" dirty="0" smtClean="0"/>
                  <a:t> </a:t>
                </a:r>
                <a:r>
                  <a:rPr lang="en-GB" dirty="0"/>
                  <a:t>in natural real interest </a:t>
                </a:r>
                <a:r>
                  <a:rPr lang="en-GB" dirty="0" smtClean="0"/>
                  <a:t>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</a:t>
                </a:r>
              </a:p>
              <a:p>
                <a:pPr lvl="1"/>
                <a:r>
                  <a:rPr lang="en-GB" dirty="0" smtClean="0"/>
                  <a:t>i.e. polices that </a:t>
                </a:r>
                <a:r>
                  <a:rPr lang="en-GB" dirty="0" smtClean="0"/>
                  <a:t>do not </a:t>
                </a:r>
                <a:r>
                  <a:rPr lang="en-GB" dirty="0" smtClean="0"/>
                  <a:t>necessitate </a:t>
                </a:r>
                <a:r>
                  <a:rPr lang="en-GB" dirty="0" smtClean="0"/>
                  <a:t>further monetary accommodation (which is impossible at the ZLB)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15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03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refrain from structural reforms in product and labour markets?</a:t>
            </a:r>
          </a:p>
          <a:p>
            <a:pPr lvl="1"/>
            <a:r>
              <a:rPr lang="en-GB" dirty="0"/>
              <a:t>not a good </a:t>
            </a:r>
            <a:r>
              <a:rPr lang="en-GB" dirty="0" smtClean="0"/>
              <a:t>recommendation because </a:t>
            </a:r>
            <a:r>
              <a:rPr lang="en-GB" dirty="0"/>
              <a:t>of </a:t>
            </a:r>
            <a:r>
              <a:rPr lang="en-GB" dirty="0" smtClean="0"/>
              <a:t>undoubtedly positive effects in the medium term</a:t>
            </a:r>
          </a:p>
          <a:p>
            <a:pPr lvl="2"/>
            <a:r>
              <a:rPr lang="en-GB" dirty="0" smtClean="0"/>
              <a:t>in the model: structural reforms are often implemented as mark-up reductions which entail large negative price effects (e.g. deregulation by reducing anticompetitive barriers to firm entry)</a:t>
            </a:r>
          </a:p>
          <a:p>
            <a:pPr lvl="1"/>
            <a:r>
              <a:rPr lang="en-GB" dirty="0" smtClean="0"/>
              <a:t>either clever choice of the polices (reforms with small short-term price effects)</a:t>
            </a:r>
          </a:p>
          <a:p>
            <a:pPr lvl="2"/>
            <a:r>
              <a:rPr lang="en-GB" dirty="0" smtClean="0"/>
              <a:t>reduction of </a:t>
            </a:r>
            <a:r>
              <a:rPr lang="en-GB" dirty="0"/>
              <a:t>the </a:t>
            </a:r>
            <a:r>
              <a:rPr lang="en-GB" dirty="0" smtClean="0"/>
              <a:t>labour tax wedge </a:t>
            </a:r>
          </a:p>
          <a:p>
            <a:pPr lvl="2"/>
            <a:r>
              <a:rPr lang="en-GB" dirty="0" smtClean="0"/>
              <a:t>improvement </a:t>
            </a:r>
            <a:r>
              <a:rPr lang="en-GB" dirty="0"/>
              <a:t>labour market matching </a:t>
            </a:r>
            <a:r>
              <a:rPr lang="en-GB" dirty="0" smtClean="0"/>
              <a:t>(active </a:t>
            </a:r>
            <a:r>
              <a:rPr lang="en-GB" dirty="0"/>
              <a:t>labour market policies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these polices mostly involve fiscal costs</a:t>
            </a:r>
          </a:p>
          <a:p>
            <a:pPr lvl="3"/>
            <a:r>
              <a:rPr lang="en-GB" dirty="0"/>
              <a:t>if no fiscal space, combine it with tax shifts to </a:t>
            </a:r>
            <a:r>
              <a:rPr lang="en-GB" dirty="0" smtClean="0"/>
              <a:t>consumption</a:t>
            </a:r>
            <a:endParaRPr lang="en-GB" dirty="0"/>
          </a:p>
          <a:p>
            <a:pPr lvl="1"/>
            <a:r>
              <a:rPr lang="en-GB" dirty="0" smtClean="0"/>
              <a:t>or combine it with inflationary (e.g. expansionary fiscal) polices</a:t>
            </a:r>
          </a:p>
          <a:p>
            <a:pPr lvl="2"/>
            <a:r>
              <a:rPr lang="en-GB" dirty="0" smtClean="0"/>
              <a:t>which compensate for the deflationary effects of structural reforms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923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raise government expenditure</a:t>
            </a:r>
          </a:p>
          <a:p>
            <a:pPr lvl="1"/>
            <a:r>
              <a:rPr lang="en-GB" dirty="0"/>
              <a:t>at the zero lower bound, fiscal </a:t>
            </a:r>
            <a:r>
              <a:rPr lang="en-GB" dirty="0" smtClean="0"/>
              <a:t>expansion can </a:t>
            </a:r>
            <a:r>
              <a:rPr lang="en-GB" dirty="0"/>
              <a:t>be a powerful tool</a:t>
            </a:r>
          </a:p>
          <a:p>
            <a:pPr lvl="2"/>
            <a:r>
              <a:rPr lang="en-GB" dirty="0" smtClean="0"/>
              <a:t>as it closes the </a:t>
            </a:r>
            <a:r>
              <a:rPr lang="en-GB" dirty="0"/>
              <a:t>gap between the actual real interest rate (for a given zero nominal interest rate) and the natural real interest rate </a:t>
            </a:r>
          </a:p>
          <a:p>
            <a:pPr lvl="2"/>
            <a:r>
              <a:rPr lang="en-GB" dirty="0" smtClean="0"/>
              <a:t>by this increases the effectiveness of monetary policy</a:t>
            </a:r>
            <a:endParaRPr lang="en-GB" dirty="0"/>
          </a:p>
          <a:p>
            <a:pPr lvl="1"/>
            <a:r>
              <a:rPr lang="en-GB" dirty="0" smtClean="0"/>
              <a:t>major handicap of </a:t>
            </a:r>
            <a:r>
              <a:rPr lang="en-GB" dirty="0"/>
              <a:t>the euro zone: </a:t>
            </a:r>
          </a:p>
          <a:p>
            <a:pPr lvl="2"/>
            <a:r>
              <a:rPr lang="en-GB" dirty="0"/>
              <a:t>no fiscal policy at the euro-zone level</a:t>
            </a:r>
          </a:p>
          <a:p>
            <a:pPr lvl="2"/>
            <a:r>
              <a:rPr lang="en-GB" dirty="0"/>
              <a:t>fiscal space at the national level limited in many </a:t>
            </a:r>
            <a:r>
              <a:rPr lang="en-GB" dirty="0" smtClean="0"/>
              <a:t>countries</a:t>
            </a:r>
          </a:p>
          <a:p>
            <a:pPr lvl="3"/>
            <a:r>
              <a:rPr lang="en-GB" dirty="0" smtClean="0"/>
              <a:t>rules of the Fiscal Compact </a:t>
            </a:r>
            <a:endParaRPr lang="en-GB" dirty="0"/>
          </a:p>
          <a:p>
            <a:pPr lvl="2"/>
            <a:r>
              <a:rPr lang="en-GB" dirty="0"/>
              <a:t>this is one of the features that makes the EA very different from the </a:t>
            </a:r>
            <a:r>
              <a:rPr lang="en-GB" dirty="0" smtClean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xmlns="" val="14914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implications</a:t>
            </a:r>
          </a:p>
        </p:txBody>
      </p:sp>
      <p:pic>
        <p:nvPicPr>
          <p:cNvPr id="6" name="Picture 2" descr="&lt;Chart&gt;&lt;ImageInfo Version=&quot;5.4.2348.3082&quot; GUID=&quot;f16fc3a75e384cd58d16f6ee5fad8ed3&quot; DsId=&quot;ZIFU001&quot; T1SubID=&quot;&quot; Width=&quot;756&quot; Height=&quot;564&quot; Format=&quot;emf&quot; ChartGroupUID=&quot;4c99d92c-3eee-4212-a039-d9fc2d8d8531&quot; GroupName=&quot;Konjunktur Welt&quot; ChartName=&quot;Strukturelle Primärsalden G2&quot; ChartStyleName=&quot;&quot; GroupNameEncoded=&quot;Konjunktur+Welt&quot; ChartNameEncoded=&quot;Strukturelle+Prim%c3%a4rsalden+G2&quot; ChartStyleNameEncoded=&quot;&quot; ShortCode=&quot;&quot; ChartOwner=&quot;ZIFU001&quot; TemplateId=&quot;&quot; TemplateName=&quot;&quot; TemplateNameEncoded=&quot;&quot; EditionId=&quot;&quot; EditionGenerationDate=&quot;&quot; RefreshDate=&quot;01.07.2016 15:57:48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1&quot; NoofRows=&quot;1&quot; LeftMargin=&quot;102&quot; RightMargin=&quot;102&quot; TopMargin=&quot;113&quot; FootMargin=&quot;42&quot; Orientation=&quot;landscape&quot; FileNameTemplate=&quot;&quot; ImageFileName=&quot;&quot; ChartTitle=&quot;Cyclically adjusted government primary balance as % of potential GDP&quot; DoStretch=&quot;true&quot; /&gt;&lt;/Chart&gt;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1076325"/>
            <a:ext cx="7200900" cy="537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86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weak recovery from the crisis: negative output gap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04" y="1883252"/>
            <a:ext cx="7325589" cy="48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9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implications</a:t>
            </a:r>
          </a:p>
        </p:txBody>
      </p:sp>
      <p:pic>
        <p:nvPicPr>
          <p:cNvPr id="5" name="Picture 2" descr="&lt;Chart&gt;&lt;ImageInfo Version=&quot;5.4.2348.3082&quot; GUID=&quot;06b8fc1a0cf740e6be12ecfc4d6fabc2&quot; DsId=&quot;ZIFU001&quot; T1SubID=&quot;&quot; Width=&quot;756&quot; Height=&quot;564&quot; Format=&quot;emf&quot; ChartGroupUID=&quot;1373ce88-055e-4e14-ba42-e2d87fa41c6a&quot; GroupName=&quot;Konjunktur Welt&quot; ChartName=&quot;Staatsverschuldung G2&quot; ChartStyleName=&quot;&quot; GroupNameEncoded=&quot;Konjunktur+Welt&quot; ChartNameEncoded=&quot;Staatsverschuldung+G2&quot; ChartStyleNameEncoded=&quot;&quot; ShortCode=&quot;&quot; ChartOwner=&quot;ZIFU001&quot; TemplateId=&quot;&quot; TemplateName=&quot;&quot; TemplateNameEncoded=&quot;&quot; EditionId=&quot;&quot; EditionGenerationDate=&quot;&quot; RefreshDate=&quot;01.07.2016 15:56:36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1&quot; NoofRows=&quot;1&quot; LeftMargin=&quot;102&quot; RightMargin=&quot;102&quot; TopMargin=&quot;113&quot; FootMargin=&quot;42&quot; Orientation=&quot;landscape&quot; FileNameTemplate=&quot;&quot; ImageFileName=&quot;&quot; ChartTitle=&quot;General government consolidated gross debt in % of GDP&quot; DoStretch=&quot;true&quot; /&gt;&lt;/Chart&gt;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1076325"/>
            <a:ext cx="7200900" cy="537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0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implications</a:t>
            </a:r>
          </a:p>
        </p:txBody>
      </p:sp>
      <p:pic>
        <p:nvPicPr>
          <p:cNvPr id="7" name="Picture 2" descr="&lt;Chart&gt;&lt;ImageInfo Version=&quot;5.4.2348.3082&quot; GUID=&quot;15d1e3aebfae49ed9880e11dabda68e7&quot; DsId=&quot;ZIFU001&quot; T1SubID=&quot;&quot; Width=&quot;756&quot; Height=&quot;564&quot; Format=&quot;emf&quot; ChartGroupUID=&quot;dbb07d60-8203-4aba-b216-55f1d419e75e&quot; GroupName=&quot;Konjunktur Welt&quot; ChartName=&quot;Inflation Kern OECD Länder 2&quot; ChartStyleName=&quot;&quot; GroupNameEncoded=&quot;Konjunktur+Welt&quot; ChartNameEncoded=&quot;Inflation+Kern+OECD+L%c3%a4nder+2&quot; ChartStyleNameEncoded=&quot;&quot; ShortCode=&quot;&quot; ChartOwner=&quot;ZIFU001&quot; TemplateId=&quot;&quot; TemplateName=&quot;&quot; TemplateNameEncoded=&quot;&quot; EditionId=&quot;&quot; EditionGenerationDate=&quot;&quot; RefreshDate=&quot;01.07.2016 15:58:58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1&quot; NoofRows=&quot;1&quot; LeftMargin=&quot;102&quot; RightMargin=&quot;102&quot; TopMargin=&quot;113&quot; FootMargin=&quot;42&quot; Orientation=&quot;landscape&quot; FileNameTemplate=&quot;&quot; ImageFileName=&quot;&quot; ChartTitle=&quot;Core inflation rate&quot; DoStretch=&quot;true&quot; /&gt;&lt;/Chart&gt;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1076325"/>
            <a:ext cx="7200900" cy="537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44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raise government expenditure</a:t>
            </a:r>
          </a:p>
          <a:p>
            <a:pPr lvl="1"/>
            <a:r>
              <a:rPr lang="en-GB" dirty="0"/>
              <a:t>at the zero lower bound, fiscal </a:t>
            </a:r>
            <a:r>
              <a:rPr lang="en-GB" dirty="0" smtClean="0"/>
              <a:t>expansion can </a:t>
            </a:r>
            <a:r>
              <a:rPr lang="en-GB" dirty="0"/>
              <a:t>be a powerful tool</a:t>
            </a:r>
          </a:p>
          <a:p>
            <a:pPr lvl="2"/>
            <a:r>
              <a:rPr lang="en-GB" dirty="0" smtClean="0"/>
              <a:t>as it closes the </a:t>
            </a:r>
            <a:r>
              <a:rPr lang="en-GB" dirty="0"/>
              <a:t>gap between the actual real interest rate (for a given zero nominal interest rate) and the natural real interest rate </a:t>
            </a:r>
          </a:p>
          <a:p>
            <a:pPr lvl="2"/>
            <a:r>
              <a:rPr lang="en-GB" dirty="0" smtClean="0"/>
              <a:t>by this increases the effectiveness of monetary policy</a:t>
            </a:r>
            <a:endParaRPr lang="en-GB" dirty="0"/>
          </a:p>
          <a:p>
            <a:pPr lvl="1"/>
            <a:r>
              <a:rPr lang="en-GB" dirty="0" smtClean="0"/>
              <a:t>major handicap of </a:t>
            </a:r>
            <a:r>
              <a:rPr lang="en-GB" dirty="0"/>
              <a:t>the euro zone: </a:t>
            </a:r>
          </a:p>
          <a:p>
            <a:pPr lvl="2"/>
            <a:r>
              <a:rPr lang="en-GB" dirty="0"/>
              <a:t>no fiscal policy at the euro-zone level</a:t>
            </a:r>
          </a:p>
          <a:p>
            <a:pPr lvl="2"/>
            <a:r>
              <a:rPr lang="en-GB" dirty="0"/>
              <a:t>fiscal space at the national level limited in many </a:t>
            </a:r>
            <a:r>
              <a:rPr lang="en-GB" dirty="0" smtClean="0"/>
              <a:t>countries</a:t>
            </a:r>
          </a:p>
          <a:p>
            <a:pPr lvl="3"/>
            <a:r>
              <a:rPr lang="en-GB" dirty="0" smtClean="0"/>
              <a:t>rules of the Fiscal Compact </a:t>
            </a:r>
            <a:endParaRPr lang="en-GB" dirty="0"/>
          </a:p>
          <a:p>
            <a:pPr lvl="2"/>
            <a:r>
              <a:rPr lang="en-GB" dirty="0"/>
              <a:t>this is one of the features that makes the EA very different from the </a:t>
            </a:r>
            <a:r>
              <a:rPr lang="en-GB" dirty="0" smtClean="0"/>
              <a:t>US</a:t>
            </a:r>
          </a:p>
          <a:p>
            <a:pPr lvl="2"/>
            <a:r>
              <a:rPr lang="en-GB" dirty="0" smtClean="0"/>
              <a:t>should we question the rules?</a:t>
            </a:r>
          </a:p>
          <a:p>
            <a:pPr lvl="3"/>
            <a:r>
              <a:rPr lang="en-GB" dirty="0" smtClean="0"/>
              <a:t>rules that have never been observed in the past</a:t>
            </a:r>
          </a:p>
          <a:p>
            <a:pPr lvl="3"/>
            <a:r>
              <a:rPr lang="en-GB" dirty="0" smtClean="0"/>
              <a:t>rules (&amp; sanctions) that should replace discipline imposed by the market</a:t>
            </a:r>
          </a:p>
          <a:p>
            <a:pPr lvl="3"/>
            <a:r>
              <a:rPr lang="en-GB" dirty="0" smtClean="0"/>
              <a:t>would the market sanction fiscal expansion at the ZLB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713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 incentives to invest</a:t>
            </a:r>
          </a:p>
          <a:p>
            <a:pPr lvl="1"/>
            <a:r>
              <a:rPr lang="en-US" dirty="0" smtClean="0"/>
              <a:t>major obstacle for investment in many EA countries are financial constraints on the side of the firms</a:t>
            </a:r>
          </a:p>
          <a:p>
            <a:pPr lvl="1"/>
            <a:r>
              <a:rPr lang="en-US" dirty="0" smtClean="0"/>
              <a:t>non-performing loans (NPL) as a major source of frictions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587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implications</a:t>
            </a: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2050591" y="1083483"/>
            <a:ext cx="5102187" cy="5513869"/>
            <a:chOff x="2339752" y="2060848"/>
            <a:chExt cx="3580482" cy="386938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2004" b="96843"/>
            <a:stretch/>
          </p:blipFill>
          <p:spPr bwMode="auto">
            <a:xfrm>
              <a:off x="2339752" y="2060848"/>
              <a:ext cx="3580482" cy="216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628" t="11083" r="1008" b="46946"/>
            <a:stretch/>
          </p:blipFill>
          <p:spPr bwMode="auto">
            <a:xfrm>
              <a:off x="3563889" y="2357512"/>
              <a:ext cx="440432" cy="287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083" r="77259" b="46946"/>
            <a:stretch/>
          </p:blipFill>
          <p:spPr bwMode="auto">
            <a:xfrm>
              <a:off x="2411760" y="2357512"/>
              <a:ext cx="1197456" cy="287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628" t="53082" r="1008"/>
            <a:stretch/>
          </p:blipFill>
          <p:spPr bwMode="auto">
            <a:xfrm>
              <a:off x="5211688" y="2720074"/>
              <a:ext cx="440432" cy="3210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3082" r="77259"/>
            <a:stretch/>
          </p:blipFill>
          <p:spPr bwMode="auto">
            <a:xfrm>
              <a:off x="4059559" y="2720074"/>
              <a:ext cx="1197456" cy="3210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628" t="11083" r="1008" b="83486"/>
            <a:stretch/>
          </p:blipFill>
          <p:spPr bwMode="auto">
            <a:xfrm>
              <a:off x="5211688" y="2367550"/>
              <a:ext cx="440432" cy="371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2235578" y="6545640"/>
            <a:ext cx="4255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solidFill>
                  <a:schemeClr val="bg2">
                    <a:lumMod val="75000"/>
                  </a:schemeClr>
                </a:solidFill>
              </a:rPr>
              <a:t>Source: IMF Global Financial Stability Report April 2016</a:t>
            </a:r>
            <a:endParaRPr lang="en-GB" sz="1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4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 incentives to invest</a:t>
            </a:r>
          </a:p>
          <a:p>
            <a:pPr lvl="1"/>
            <a:r>
              <a:rPr lang="en-US" dirty="0"/>
              <a:t>major obstacle for investment in many EA countries are financial constraints on the side of the firms</a:t>
            </a:r>
            <a:endParaRPr lang="en-US" dirty="0" smtClean="0"/>
          </a:p>
          <a:p>
            <a:pPr lvl="1"/>
            <a:r>
              <a:rPr lang="en-US" dirty="0" smtClean="0"/>
              <a:t>non-performing loans (NPL) as a major source of frictions</a:t>
            </a:r>
          </a:p>
          <a:p>
            <a:pPr lvl="2"/>
            <a:r>
              <a:rPr lang="en-US" dirty="0" smtClean="0"/>
              <a:t>limits the banks’ ability to lend to the real economy</a:t>
            </a:r>
          </a:p>
          <a:p>
            <a:pPr lvl="2"/>
            <a:r>
              <a:rPr lang="en-US" dirty="0" smtClean="0"/>
              <a:t>lower profitability (due to higher provisioning needs), higher capital requirements (NPL are risky assets), higher funding costs (market lender demand risk </a:t>
            </a:r>
            <a:r>
              <a:rPr lang="en-US" dirty="0" err="1" smtClean="0"/>
              <a:t>premia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ways to reduce NPL</a:t>
            </a:r>
          </a:p>
          <a:p>
            <a:pPr lvl="2"/>
            <a:r>
              <a:rPr lang="en-US" dirty="0" smtClean="0"/>
              <a:t>transfer of </a:t>
            </a:r>
            <a:r>
              <a:rPr lang="en-US" dirty="0"/>
              <a:t>distressed </a:t>
            </a:r>
            <a:r>
              <a:rPr lang="en-US" dirty="0" smtClean="0"/>
              <a:t>assets to (publicly owned) bad banks</a:t>
            </a:r>
          </a:p>
          <a:p>
            <a:pPr lvl="2"/>
            <a:r>
              <a:rPr lang="en-US" dirty="0"/>
              <a:t>asset protection schemes to cover the losses related to a specific portfolio of assets</a:t>
            </a:r>
            <a:endParaRPr lang="en-US" dirty="0" smtClean="0"/>
          </a:p>
          <a:p>
            <a:pPr lvl="1"/>
            <a:r>
              <a:rPr lang="en-US" dirty="0" smtClean="0"/>
              <a:t>in any case fiscal support for the banking </a:t>
            </a:r>
            <a:r>
              <a:rPr lang="en-US" dirty="0"/>
              <a:t>system </a:t>
            </a:r>
            <a:r>
              <a:rPr lang="en-US" dirty="0" smtClean="0"/>
              <a:t>is required</a:t>
            </a:r>
          </a:p>
          <a:p>
            <a:pPr lvl="2"/>
            <a:r>
              <a:rPr lang="en-US" dirty="0" smtClean="0"/>
              <a:t>EAA and FMS in Germany since 2009</a:t>
            </a:r>
          </a:p>
          <a:p>
            <a:pPr lvl="2"/>
            <a:r>
              <a:rPr lang="en-US" dirty="0" smtClean="0"/>
              <a:t>NAMA in Ireland since 2009</a:t>
            </a:r>
          </a:p>
          <a:p>
            <a:pPr lvl="2"/>
            <a:r>
              <a:rPr lang="en-US" dirty="0" smtClean="0"/>
              <a:t>SAREB in Spain since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8702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implications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18" y="1877581"/>
            <a:ext cx="8644321" cy="382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implications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53" y="1877582"/>
            <a:ext cx="8644321" cy="382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41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685800" y="908720"/>
            <a:ext cx="799065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dirty="0" smtClean="0"/>
              <a:t>Policy options at the zero lower bound</a:t>
            </a:r>
          </a:p>
          <a:p>
            <a:endParaRPr lang="en-GB" sz="2200" dirty="0" smtClean="0"/>
          </a:p>
          <a:p>
            <a:r>
              <a:rPr lang="en-GB" sz="1800" dirty="0" smtClean="0"/>
              <a:t>Session 5: How to implement stabilization policies with high public debt?</a:t>
            </a:r>
            <a:endParaRPr lang="en-GB" sz="1800" dirty="0"/>
          </a:p>
        </p:txBody>
      </p:sp>
      <p:sp>
        <p:nvSpPr>
          <p:cNvPr id="5" name="Rectangle 5"/>
          <p:cNvSpPr>
            <a:spLocks noGrp="1" noChangeArrowheads="1"/>
          </p:cNvSpPr>
          <p:nvPr/>
        </p:nvSpPr>
        <p:spPr bwMode="auto">
          <a:xfrm>
            <a:off x="685800" y="2869302"/>
            <a:ext cx="64008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/>
              <a:t>Timo Wollmershäuser &amp; Atanas Hristov</a:t>
            </a:r>
          </a:p>
          <a:p>
            <a:r>
              <a:rPr lang="en-GB" sz="2000" dirty="0" smtClean="0"/>
              <a:t>Ifo Institute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4378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Back-up </a:t>
            </a:r>
            <a:r>
              <a:rPr lang="de-DE" dirty="0" err="1" smtClean="0"/>
              <a:t>slides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613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weak recovery from the crisis: inflation well below target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04" y="1883252"/>
            <a:ext cx="7325589" cy="48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97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Smets-Wouters</a:t>
            </a:r>
            <a:r>
              <a:rPr lang="en-US" dirty="0" smtClean="0"/>
              <a:t> Model </a:t>
            </a:r>
            <a:r>
              <a:rPr lang="en-US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New </a:t>
            </a:r>
            <a:r>
              <a:rPr lang="en-US" sz="2000" dirty="0"/>
              <a:t>Keynesian </a:t>
            </a:r>
            <a:r>
              <a:rPr lang="en-US" sz="2000" dirty="0" smtClean="0"/>
              <a:t>DSGE model</a:t>
            </a:r>
            <a:endParaRPr lang="en-US" sz="2000" dirty="0"/>
          </a:p>
          <a:p>
            <a:pPr lvl="1"/>
            <a:r>
              <a:rPr lang="en-US" sz="1800" dirty="0" smtClean="0"/>
              <a:t>continuum </a:t>
            </a:r>
            <a:r>
              <a:rPr lang="en-US" sz="1800" dirty="0"/>
              <a:t>of </a:t>
            </a:r>
            <a:r>
              <a:rPr lang="en-US" sz="1800" dirty="0" smtClean="0"/>
              <a:t>households</a:t>
            </a:r>
          </a:p>
          <a:p>
            <a:pPr lvl="2"/>
            <a:r>
              <a:rPr lang="en-US" sz="1600" dirty="0" smtClean="0"/>
              <a:t>supply household-specific </a:t>
            </a:r>
            <a:r>
              <a:rPr lang="en-US" sz="1600" dirty="0"/>
              <a:t>labor in monopolistic </a:t>
            </a:r>
            <a:r>
              <a:rPr lang="en-US" sz="1600" dirty="0" smtClean="0"/>
              <a:t>competition</a:t>
            </a:r>
          </a:p>
          <a:p>
            <a:pPr lvl="2"/>
            <a:r>
              <a:rPr lang="en-US" sz="1600" dirty="0" smtClean="0"/>
              <a:t>set wages, which </a:t>
            </a:r>
            <a:r>
              <a:rPr lang="en-US" sz="1600" dirty="0"/>
              <a:t>are </a:t>
            </a:r>
            <a:r>
              <a:rPr lang="en-US" sz="1600" dirty="0" err="1" smtClean="0"/>
              <a:t>Calvo</a:t>
            </a:r>
            <a:r>
              <a:rPr lang="en-US" sz="1600" dirty="0" smtClean="0"/>
              <a:t>-sticky</a:t>
            </a:r>
          </a:p>
          <a:p>
            <a:pPr lvl="2"/>
            <a:r>
              <a:rPr lang="en-US" sz="1600" dirty="0" smtClean="0"/>
              <a:t>own the capital stock, which they rent to the intermediate good firms</a:t>
            </a:r>
          </a:p>
          <a:p>
            <a:pPr lvl="2"/>
            <a:r>
              <a:rPr lang="en-US" sz="1600" dirty="0" smtClean="0"/>
              <a:t>for given income higher investment today means lower consumption (budget constraint)</a:t>
            </a:r>
            <a:endParaRPr lang="en-US" sz="1600" dirty="0"/>
          </a:p>
          <a:p>
            <a:pPr lvl="2"/>
            <a:r>
              <a:rPr lang="en-US" sz="1600" dirty="0"/>
              <a:t>habit formation, investment adjustment costs, variable capital utilization</a:t>
            </a:r>
          </a:p>
          <a:p>
            <a:pPr lvl="1"/>
            <a:r>
              <a:rPr lang="en-US" sz="1800" dirty="0" smtClean="0"/>
              <a:t>continuum </a:t>
            </a:r>
            <a:r>
              <a:rPr lang="en-US" sz="1800" dirty="0"/>
              <a:t>of intermediate good </a:t>
            </a:r>
            <a:r>
              <a:rPr lang="en-US" sz="1800" dirty="0" smtClean="0"/>
              <a:t>firms</a:t>
            </a:r>
            <a:endParaRPr lang="en-US" sz="1800" dirty="0"/>
          </a:p>
          <a:p>
            <a:pPr lvl="2"/>
            <a:r>
              <a:rPr lang="en-US" sz="1600" dirty="0" smtClean="0"/>
              <a:t>supply </a:t>
            </a:r>
            <a:r>
              <a:rPr lang="en-US" sz="1600" dirty="0"/>
              <a:t>intermediate goods in monopolistic competition using labor and capital </a:t>
            </a:r>
            <a:r>
              <a:rPr lang="en-US" sz="1600" dirty="0" smtClean="0"/>
              <a:t>input</a:t>
            </a:r>
          </a:p>
          <a:p>
            <a:pPr lvl="2"/>
            <a:r>
              <a:rPr lang="en-US" sz="1600" dirty="0" smtClean="0"/>
              <a:t>set prices, which </a:t>
            </a:r>
            <a:r>
              <a:rPr lang="en-US" sz="1600" dirty="0"/>
              <a:t>are </a:t>
            </a:r>
            <a:r>
              <a:rPr lang="en-US" sz="1600" dirty="0" err="1" smtClean="0"/>
              <a:t>Calvo</a:t>
            </a:r>
            <a:r>
              <a:rPr lang="en-US" sz="1600" dirty="0" smtClean="0"/>
              <a:t>-sticky</a:t>
            </a:r>
            <a:endParaRPr lang="en-US" sz="1600" dirty="0"/>
          </a:p>
          <a:p>
            <a:pPr lvl="1"/>
            <a:r>
              <a:rPr lang="en-US" sz="1800" dirty="0" smtClean="0"/>
              <a:t>final </a:t>
            </a:r>
            <a:r>
              <a:rPr lang="en-US" sz="1800" dirty="0"/>
              <a:t>goods use intermediate goods and are produced </a:t>
            </a:r>
            <a:r>
              <a:rPr lang="en-US" sz="1800" dirty="0" smtClean="0"/>
              <a:t>in perfect competition</a:t>
            </a:r>
            <a:endParaRPr lang="en-US" sz="1800" dirty="0"/>
          </a:p>
          <a:p>
            <a:pPr lvl="1"/>
            <a:r>
              <a:rPr lang="en-US" sz="1800" dirty="0" smtClean="0"/>
              <a:t>monetary </a:t>
            </a:r>
            <a:r>
              <a:rPr lang="en-US" sz="1800" dirty="0"/>
              <a:t>authority follows a Taylor-type </a:t>
            </a:r>
            <a:r>
              <a:rPr lang="en-US" sz="1800" dirty="0" smtClean="0"/>
              <a:t>rule  </a:t>
            </a:r>
            <a:endParaRPr lang="en-US" sz="1800" dirty="0"/>
          </a:p>
          <a:p>
            <a:pPr lvl="1"/>
            <a:r>
              <a:rPr lang="en-US" sz="1800" dirty="0" smtClean="0"/>
              <a:t>many </a:t>
            </a:r>
            <a:r>
              <a:rPr lang="en-US" sz="1800" dirty="0"/>
              <a:t>sources of shocks - enough to make </a:t>
            </a:r>
            <a:r>
              <a:rPr lang="en-US" sz="1800" dirty="0" smtClean="0"/>
              <a:t>sure the </a:t>
            </a:r>
            <a:r>
              <a:rPr lang="en-US" sz="1800" dirty="0"/>
              <a:t>data can be matched to the </a:t>
            </a:r>
            <a:r>
              <a:rPr lang="en-US" sz="1800" dirty="0" smtClean="0"/>
              <a:t>model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916528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Smets-Wouters</a:t>
            </a:r>
            <a:r>
              <a:rPr lang="en-US" dirty="0"/>
              <a:t> Model 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</a:p>
          <a:p>
            <a:pPr lvl="1"/>
            <a:r>
              <a:rPr lang="en-US" dirty="0" smtClean="0"/>
              <a:t>estimated with employment data, instead of aggregate </a:t>
            </a:r>
            <a:r>
              <a:rPr lang="en-US" dirty="0"/>
              <a:t>hours </a:t>
            </a:r>
            <a:r>
              <a:rPr lang="en-US" dirty="0" smtClean="0"/>
              <a:t>worked</a:t>
            </a:r>
          </a:p>
          <a:p>
            <a:pPr lvl="1"/>
            <a:r>
              <a:rPr lang="en-US" dirty="0" smtClean="0"/>
              <a:t>replace the </a:t>
            </a:r>
            <a:r>
              <a:rPr lang="en-US" dirty="0"/>
              <a:t>transitory technology shocks </a:t>
            </a:r>
            <a:r>
              <a:rPr lang="en-US" dirty="0" smtClean="0"/>
              <a:t>with </a:t>
            </a:r>
            <a:r>
              <a:rPr lang="en-US" dirty="0"/>
              <a:t>permanent shocks in </a:t>
            </a:r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permanent </a:t>
            </a:r>
            <a:r>
              <a:rPr lang="en-US" dirty="0" smtClean="0"/>
              <a:t>technology </a:t>
            </a:r>
            <a:r>
              <a:rPr lang="en-US" dirty="0"/>
              <a:t>follows an AR(1) in growth rates in </a:t>
            </a:r>
            <a:r>
              <a:rPr lang="en-US" dirty="0" smtClean="0"/>
              <a:t>technology</a:t>
            </a:r>
            <a:endParaRPr lang="de-DE" dirty="0"/>
          </a:p>
          <a:p>
            <a:pPr lvl="1"/>
            <a:r>
              <a:rPr lang="en-US" dirty="0" smtClean="0"/>
              <a:t>model extension </a:t>
            </a:r>
            <a:r>
              <a:rPr lang="en-US" dirty="0"/>
              <a:t>by introducing credit frictions in the </a:t>
            </a:r>
            <a:r>
              <a:rPr lang="en-US" dirty="0" err="1" smtClean="0"/>
              <a:t>Smets-Wouters</a:t>
            </a:r>
            <a:r>
              <a:rPr lang="en-US" dirty="0" smtClean="0"/>
              <a:t> framework, </a:t>
            </a:r>
            <a:r>
              <a:rPr lang="en-US" dirty="0"/>
              <a:t>using the financial accelerator mechanism proposed by Bernanke, </a:t>
            </a:r>
            <a:r>
              <a:rPr lang="en-US" dirty="0" err="1"/>
              <a:t>Gertler</a:t>
            </a:r>
            <a:r>
              <a:rPr lang="en-US" dirty="0"/>
              <a:t> and Gilchrist (1999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915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268760"/>
            <a:ext cx="8424862" cy="5184576"/>
          </a:xfrm>
        </p:spPr>
        <p:txBody>
          <a:bodyPr/>
          <a:lstStyle/>
          <a:p>
            <a:r>
              <a:rPr lang="en-US" sz="1900" dirty="0" smtClean="0"/>
              <a:t>estimated </a:t>
            </a:r>
            <a:r>
              <a:rPr lang="en-US" sz="1900" dirty="0"/>
              <a:t>with Bayesian techniques using 7 </a:t>
            </a:r>
            <a:r>
              <a:rPr lang="en-US" sz="1900" dirty="0" smtClean="0"/>
              <a:t>(or 8) data series</a:t>
            </a:r>
            <a:endParaRPr lang="en-US" sz="1900" dirty="0"/>
          </a:p>
          <a:p>
            <a:pPr lvl="1"/>
            <a:r>
              <a:rPr lang="en-US" sz="1700" dirty="0" smtClean="0"/>
              <a:t>real variables</a:t>
            </a:r>
            <a:endParaRPr lang="en-US" sz="1700" dirty="0"/>
          </a:p>
          <a:p>
            <a:pPr lvl="2"/>
            <a:r>
              <a:rPr lang="en-US" sz="1500" dirty="0"/>
              <a:t>private consumption</a:t>
            </a:r>
          </a:p>
          <a:p>
            <a:pPr lvl="2"/>
            <a:r>
              <a:rPr lang="en-US" sz="1500" dirty="0"/>
              <a:t>GDP</a:t>
            </a:r>
          </a:p>
          <a:p>
            <a:pPr lvl="2"/>
            <a:r>
              <a:rPr lang="en-US" sz="1500" dirty="0"/>
              <a:t>investment</a:t>
            </a:r>
          </a:p>
          <a:p>
            <a:pPr lvl="2"/>
            <a:r>
              <a:rPr lang="en-US" sz="1500" dirty="0"/>
              <a:t>employment</a:t>
            </a:r>
          </a:p>
          <a:p>
            <a:pPr lvl="1"/>
            <a:r>
              <a:rPr lang="en-US" sz="1700" dirty="0" smtClean="0"/>
              <a:t>nominal variables</a:t>
            </a:r>
            <a:endParaRPr lang="en-US" sz="1700" dirty="0"/>
          </a:p>
          <a:p>
            <a:pPr lvl="2"/>
            <a:r>
              <a:rPr lang="en-US" sz="1500" dirty="0" smtClean="0"/>
              <a:t>core </a:t>
            </a:r>
            <a:r>
              <a:rPr lang="en-US" sz="1500" dirty="0"/>
              <a:t>inflation</a:t>
            </a:r>
          </a:p>
          <a:p>
            <a:pPr lvl="2"/>
            <a:r>
              <a:rPr lang="en-US" sz="1500" dirty="0" smtClean="0"/>
              <a:t>wages </a:t>
            </a:r>
            <a:r>
              <a:rPr lang="en-US" sz="1500" dirty="0"/>
              <a:t>per </a:t>
            </a:r>
            <a:r>
              <a:rPr lang="en-US" sz="1500" dirty="0" smtClean="0"/>
              <a:t>capita</a:t>
            </a:r>
            <a:endParaRPr lang="en-US" sz="1500" dirty="0"/>
          </a:p>
          <a:p>
            <a:pPr lvl="2"/>
            <a:r>
              <a:rPr lang="en-US" sz="1500" dirty="0" smtClean="0"/>
              <a:t>(spread </a:t>
            </a:r>
            <a:r>
              <a:rPr lang="en-US" sz="1500" dirty="0"/>
              <a:t>between private non-financial lending rates and 10-year German government bond </a:t>
            </a:r>
            <a:r>
              <a:rPr lang="en-US" sz="1500" dirty="0" smtClean="0"/>
              <a:t>yield)</a:t>
            </a:r>
            <a:endParaRPr lang="en-US" sz="1500" dirty="0"/>
          </a:p>
          <a:p>
            <a:pPr lvl="1"/>
            <a:r>
              <a:rPr lang="en-US" sz="1700" dirty="0"/>
              <a:t>Monetary </a:t>
            </a:r>
            <a:r>
              <a:rPr lang="en-US" sz="1700" dirty="0" smtClean="0"/>
              <a:t>policy</a:t>
            </a:r>
          </a:p>
          <a:p>
            <a:pPr lvl="2"/>
            <a:r>
              <a:rPr lang="en-US" sz="1500" dirty="0"/>
              <a:t>3-month </a:t>
            </a:r>
            <a:r>
              <a:rPr lang="en-US" sz="1500" dirty="0" err="1" smtClean="0"/>
              <a:t>Euribor</a:t>
            </a:r>
            <a:r>
              <a:rPr lang="en-US" sz="1500" dirty="0" smtClean="0"/>
              <a:t> rate</a:t>
            </a:r>
            <a:endParaRPr lang="en-US" sz="15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1900" dirty="0" smtClean="0"/>
              <a:t>all </a:t>
            </a:r>
            <a:r>
              <a:rPr lang="en-US" sz="1900" dirty="0"/>
              <a:t>other (latent) model variables, including the models exogenous processes, are estimated as part of the </a:t>
            </a:r>
            <a:r>
              <a:rPr lang="en-US" sz="1900" dirty="0" err="1"/>
              <a:t>Kalman</a:t>
            </a:r>
            <a:r>
              <a:rPr lang="en-US" sz="1900" dirty="0"/>
              <a:t>-filter </a:t>
            </a:r>
            <a:r>
              <a:rPr lang="en-US" sz="1900" dirty="0" smtClean="0"/>
              <a:t>routine</a:t>
            </a:r>
            <a:endParaRPr lang="en-US" sz="1900" dirty="0"/>
          </a:p>
          <a:p>
            <a:r>
              <a:rPr lang="en-US" sz="1900" dirty="0" smtClean="0"/>
              <a:t>estimation </a:t>
            </a:r>
            <a:r>
              <a:rPr lang="en-US" sz="1900" dirty="0"/>
              <a:t>period 1999q4 to </a:t>
            </a:r>
            <a:r>
              <a:rPr lang="en-US" sz="1900" dirty="0" smtClean="0"/>
              <a:t>2016q1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2833842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 (NRIR)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NKM</a:t>
                </a:r>
              </a:p>
              <a:p>
                <a:pPr lvl="1"/>
                <a:r>
                  <a:rPr lang="en-GB" dirty="0" smtClean="0"/>
                  <a:t>IS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−</m:t>
                    </m:r>
                    <m:r>
                      <a:rPr lang="de-DE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MP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𝑚𝑎𝑥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0;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PC: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𝜅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eschweifte Klammer rechts 3"/>
          <p:cNvSpPr/>
          <p:nvPr/>
        </p:nvSpPr>
        <p:spPr>
          <a:xfrm>
            <a:off x="6444208" y="1772816"/>
            <a:ext cx="144016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732240" y="1912186"/>
            <a:ext cx="141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 AD </a:t>
            </a:r>
            <a:r>
              <a:rPr lang="de-DE" dirty="0" err="1" smtClean="0">
                <a:sym typeface="Symbol"/>
              </a:rPr>
              <a:t>curve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732239" y="2503782"/>
            <a:ext cx="141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 AS </a:t>
            </a:r>
            <a:r>
              <a:rPr lang="de-DE" dirty="0" err="1" smtClean="0">
                <a:sym typeface="Symbol"/>
              </a:rPr>
              <a:t>curve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622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 (NRIR)</a:t>
            </a:r>
            <a:endParaRPr lang="en-GB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 normal circumstances </a:t>
            </a:r>
            <a:endParaRPr lang="en-GB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613025" y="2392363"/>
            <a:ext cx="0" cy="33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618739" y="5734050"/>
            <a:ext cx="43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189288" y="2776538"/>
            <a:ext cx="2879725" cy="2381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265488" y="2698750"/>
            <a:ext cx="2803525" cy="249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6084888" y="2506663"/>
                <a:ext cx="43723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𝐴𝑆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888" y="2506663"/>
                <a:ext cx="437232" cy="4001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97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2613025" y="3929063"/>
            <a:ext cx="20351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648200" y="3929063"/>
            <a:ext cx="0" cy="18049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261100" y="496570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de-DE" sz="200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6938739" y="5542357"/>
                <a:ext cx="36956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0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000" b="0" i="1" dirty="0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739" y="5542357"/>
                <a:ext cx="369565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3030" r="-16393"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047990" y="4941887"/>
                <a:ext cx="4741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𝐴𝐷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7990" y="4941887"/>
                <a:ext cx="474130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10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407601" y="2019635"/>
                <a:ext cx="422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/>
                          <a:sym typeface="Symbol"/>
                        </a:rPr>
                        <m:t>𝜋</m:t>
                      </m:r>
                    </m:oMath>
                  </m:oMathPara>
                </a14:m>
                <a:endParaRPr lang="de-DE" sz="2000" baseline="-25000" dirty="0"/>
              </a:p>
            </p:txBody>
          </p:sp>
        </mc:Choice>
        <mc:Fallback>
          <p:sp>
            <p:nvSpPr>
              <p:cNvPr id="1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7601" y="2019635"/>
                <a:ext cx="422275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2115545" y="3729008"/>
                <a:ext cx="422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/>
                              <a:sym typeface="Symbol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/>
                              <a:sym typeface="Symbol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baseline="-25000" dirty="0"/>
              </a:p>
            </p:txBody>
          </p:sp>
        </mc:Choice>
        <mc:Fallback>
          <p:sp>
            <p:nvSpPr>
              <p:cNvPr id="1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5545" y="3729008"/>
                <a:ext cx="422275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4127190" y="5712734"/>
                <a:ext cx="108011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0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000" b="0" i="1" dirty="0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de-DE" sz="2000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7190" y="5712734"/>
                <a:ext cx="1080119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3030"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730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 (NRIR)</a:t>
            </a:r>
            <a:endParaRPr lang="en-GB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zero lower bound</a:t>
            </a:r>
            <a:endParaRPr lang="en-GB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613025" y="2392363"/>
            <a:ext cx="0" cy="33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618739" y="5734050"/>
            <a:ext cx="43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189288" y="2776538"/>
            <a:ext cx="2879725" cy="2381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rot="4560000">
            <a:off x="3265488" y="2698750"/>
            <a:ext cx="2803525" cy="249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6084888" y="2506663"/>
                <a:ext cx="43723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𝐴𝑆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888" y="2506663"/>
                <a:ext cx="437232" cy="4001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97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2613025" y="3929063"/>
            <a:ext cx="20351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648200" y="3929063"/>
            <a:ext cx="0" cy="18049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261100" y="496570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Char char="•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de-DE" sz="200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6938739" y="5542357"/>
                <a:ext cx="36956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0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000" b="0" i="1" dirty="0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739" y="5542357"/>
                <a:ext cx="369565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3030" r="-16393"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364088" y="1885028"/>
                <a:ext cx="4741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𝐴𝐷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1885028"/>
                <a:ext cx="474130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89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407601" y="2019635"/>
                <a:ext cx="422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/>
                          <a:sym typeface="Symbol"/>
                        </a:rPr>
                        <m:t>𝜋</m:t>
                      </m:r>
                    </m:oMath>
                  </m:oMathPara>
                </a14:m>
                <a:endParaRPr lang="de-DE" sz="2000" baseline="-25000" dirty="0"/>
              </a:p>
            </p:txBody>
          </p:sp>
        </mc:Choice>
        <mc:Fallback>
          <p:sp>
            <p:nvSpPr>
              <p:cNvPr id="1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7601" y="2019635"/>
                <a:ext cx="422275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2115545" y="3729008"/>
                <a:ext cx="422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/>
                              <a:sym typeface="Symbol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/>
                              <a:sym typeface="Symbol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baseline="-25000" dirty="0"/>
              </a:p>
            </p:txBody>
          </p:sp>
        </mc:Choice>
        <mc:Fallback>
          <p:sp>
            <p:nvSpPr>
              <p:cNvPr id="1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5545" y="3729008"/>
                <a:ext cx="422275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4127190" y="5712734"/>
                <a:ext cx="108011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75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3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0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000" b="0" i="1" dirty="0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de-DE" sz="2000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7190" y="5712734"/>
                <a:ext cx="1080119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3030"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18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NKM</a:t>
                </a:r>
              </a:p>
              <a:p>
                <a:pPr lvl="1"/>
                <a:r>
                  <a:rPr lang="en-US" dirty="0"/>
                  <a:t>natural real interest rate is </a:t>
                </a:r>
                <a:r>
                  <a:rPr lang="en-US" u="sng" dirty="0"/>
                  <a:t>negatively</a:t>
                </a:r>
                <a:r>
                  <a:rPr lang="en-US" dirty="0"/>
                  <a:t> correlated </a:t>
                </a:r>
                <a:r>
                  <a:rPr lang="en-US" dirty="0" smtClean="0"/>
                  <a:t>with transitory productivity </a:t>
                </a:r>
                <a:r>
                  <a:rPr lang="en-US" dirty="0"/>
                  <a:t>increases</a:t>
                </a:r>
              </a:p>
              <a:p>
                <a:pPr lvl="2"/>
                <a:r>
                  <a:rPr lang="en-US" dirty="0"/>
                  <a:t>intuition: </a:t>
                </a:r>
                <a:r>
                  <a:rPr lang="en-US" dirty="0" smtClean="0"/>
                  <a:t>a temporary </a:t>
                </a:r>
                <a:r>
                  <a:rPr lang="en-US" dirty="0"/>
                  <a:t>increase in productivity leads to a </a:t>
                </a:r>
                <a:r>
                  <a:rPr lang="en-US" dirty="0" smtClean="0"/>
                  <a:t>temporary increase in income which will only be consumed today if the price of </a:t>
                </a:r>
                <a:r>
                  <a:rPr lang="en-US" dirty="0"/>
                  <a:t>output today </a:t>
                </a:r>
                <a:r>
                  <a:rPr lang="en-US" dirty="0" smtClean="0"/>
                  <a:t>falls relative </a:t>
                </a:r>
                <a:r>
                  <a:rPr lang="en-US" dirty="0"/>
                  <a:t>to its price tomorrow (and by this </a:t>
                </a:r>
                <a:r>
                  <a:rPr lang="en-US" dirty="0" smtClean="0"/>
                  <a:t>the natural </a:t>
                </a:r>
                <a:r>
                  <a:rPr lang="en-US" dirty="0"/>
                  <a:t>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must </a:t>
                </a:r>
                <a:r>
                  <a:rPr lang="en-US" dirty="0" smtClean="0"/>
                  <a:t>fall)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natural </a:t>
                </a:r>
                <a:r>
                  <a:rPr lang="en-US" dirty="0"/>
                  <a:t>real interest </a:t>
                </a:r>
                <a:r>
                  <a:rPr lang="en-US" dirty="0" smtClean="0"/>
                  <a:t>rate is </a:t>
                </a:r>
                <a:r>
                  <a:rPr lang="en-US" u="sng" dirty="0" smtClean="0"/>
                  <a:t>positively</a:t>
                </a:r>
                <a:r>
                  <a:rPr lang="en-US" dirty="0" smtClean="0"/>
                  <a:t> correlated with temporary </a:t>
                </a:r>
                <a:r>
                  <a:rPr lang="en-US" dirty="0" smtClean="0"/>
                  <a:t>increases in </a:t>
                </a:r>
                <a:r>
                  <a:rPr lang="en-US" dirty="0" smtClean="0"/>
                  <a:t>government expenditure</a:t>
                </a:r>
                <a:endParaRPr lang="en-GB" dirty="0" smtClean="0"/>
              </a:p>
              <a:p>
                <a:pPr lvl="2"/>
                <a:r>
                  <a:rPr lang="en-US" dirty="0" smtClean="0"/>
                  <a:t>intuition: if the government </a:t>
                </a:r>
                <a:r>
                  <a:rPr lang="en-US" dirty="0"/>
                  <a:t>spends more today holding spending tomorrow constant, the price of output </a:t>
                </a:r>
                <a:r>
                  <a:rPr lang="en-US" dirty="0" smtClean="0"/>
                  <a:t>today must </a:t>
                </a:r>
                <a:r>
                  <a:rPr lang="en-US" dirty="0"/>
                  <a:t>rise relative to its price </a:t>
                </a:r>
                <a:r>
                  <a:rPr lang="en-US" dirty="0" smtClean="0"/>
                  <a:t>tomorrow (</a:t>
                </a:r>
                <a:r>
                  <a:rPr lang="en-US" dirty="0"/>
                  <a:t>and by this the </a:t>
                </a:r>
                <a:r>
                  <a:rPr lang="en-US" dirty="0"/>
                  <a:t>natural real </a:t>
                </a:r>
                <a:r>
                  <a:rPr lang="en-US" dirty="0"/>
                  <a:t>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must rise)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7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66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NKM</a:t>
                </a:r>
              </a:p>
              <a:p>
                <a:pPr lvl="1"/>
                <a:r>
                  <a:rPr lang="en-US" dirty="0"/>
                  <a:t>natural real interest </a:t>
                </a:r>
                <a:r>
                  <a:rPr lang="en-US" dirty="0" smtClean="0"/>
                  <a:t>rate is </a:t>
                </a:r>
                <a:r>
                  <a:rPr lang="en-US" u="sng" dirty="0" smtClean="0"/>
                  <a:t>positively</a:t>
                </a:r>
                <a:r>
                  <a:rPr lang="en-US" dirty="0" smtClean="0"/>
                  <a:t> correlated with </a:t>
                </a:r>
                <a:r>
                  <a:rPr lang="en-GB" dirty="0" smtClean="0"/>
                  <a:t>households’ discount </a:t>
                </a:r>
                <a:r>
                  <a:rPr lang="en-GB" dirty="0"/>
                  <a:t>factor </a:t>
                </a:r>
                <a:endParaRPr lang="en-GB" dirty="0" smtClean="0"/>
              </a:p>
              <a:p>
                <a:pPr lvl="2"/>
                <a:r>
                  <a:rPr lang="en-US" dirty="0" smtClean="0"/>
                  <a:t>intuition</a:t>
                </a:r>
                <a:r>
                  <a:rPr lang="en-US" dirty="0"/>
                  <a:t>: a lower discount factor in period t in the utility function </a:t>
                </a:r>
                <a:r>
                  <a:rPr lang="en-US" dirty="0" smtClean="0"/>
                  <a:t>means a </a:t>
                </a:r>
                <a:r>
                  <a:rPr lang="en-US" dirty="0"/>
                  <a:t>higher preference for future </a:t>
                </a:r>
                <a:r>
                  <a:rPr lang="en-US" dirty="0" smtClean="0"/>
                  <a:t>consumption</a:t>
                </a:r>
                <a:endParaRPr lang="en-US" dirty="0"/>
              </a:p>
              <a:p>
                <a:pPr lvl="2"/>
                <a:r>
                  <a:rPr lang="en-US" dirty="0" smtClean="0"/>
                  <a:t>since everyone </a:t>
                </a:r>
                <a:r>
                  <a:rPr lang="en-US" dirty="0"/>
                  <a:t>suddenly wants to save more, </a:t>
                </a:r>
                <a:r>
                  <a:rPr lang="en-US" dirty="0" smtClean="0"/>
                  <a:t>the </a:t>
                </a:r>
                <a:r>
                  <a:rPr lang="en-US" dirty="0"/>
                  <a:t>natural real </a:t>
                </a:r>
                <a:r>
                  <a:rPr lang="en-US" dirty="0"/>
                  <a:t>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must decline for output to stay </a:t>
                </a:r>
                <a:r>
                  <a:rPr lang="en-US" dirty="0" smtClean="0"/>
                  <a:t>constant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natural real interest rate is </a:t>
                </a:r>
                <a:r>
                  <a:rPr lang="en-US" u="sng" dirty="0"/>
                  <a:t>positively</a:t>
                </a:r>
                <a:r>
                  <a:rPr lang="en-US" dirty="0"/>
                  <a:t> correlated </a:t>
                </a:r>
                <a:r>
                  <a:rPr lang="en-US" dirty="0" smtClean="0"/>
                  <a:t>with the firms’ willingness to invest</a:t>
                </a:r>
                <a:endParaRPr lang="en-US" dirty="0"/>
              </a:p>
              <a:p>
                <a:pPr lvl="2"/>
                <a:r>
                  <a:rPr lang="en-US" dirty="0"/>
                  <a:t>intuition: </a:t>
                </a:r>
                <a:r>
                  <a:rPr lang="en-US" dirty="0" smtClean="0"/>
                  <a:t>if the firms’ willingness to invest declines, they will postpone </a:t>
                </a:r>
                <a:r>
                  <a:rPr lang="en-US" dirty="0"/>
                  <a:t>investment into the </a:t>
                </a:r>
                <a:r>
                  <a:rPr lang="en-US" dirty="0" smtClean="0"/>
                  <a:t>future</a:t>
                </a:r>
              </a:p>
              <a:p>
                <a:pPr lvl="2"/>
                <a:r>
                  <a:rPr lang="en-US" dirty="0" smtClean="0"/>
                  <a:t>the </a:t>
                </a:r>
                <a:r>
                  <a:rPr lang="en-US" dirty="0"/>
                  <a:t>natural real </a:t>
                </a:r>
                <a:r>
                  <a:rPr lang="en-US" dirty="0"/>
                  <a:t>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must decline for output to stay </a:t>
                </a:r>
                <a:r>
                  <a:rPr lang="en-US" dirty="0" smtClean="0"/>
                  <a:t>constant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13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198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weak recovery from the crisis: interest rates at the ZLB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21" y="1872105"/>
            <a:ext cx="7310957" cy="480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97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weak recovery from the crisis: interest rates at the ZLB</a:t>
            </a:r>
          </a:p>
          <a:p>
            <a:r>
              <a:rPr lang="en-GB" dirty="0" smtClean="0"/>
              <a:t>however, the stimulus from zero interest rates does not seem to be sufficient</a:t>
            </a:r>
          </a:p>
          <a:p>
            <a:pPr lvl="1"/>
            <a:r>
              <a:rPr lang="en-GB" dirty="0" smtClean="0"/>
              <a:t>persistently negative output gap</a:t>
            </a:r>
          </a:p>
          <a:p>
            <a:pPr lvl="1"/>
            <a:r>
              <a:rPr lang="en-GB" dirty="0" smtClean="0"/>
              <a:t>inflation below target since 2009</a:t>
            </a:r>
          </a:p>
          <a:p>
            <a:r>
              <a:rPr lang="en-GB" dirty="0" smtClean="0"/>
              <a:t>one explanation is that the interest rate that would be required in this situation is even lower than the actual interest rate</a:t>
            </a:r>
          </a:p>
          <a:p>
            <a:pPr lvl="1"/>
            <a:r>
              <a:rPr lang="en-GB" dirty="0" smtClean="0"/>
              <a:t>natural real interest rate is below the actual real interest rate</a:t>
            </a:r>
          </a:p>
          <a:p>
            <a:r>
              <a:rPr lang="en-GB" dirty="0" smtClean="0"/>
              <a:t>this presentation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GB" u="sng" dirty="0" smtClean="0"/>
              <a:t>estimates for the </a:t>
            </a:r>
            <a:r>
              <a:rPr lang="en-GB" u="sng" dirty="0"/>
              <a:t>natural real interest </a:t>
            </a:r>
            <a:r>
              <a:rPr lang="en-GB" u="sng" dirty="0" smtClean="0"/>
              <a:t>rate for the euro area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GB" u="sng" dirty="0" smtClean="0"/>
              <a:t>reasons for the low (negative) level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GB" u="sng" dirty="0" smtClean="0"/>
              <a:t>discuss policy options at the ZLB with </a:t>
            </a:r>
            <a:r>
              <a:rPr lang="en-US" u="sng" dirty="0"/>
              <a:t>natural real interest rate is below the actual real interest rate</a:t>
            </a:r>
          </a:p>
          <a:p>
            <a:pPr marL="457200" lvl="1" indent="0">
              <a:buNone/>
            </a:pPr>
            <a:endParaRPr lang="en-GB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7085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policy recommendations for overcoming the </a:t>
                </a:r>
                <a:r>
                  <a:rPr lang="en-GB" dirty="0"/>
                  <a:t>crisis are </a:t>
                </a:r>
                <a:r>
                  <a:rPr lang="en-GB" dirty="0" smtClean="0"/>
                  <a:t>different for an economy that is stuck at the zero lower bound</a:t>
                </a:r>
              </a:p>
              <a:p>
                <a:pPr lvl="1"/>
                <a:r>
                  <a:rPr lang="en-GB" u="sng" dirty="0"/>
                  <a:t>under normal circumstances</a:t>
                </a:r>
                <a:r>
                  <a:rPr lang="en-GB" dirty="0"/>
                  <a:t> </a:t>
                </a:r>
                <a:r>
                  <a:rPr lang="en-GB" dirty="0" smtClean="0"/>
                  <a:t>certain policies require as optimum monetary policy response a </a:t>
                </a:r>
                <a:r>
                  <a:rPr lang="en-GB" i="1" dirty="0" smtClean="0"/>
                  <a:t>decrease</a:t>
                </a:r>
                <a:r>
                  <a:rPr lang="en-GB" dirty="0" smtClean="0"/>
                  <a:t> in the real interest rate</a:t>
                </a:r>
              </a:p>
              <a:p>
                <a:pPr lvl="2"/>
                <a:r>
                  <a:rPr lang="en-GB" dirty="0" smtClean="0"/>
                  <a:t>supply side policies (structural reforms, productivity increasing policies) lead to deflationary expectations</a:t>
                </a:r>
              </a:p>
              <a:p>
                <a:pPr lvl="2"/>
                <a:r>
                  <a:rPr lang="en-GB" dirty="0" smtClean="0"/>
                  <a:t>these policies should be accommodated by a more expansionary monetary policy</a:t>
                </a:r>
              </a:p>
              <a:p>
                <a:pPr lvl="1"/>
                <a:r>
                  <a:rPr lang="en-GB" u="sng" dirty="0"/>
                  <a:t>at the zero lower bound</a:t>
                </a:r>
                <a:r>
                  <a:rPr lang="en-GB" dirty="0"/>
                  <a:t> </a:t>
                </a:r>
                <a:r>
                  <a:rPr lang="en-GB" dirty="0" smtClean="0"/>
                  <a:t>monetary accommodation is no longer possible</a:t>
                </a:r>
                <a:endParaRPr lang="en-GB" dirty="0"/>
              </a:p>
              <a:p>
                <a:pPr lvl="2"/>
                <a:r>
                  <a:rPr lang="en-GB" dirty="0" smtClean="0"/>
                  <a:t>these policies lead to a decrease in inflation expectations and – for a given nominal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 – an </a:t>
                </a:r>
                <a:r>
                  <a:rPr lang="en-GB" i="1" dirty="0" smtClean="0"/>
                  <a:t>increase</a:t>
                </a:r>
                <a:r>
                  <a:rPr lang="en-GB" dirty="0" smtClean="0"/>
                  <a:t> in the real interest rate</a:t>
                </a:r>
              </a:p>
              <a:p>
                <a:pPr lvl="2"/>
                <a:r>
                  <a:rPr lang="en-GB" dirty="0"/>
                  <a:t>part of the </a:t>
                </a:r>
                <a:r>
                  <a:rPr lang="en-GB" dirty="0" smtClean="0"/>
                  <a:t>real stimulus </a:t>
                </a:r>
                <a:r>
                  <a:rPr lang="en-GB" dirty="0"/>
                  <a:t>(if not all) goes lost, and </a:t>
                </a:r>
                <a:r>
                  <a:rPr lang="en-GB" dirty="0" smtClean="0"/>
                  <a:t>the decline in inflation </a:t>
                </a:r>
                <a:r>
                  <a:rPr lang="en-GB" dirty="0"/>
                  <a:t>expectations </a:t>
                </a:r>
                <a:r>
                  <a:rPr lang="en-GB" dirty="0" smtClean="0"/>
                  <a:t>is amplified</a:t>
                </a:r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b="-28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797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NKM</a:t>
                </a:r>
              </a:p>
              <a:p>
                <a:pPr lvl="1"/>
                <a:r>
                  <a:rPr lang="en-GB" dirty="0" smtClean="0"/>
                  <a:t>IS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−</m:t>
                    </m:r>
                    <m:r>
                      <a:rPr lang="de-DE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MP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𝑚𝑎𝑥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0;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PC: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𝜅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assume that an exogenous shock leads to a decrease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de-DE" dirty="0" smtClean="0"/>
              </a:p>
              <a:p>
                <a:pPr lvl="1"/>
                <a:r>
                  <a:rPr lang="en-GB" u="sng" dirty="0" smtClean="0"/>
                  <a:t>under normal circumstances</a:t>
                </a:r>
                <a:r>
                  <a:rPr lang="en-GB" dirty="0" smtClean="0"/>
                  <a:t> monetary policy has to become more expansionary (a cut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</a:p>
              <a:p>
                <a:pPr lvl="2"/>
                <a:r>
                  <a:rPr lang="en-GB" dirty="0" smtClean="0"/>
                  <a:t>the real interest rate gap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)</m:t>
                    </m:r>
                    <m:r>
                      <a:rPr lang="de-DE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is closed, the output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is closed, and inflation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(as well as inflation expectations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 smtClean="0"/>
                  <a:t>) is at its steady-state target (equal zo zero)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900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the natural real interest rate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NKM</a:t>
                </a:r>
              </a:p>
              <a:p>
                <a:pPr lvl="1"/>
                <a:r>
                  <a:rPr lang="en-GB" dirty="0" smtClean="0"/>
                  <a:t>IS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−</m:t>
                    </m:r>
                    <m:r>
                      <a:rPr lang="de-DE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MP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𝑚𝑎𝑥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0;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PC: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𝜅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assume that an exogenous shock leads to a decrease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de-DE" dirty="0" smtClean="0"/>
              </a:p>
              <a:p>
                <a:pPr lvl="1"/>
                <a:r>
                  <a:rPr lang="en-GB" u="sng" dirty="0" smtClean="0"/>
                  <a:t>at the zero lower bound</a:t>
                </a:r>
                <a:r>
                  <a:rPr lang="en-GB" dirty="0" smtClean="0"/>
                  <a:t>, the nominal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cannot be lowered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 lvl="2"/>
                <a:r>
                  <a:rPr lang="en-GB" dirty="0"/>
                  <a:t>the real interest rate </a:t>
                </a:r>
                <a:r>
                  <a:rPr lang="en-GB" dirty="0" smtClean="0"/>
                  <a:t>gap becomes positive (the actual real interest rate is larger than the natural real interest rate), and both, the     output gap and inflation will be negative (or below target)</a:t>
                </a:r>
              </a:p>
              <a:p>
                <a:pPr lvl="2"/>
                <a:r>
                  <a:rPr lang="en-GB" dirty="0" smtClean="0"/>
                  <a:t>if the shock is persistent then also inflation expectations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  <m:r>
                          <a:rPr lang="de-DE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 smtClean="0"/>
                  <a:t> will fall below target, which further increases the interest rate gap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 r="-13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372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for the euro area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What is the current level of </a:t>
                </a:r>
                <a:r>
                  <a:rPr lang="en-GB" dirty="0"/>
                  <a:t>the natural real interest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?</a:t>
                </a:r>
              </a:p>
              <a:p>
                <a:pPr lvl="1"/>
                <a:r>
                  <a:rPr lang="en-GB" dirty="0" smtClean="0"/>
                  <a:t>estimation of a </a:t>
                </a:r>
                <a:r>
                  <a:rPr lang="en-GB" dirty="0" err="1" smtClean="0"/>
                  <a:t>Smets</a:t>
                </a:r>
                <a:r>
                  <a:rPr lang="en-GB" dirty="0" smtClean="0"/>
                  <a:t>-</a:t>
                </a:r>
                <a:r>
                  <a:rPr lang="en-GB" dirty="0" err="1" smtClean="0"/>
                  <a:t>Wouters</a:t>
                </a:r>
                <a:r>
                  <a:rPr lang="en-GB" dirty="0" smtClean="0"/>
                  <a:t>-type DSGE model for the euro area</a:t>
                </a:r>
              </a:p>
              <a:p>
                <a:pPr lvl="2"/>
                <a:r>
                  <a:rPr lang="en-US" dirty="0"/>
                  <a:t>Frank </a:t>
                </a:r>
                <a:r>
                  <a:rPr lang="en-US" dirty="0" err="1" smtClean="0"/>
                  <a:t>Smets</a:t>
                </a:r>
                <a:r>
                  <a:rPr lang="en-US" dirty="0" smtClean="0"/>
                  <a:t> &amp; Rafael </a:t>
                </a:r>
                <a:r>
                  <a:rPr lang="en-US" dirty="0" err="1" smtClean="0"/>
                  <a:t>Wouters</a:t>
                </a:r>
                <a:r>
                  <a:rPr lang="en-US" dirty="0" smtClean="0"/>
                  <a:t> (2007), “Shocks </a:t>
                </a:r>
                <a:r>
                  <a:rPr lang="en-US" dirty="0"/>
                  <a:t>and Frictions in US Business Cycles: A Bayesian DSGE </a:t>
                </a:r>
                <a:r>
                  <a:rPr lang="en-US" dirty="0" smtClean="0"/>
                  <a:t>Approach”, American </a:t>
                </a:r>
                <a:r>
                  <a:rPr lang="en-US" dirty="0"/>
                  <a:t>Economic </a:t>
                </a:r>
                <a:r>
                  <a:rPr lang="en-US" dirty="0" smtClean="0"/>
                  <a:t>Review, vol</a:t>
                </a:r>
                <a:r>
                  <a:rPr lang="en-US" dirty="0"/>
                  <a:t>. 97, no. 3, </a:t>
                </a:r>
                <a:r>
                  <a:rPr lang="en-US" dirty="0" smtClean="0"/>
                  <a:t>pp</a:t>
                </a:r>
                <a:r>
                  <a:rPr lang="en-US" dirty="0"/>
                  <a:t>. </a:t>
                </a:r>
                <a:r>
                  <a:rPr lang="en-US" dirty="0" smtClean="0"/>
                  <a:t>586-606</a:t>
                </a:r>
                <a:endParaRPr lang="en-US" dirty="0"/>
              </a:p>
              <a:p>
                <a:pPr lvl="2"/>
                <a:r>
                  <a:rPr lang="en-GB" dirty="0" smtClean="0"/>
                  <a:t>closed economy model with several frictions</a:t>
                </a:r>
              </a:p>
              <a:p>
                <a:pPr lvl="2"/>
                <a:r>
                  <a:rPr lang="en-GB" dirty="0" smtClean="0"/>
                  <a:t>estimation period 1999 q4 – 2006 q1</a:t>
                </a:r>
              </a:p>
              <a:p>
                <a:pPr lvl="2"/>
                <a:r>
                  <a:rPr lang="en-GB" dirty="0" smtClean="0"/>
                  <a:t>aggregate euro area data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796" t="-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729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 Vorlage engl">
  <a:themeElements>
    <a:clrScheme name="Standarddesign 13">
      <a:dk1>
        <a:srgbClr val="1C3969"/>
      </a:dk1>
      <a:lt1>
        <a:srgbClr val="DCE8F2"/>
      </a:lt1>
      <a:dk2>
        <a:srgbClr val="1C3969"/>
      </a:dk2>
      <a:lt2>
        <a:srgbClr val="808080"/>
      </a:lt2>
      <a:accent1>
        <a:srgbClr val="DCE8F2"/>
      </a:accent1>
      <a:accent2>
        <a:srgbClr val="CC0000"/>
      </a:accent2>
      <a:accent3>
        <a:srgbClr val="EBF2F7"/>
      </a:accent3>
      <a:accent4>
        <a:srgbClr val="162F59"/>
      </a:accent4>
      <a:accent5>
        <a:srgbClr val="EBF2F7"/>
      </a:accent5>
      <a:accent6>
        <a:srgbClr val="B90000"/>
      </a:accent6>
      <a:hlink>
        <a:srgbClr val="4D4D4D"/>
      </a:hlink>
      <a:folHlink>
        <a:srgbClr val="FF66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1C3969"/>
        </a:dk1>
        <a:lt1>
          <a:srgbClr val="DCE8F2"/>
        </a:lt1>
        <a:dk2>
          <a:srgbClr val="1C3969"/>
        </a:dk2>
        <a:lt2>
          <a:srgbClr val="808080"/>
        </a:lt2>
        <a:accent1>
          <a:srgbClr val="DCE8F2"/>
        </a:accent1>
        <a:accent2>
          <a:srgbClr val="CC0000"/>
        </a:accent2>
        <a:accent3>
          <a:srgbClr val="EBF2F7"/>
        </a:accent3>
        <a:accent4>
          <a:srgbClr val="162F59"/>
        </a:accent4>
        <a:accent5>
          <a:srgbClr val="EBF2F7"/>
        </a:accent5>
        <a:accent6>
          <a:srgbClr val="B90000"/>
        </a:accent6>
        <a:hlink>
          <a:srgbClr val="4D4D4D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 Vorlage engl</Template>
  <TotalTime>0</TotalTime>
  <Words>1105</Words>
  <Application>Microsoft Office PowerPoint</Application>
  <PresentationFormat>Affichage à l'écran (4:3)</PresentationFormat>
  <Paragraphs>171</Paragraphs>
  <Slides>37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ifo Vorlage engl</vt:lpstr>
      <vt:lpstr>Diapositive 1</vt:lpstr>
      <vt:lpstr>Introduction</vt:lpstr>
      <vt:lpstr>Introduction</vt:lpstr>
      <vt:lpstr>Introduction</vt:lpstr>
      <vt:lpstr>Introduction</vt:lpstr>
      <vt:lpstr>Introduction</vt:lpstr>
      <vt:lpstr>Concept of the natural real interest rate</vt:lpstr>
      <vt:lpstr>Concept of the natural real interest rate</vt:lpstr>
      <vt:lpstr>Evidence for the euro area</vt:lpstr>
      <vt:lpstr>Evidence for the euro area</vt:lpstr>
      <vt:lpstr>Concept of the natural real interest rate</vt:lpstr>
      <vt:lpstr>Concept of the natural real interest rate</vt:lpstr>
      <vt:lpstr>Concept of the natural real interest rate</vt:lpstr>
      <vt:lpstr>Evidence for the euro area</vt:lpstr>
      <vt:lpstr>Evidence for the euro area</vt:lpstr>
      <vt:lpstr>Policy implications</vt:lpstr>
      <vt:lpstr>Policy implications</vt:lpstr>
      <vt:lpstr>Policy implications</vt:lpstr>
      <vt:lpstr>Policy implications</vt:lpstr>
      <vt:lpstr>Policy implications</vt:lpstr>
      <vt:lpstr>Policy implications</vt:lpstr>
      <vt:lpstr>Policy implications</vt:lpstr>
      <vt:lpstr>Policy implications</vt:lpstr>
      <vt:lpstr>Policy implications</vt:lpstr>
      <vt:lpstr>Policy implications</vt:lpstr>
      <vt:lpstr>Policy implications</vt:lpstr>
      <vt:lpstr>Policy implications</vt:lpstr>
      <vt:lpstr>Diapositive 28</vt:lpstr>
      <vt:lpstr>Diapositive 29</vt:lpstr>
      <vt:lpstr>Smets-Wouters Model Overview</vt:lpstr>
      <vt:lpstr>Smets-Wouters Model Overview</vt:lpstr>
      <vt:lpstr>Estimation Overview</vt:lpstr>
      <vt:lpstr>Concept of the natural real interest rate (NRIR)</vt:lpstr>
      <vt:lpstr>Concept of the natural real interest rate (NRIR)</vt:lpstr>
      <vt:lpstr>Concept of the natural real interest rate (NRIR)</vt:lpstr>
      <vt:lpstr>Concept of the natural real interest rate</vt:lpstr>
      <vt:lpstr>Concept of the natural real interest rate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options at the zero lower bound</dc:title>
  <dc:creator>Timo Wollmershäuser</dc:creator>
  <cp:lastModifiedBy>Christophe Destais</cp:lastModifiedBy>
  <cp:revision>97</cp:revision>
  <cp:lastPrinted>2014-05-23T06:06:24Z</cp:lastPrinted>
  <dcterms:created xsi:type="dcterms:W3CDTF">2016-06-22T08:33:57Z</dcterms:created>
  <dcterms:modified xsi:type="dcterms:W3CDTF">2016-07-06T14:21:17Z</dcterms:modified>
</cp:coreProperties>
</file>