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2"/>
  </p:notesMasterIdLst>
  <p:sldIdLst>
    <p:sldId id="322" r:id="rId2"/>
    <p:sldId id="338" r:id="rId3"/>
    <p:sldId id="339" r:id="rId4"/>
    <p:sldId id="340" r:id="rId5"/>
    <p:sldId id="341" r:id="rId6"/>
    <p:sldId id="344" r:id="rId7"/>
    <p:sldId id="345" r:id="rId8"/>
    <p:sldId id="342" r:id="rId9"/>
    <p:sldId id="343" r:id="rId10"/>
    <p:sldId id="34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64">
          <p15:clr>
            <a:srgbClr val="A4A3A4"/>
          </p15:clr>
        </p15:guide>
        <p15:guide id="3" orient="horz" pos="1139">
          <p15:clr>
            <a:srgbClr val="A4A3A4"/>
          </p15:clr>
        </p15:guide>
        <p15:guide id="4" orient="horz" pos="867">
          <p15:clr>
            <a:srgbClr val="A4A3A4"/>
          </p15:clr>
        </p15:guide>
        <p15:guide id="5" orient="horz" pos="3861">
          <p15:clr>
            <a:srgbClr val="A4A3A4"/>
          </p15:clr>
        </p15:guide>
        <p15:guide id="6" orient="horz" pos="3929">
          <p15:clr>
            <a:srgbClr val="A4A3A4"/>
          </p15:clr>
        </p15:guide>
        <p15:guide id="7" orient="horz" pos="663">
          <p15:clr>
            <a:srgbClr val="A4A3A4"/>
          </p15:clr>
        </p15:guide>
        <p15:guide id="8" orient="horz" pos="4201">
          <p15:clr>
            <a:srgbClr val="A4A3A4"/>
          </p15:clr>
        </p15:guide>
        <p15:guide id="9" orient="horz" pos="890">
          <p15:clr>
            <a:srgbClr val="A4A3A4"/>
          </p15:clr>
        </p15:guide>
        <p15:guide id="10" pos="2880">
          <p15:clr>
            <a:srgbClr val="A4A3A4"/>
          </p15:clr>
        </p15:guide>
        <p15:guide id="11" pos="476">
          <p15:clr>
            <a:srgbClr val="A4A3A4"/>
          </p15:clr>
        </p15:guide>
        <p15:guide id="12" pos="5284">
          <p15:clr>
            <a:srgbClr val="A4A3A4"/>
          </p15:clr>
        </p15:guide>
        <p15:guide id="13" pos="5556">
          <p15:clr>
            <a:srgbClr val="A4A3A4"/>
          </p15:clr>
        </p15:guide>
        <p15:guide id="14" pos="204">
          <p15:clr>
            <a:srgbClr val="A4A3A4"/>
          </p15:clr>
        </p15:guide>
        <p15:guide id="15" pos="115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élène Garner" initials="H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488" y="24"/>
      </p:cViewPr>
      <p:guideLst>
        <p:guide orient="horz" pos="2160"/>
        <p:guide orient="horz" pos="164"/>
        <p:guide orient="horz" pos="1139"/>
        <p:guide orient="horz" pos="867"/>
        <p:guide orient="horz" pos="3861"/>
        <p:guide orient="horz" pos="3929"/>
        <p:guide orient="horz" pos="663"/>
        <p:guide orient="horz" pos="4201"/>
        <p:guide orient="horz" pos="890"/>
        <p:guide pos="2880"/>
        <p:guide pos="476"/>
        <p:guide pos="5284"/>
        <p:guide pos="5556"/>
        <p:guide pos="204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PF-FS:Dropbox:JPF%20Presentations:2016:20160708%20F-G%20conf%20EMU:MacroStab.xlsb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17668862093749"/>
          <c:y val="0.0322864708152836"/>
          <c:w val="0.940377660036789"/>
          <c:h val="0.88604390787362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  <c:spPr>
              <a:solidFill>
                <a:srgbClr val="AEB8E2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0253431862083401"/>
                  <c:y val="-0.032719827368865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1996</a:t>
                    </a:r>
                    <a:endParaRPr lang="en-US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390804603596172"/>
                  <c:y val="0.0097229644170125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1997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977011508990429"/>
                  <c:y val="-0.014134272996619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1998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488505754495215"/>
                  <c:y val="-0.01100551000907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1999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2000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2001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956190393643322"/>
                  <c:y val="0.0029924911153541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2002</a:t>
                    </a:r>
                    <a:endParaRPr lang="en-US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2003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2004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2005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00977024330663775"/>
                  <c:y val="-0.0107436381365966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2006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0142089784024041"/>
                  <c:y val="-0.018391421193522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2007</a:t>
                    </a:r>
                    <a:endParaRPr lang="en-US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2008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2009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2010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2011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2012</a:t>
                    </a:r>
                    <a:endParaRPr lang="en-US">
                      <a:solidFill>
                        <a:sysClr val="windowText" lastClr="000000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0244252877247607"/>
                  <c:y val="-0.021876669938278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2013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0.0133327452459159"/>
                  <c:y val="0.0406672556588419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2014</a:t>
                    </a:r>
                    <a:endParaRPr lang="en-US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.0447122521602596"/>
                  <c:y val="0.0459033016737279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000" b="0">
                        <a:solidFill>
                          <a:sysClr val="windowText" lastClr="000000"/>
                        </a:solidFill>
                      </a:rPr>
                      <a:t>2015</a:t>
                    </a:r>
                    <a:endParaRPr lang="en-US"/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2000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1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2001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2002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0.01267159310417"/>
                  <c:y val="-0.0257084357898231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2003</a:t>
                    </a:r>
                    <a:endParaRPr lang="fr-FR"/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2004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5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2005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6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2006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7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2007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8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2008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9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2009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0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2010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0.0253431862083401"/>
                  <c:y val="-0.030382696842518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2011</a:t>
                    </a:r>
                    <a:endParaRPr lang="fr-FR"/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2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2012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3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2013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4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2014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5"/>
              <c:tx>
                <c:rich>
                  <a:bodyPr/>
                  <a:lstStyle/>
                  <a:p>
                    <a:pPr>
                      <a:defRPr>
                        <a:solidFill>
                          <a:sysClr val="windowText" lastClr="000000"/>
                        </a:solidFill>
                      </a:defRPr>
                    </a:pPr>
                    <a:r>
                      <a:rPr lang="fr-FR" sz="1000" b="0">
                        <a:solidFill>
                          <a:sysClr val="windowText" lastClr="000000"/>
                        </a:solidFill>
                      </a:rPr>
                      <a:t>2015</a:t>
                    </a:r>
                    <a:endParaRPr lang="fr-FR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Feuil2!$C$14:$C$33</c:f>
              <c:numCache>
                <c:formatCode>General</c:formatCode>
                <c:ptCount val="20"/>
                <c:pt idx="0">
                  <c:v>-0.9294483</c:v>
                </c:pt>
                <c:pt idx="1">
                  <c:v>-0.6165609</c:v>
                </c:pt>
                <c:pt idx="2">
                  <c:v>-0.1838454</c:v>
                </c:pt>
                <c:pt idx="3">
                  <c:v>0.1602804</c:v>
                </c:pt>
                <c:pt idx="4">
                  <c:v>1.4535293</c:v>
                </c:pt>
                <c:pt idx="5">
                  <c:v>1.6162227</c:v>
                </c:pt>
                <c:pt idx="6">
                  <c:v>0.2530993</c:v>
                </c:pt>
                <c:pt idx="7">
                  <c:v>-1.7005145</c:v>
                </c:pt>
                <c:pt idx="8">
                  <c:v>-1.781784</c:v>
                </c:pt>
                <c:pt idx="9">
                  <c:v>-2.300414</c:v>
                </c:pt>
                <c:pt idx="10">
                  <c:v>-0.0713915</c:v>
                </c:pt>
                <c:pt idx="11">
                  <c:v>1.817139</c:v>
                </c:pt>
                <c:pt idx="12">
                  <c:v>1.7019415</c:v>
                </c:pt>
                <c:pt idx="13">
                  <c:v>-4.692532199999999</c:v>
                </c:pt>
                <c:pt idx="14">
                  <c:v>-1.7920709</c:v>
                </c:pt>
                <c:pt idx="15">
                  <c:v>1.1004906</c:v>
                </c:pt>
                <c:pt idx="16">
                  <c:v>0.7503026</c:v>
                </c:pt>
                <c:pt idx="17">
                  <c:v>-0.3467618</c:v>
                </c:pt>
                <c:pt idx="18">
                  <c:v>-0.2147969</c:v>
                </c:pt>
                <c:pt idx="19">
                  <c:v>-0.2730565</c:v>
                </c:pt>
              </c:numCache>
            </c:numRef>
          </c:xVal>
          <c:yVal>
            <c:numRef>
              <c:f>Feuil2!$D$14:$D$33</c:f>
              <c:numCache>
                <c:formatCode>General</c:formatCode>
                <c:ptCount val="20"/>
                <c:pt idx="0">
                  <c:v>-0.11</c:v>
                </c:pt>
                <c:pt idx="1">
                  <c:v>0.4386</c:v>
                </c:pt>
                <c:pt idx="2">
                  <c:v>0.2012</c:v>
                </c:pt>
                <c:pt idx="3">
                  <c:v>0.6675</c:v>
                </c:pt>
                <c:pt idx="4">
                  <c:v>1.9432</c:v>
                </c:pt>
                <c:pt idx="5">
                  <c:v>-1.869</c:v>
                </c:pt>
                <c:pt idx="6">
                  <c:v>-0.0819000000000001</c:v>
                </c:pt>
                <c:pt idx="7">
                  <c:v>0.8445</c:v>
                </c:pt>
                <c:pt idx="8">
                  <c:v>0.4796</c:v>
                </c:pt>
                <c:pt idx="9">
                  <c:v>0.6095</c:v>
                </c:pt>
                <c:pt idx="10">
                  <c:v>0.4678</c:v>
                </c:pt>
                <c:pt idx="11">
                  <c:v>0.8687</c:v>
                </c:pt>
                <c:pt idx="12">
                  <c:v>-0.3007</c:v>
                </c:pt>
                <c:pt idx="13">
                  <c:v>0.4636</c:v>
                </c:pt>
                <c:pt idx="14">
                  <c:v>-2.5834</c:v>
                </c:pt>
                <c:pt idx="15">
                  <c:v>1.6711</c:v>
                </c:pt>
                <c:pt idx="16">
                  <c:v>1.0502</c:v>
                </c:pt>
                <c:pt idx="17">
                  <c:v>0.5681</c:v>
                </c:pt>
                <c:pt idx="18">
                  <c:v>0.3494</c:v>
                </c:pt>
                <c:pt idx="19">
                  <c:v>0.4463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6329224"/>
        <c:axId val="2146334104"/>
      </c:scatterChart>
      <c:valAx>
        <c:axId val="2146329224"/>
        <c:scaling>
          <c:orientation val="minMax"/>
          <c:max val="5.0"/>
          <c:min val="-5.0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output gap</a:t>
                </a:r>
              </a:p>
            </c:rich>
          </c:tx>
          <c:layout>
            <c:manualLayout>
              <c:xMode val="edge"/>
              <c:yMode val="edge"/>
              <c:x val="0.338336136578516"/>
              <c:y val="0.9407022187965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333399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46334104"/>
        <c:crosses val="autoZero"/>
        <c:crossBetween val="midCat"/>
      </c:valAx>
      <c:valAx>
        <c:axId val="2146334104"/>
        <c:scaling>
          <c:orientation val="minMax"/>
          <c:max val="3.0"/>
          <c:min val="-3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ysClr val="windowText" lastClr="000000"/>
                    </a:solidFill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Fiscal stance</a:t>
                </a:r>
              </a:p>
            </c:rich>
          </c:tx>
          <c:layout>
            <c:manualLayout>
              <c:xMode val="edge"/>
              <c:yMode val="edge"/>
              <c:x val="0.000536458812810493"/>
              <c:y val="0.3605424374794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4B3789"/>
                </a:solidFill>
              </a:defRPr>
            </a:pPr>
            <a:endParaRPr lang="en-US"/>
          </a:p>
        </c:txPr>
        <c:crossAx val="2146329224"/>
        <c:crosses val="autoZero"/>
        <c:crossBetween val="midCat"/>
        <c:majorUnit val="1.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0.003</cdr:y>
    </cdr:from>
    <cdr:to>
      <cdr:x>0</cdr:x>
      <cdr:y>0.00398</cdr:y>
    </cdr:to>
    <cdr:sp macro="" textlink="">
      <cdr:nvSpPr>
        <cdr:cNvPr id="2" name="ZoneTexte 3"/>
        <cdr:cNvSpPr txBox="1"/>
      </cdr:nvSpPr>
      <cdr:spPr>
        <a:xfrm xmlns:a="http://schemas.openxmlformats.org/drawingml/2006/main">
          <a:off x="0" y="65676"/>
          <a:ext cx="2872069" cy="294873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fr-FR" sz="12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Consolidation en récession </a:t>
          </a:r>
          <a:r>
            <a:rPr lang="fr-FR" sz="1200" b="1" baseline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27 % </a:t>
          </a:r>
          <a:endParaRPr lang="fr-FR" sz="12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0.63862</cdr:x>
      <cdr:y>0.03061</cdr:y>
    </cdr:from>
    <cdr:to>
      <cdr:x>0.95402</cdr:x>
      <cdr:y>0.11342</cdr:y>
    </cdr:to>
    <cdr:sp macro="" textlink="">
      <cdr:nvSpPr>
        <cdr:cNvPr id="3" name="ZoneTexte 3"/>
        <cdr:cNvSpPr txBox="1"/>
      </cdr:nvSpPr>
      <cdr:spPr>
        <a:xfrm xmlns:a="http://schemas.openxmlformats.org/drawingml/2006/main">
          <a:off x="4980771" y="168788"/>
          <a:ext cx="2459936" cy="456626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>
              <a:solidFill>
                <a:srgbClr val="13C4A6"/>
              </a:solidFill>
              <a:latin typeface="Arial" panose="020B0604020202020204" pitchFamily="34" charset="0"/>
              <a:cs typeface="Arial" panose="020B0604020202020204" pitchFamily="34" charset="0"/>
            </a:rPr>
            <a:t>Consolidation in good times</a:t>
          </a:r>
          <a:r>
            <a:rPr lang="fr-FR" sz="1200" b="1" baseline="0">
              <a:solidFill>
                <a:srgbClr val="13C4A6"/>
              </a:solidFill>
              <a:latin typeface="Arial" panose="020B0604020202020204" pitchFamily="34" charset="0"/>
              <a:cs typeface="Arial" panose="020B0604020202020204" pitchFamily="34" charset="0"/>
            </a:rPr>
            <a:t> : 25 % </a:t>
          </a:r>
          <a:endParaRPr lang="fr-FR" sz="1200" b="1">
            <a:solidFill>
              <a:srgbClr val="13C4A6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0.03234</cdr:x>
      <cdr:y>0.85941</cdr:y>
    </cdr:from>
    <cdr:to>
      <cdr:x>0.24452</cdr:x>
      <cdr:y>0.93389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252228" y="4738932"/>
          <a:ext cx="1654854" cy="410693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>
              <a:solidFill>
                <a:srgbClr val="13C4A6"/>
              </a:solidFill>
              <a:latin typeface="Arial" panose="020B0604020202020204" pitchFamily="34" charset="0"/>
              <a:cs typeface="Arial" panose="020B0604020202020204" pitchFamily="34" charset="0"/>
            </a:rPr>
            <a:t>Stimulus in recession</a:t>
          </a:r>
          <a:r>
            <a:rPr lang="fr-FR" sz="1200" b="1" baseline="0">
              <a:solidFill>
                <a:srgbClr val="13C4A6"/>
              </a:solidFill>
              <a:latin typeface="Arial" panose="020B0604020202020204" pitchFamily="34" charset="0"/>
              <a:cs typeface="Arial" panose="020B0604020202020204" pitchFamily="34" charset="0"/>
            </a:rPr>
            <a:t>:   5 % </a:t>
          </a:r>
          <a:endParaRPr lang="fr-FR" sz="1200" b="1">
            <a:solidFill>
              <a:srgbClr val="13C4A6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0.72198</cdr:x>
      <cdr:y>0.87801</cdr:y>
    </cdr:from>
    <cdr:to>
      <cdr:x>1</cdr:x>
      <cdr:y>0.95823</cdr:y>
    </cdr:to>
    <cdr:sp macro="" textlink="">
      <cdr:nvSpPr>
        <cdr:cNvPr id="5" name="ZoneTexte 3"/>
        <cdr:cNvSpPr txBox="1"/>
      </cdr:nvSpPr>
      <cdr:spPr>
        <a:xfrm xmlns:a="http://schemas.openxmlformats.org/drawingml/2006/main">
          <a:off x="5630956" y="4772904"/>
          <a:ext cx="2168338" cy="43608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Stimulus in good times : 10 % </a:t>
          </a:r>
          <a:endParaRPr lang="fr-FR" sz="12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0.55089</cdr:x>
      <cdr:y>0.57707</cdr:y>
    </cdr:from>
    <cdr:to>
      <cdr:x>0.83345</cdr:x>
      <cdr:y>0.68405</cdr:y>
    </cdr:to>
    <cdr:sp macro="" textlink="">
      <cdr:nvSpPr>
        <cdr:cNvPr id="6" name="ZoneTexte 3"/>
        <cdr:cNvSpPr txBox="1"/>
      </cdr:nvSpPr>
      <cdr:spPr>
        <a:xfrm xmlns:a="http://schemas.openxmlformats.org/drawingml/2006/main">
          <a:off x="4296559" y="3182073"/>
          <a:ext cx="2203768" cy="58986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400" b="1">
              <a:solidFill>
                <a:srgbClr val="4B3789"/>
              </a:solidFill>
              <a:latin typeface="Arial" panose="020B0604020202020204" pitchFamily="34" charset="0"/>
              <a:cs typeface="Arial" panose="020B0604020202020204" pitchFamily="34" charset="0"/>
            </a:rPr>
            <a:t>acyclical fiscal policy </a:t>
          </a:r>
          <a:r>
            <a:rPr lang="fr-FR" sz="1400" b="1" baseline="0">
              <a:solidFill>
                <a:srgbClr val="4B3789"/>
              </a:solidFill>
              <a:latin typeface="Arial" panose="020B0604020202020204" pitchFamily="34" charset="0"/>
              <a:cs typeface="Arial" panose="020B0604020202020204" pitchFamily="34" charset="0"/>
            </a:rPr>
            <a:t>: 15 % </a:t>
          </a:r>
          <a:endParaRPr lang="fr-FR" sz="1400" b="1">
            <a:solidFill>
              <a:srgbClr val="4B3789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0.05414</cdr:x>
      <cdr:y>0.44029</cdr:y>
    </cdr:from>
    <cdr:to>
      <cdr:x>0.99232</cdr:x>
      <cdr:y>0.44029</cdr:y>
    </cdr:to>
    <cdr:cxnSp macro="">
      <cdr:nvCxnSpPr>
        <cdr:cNvPr id="8" name="Connecteur droit 7"/>
        <cdr:cNvCxnSpPr/>
      </cdr:nvCxnSpPr>
      <cdr:spPr>
        <a:xfrm xmlns:a="http://schemas.openxmlformats.org/drawingml/2006/main">
          <a:off x="422273" y="2373654"/>
          <a:ext cx="7317141" cy="0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0.04554</cdr:x>
      <cdr:y>0.50831</cdr:y>
    </cdr:from>
    <cdr:to>
      <cdr:x>0.98201</cdr:x>
      <cdr:y>0.50831</cdr:y>
    </cdr:to>
    <cdr:cxnSp macro="">
      <cdr:nvCxnSpPr>
        <cdr:cNvPr id="9" name="Connecteur droit 8"/>
        <cdr:cNvCxnSpPr/>
      </cdr:nvCxnSpPr>
      <cdr:spPr>
        <a:xfrm xmlns:a="http://schemas.openxmlformats.org/drawingml/2006/main">
          <a:off x="355153" y="2802884"/>
          <a:ext cx="7303804" cy="0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0.56282</cdr:x>
      <cdr:y>0.48874</cdr:y>
    </cdr:from>
    <cdr:to>
      <cdr:x>0.66137</cdr:x>
      <cdr:y>0.56956</cdr:y>
    </cdr:to>
    <cdr:cxnSp macro="">
      <cdr:nvCxnSpPr>
        <cdr:cNvPr id="11" name="Connecteur droit avec flèche 10"/>
        <cdr:cNvCxnSpPr/>
      </cdr:nvCxnSpPr>
      <cdr:spPr>
        <a:xfrm xmlns:a="http://schemas.openxmlformats.org/drawingml/2006/main" flipH="1" flipV="1">
          <a:off x="4389629" y="2695008"/>
          <a:ext cx="768618" cy="44565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4B3789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0.02924</cdr:x>
      <cdr:y>0.03</cdr:y>
    </cdr:from>
    <cdr:to>
      <cdr:x>0.32868</cdr:x>
      <cdr:y>0.11022</cdr:y>
    </cdr:to>
    <cdr:sp macro="" textlink="">
      <cdr:nvSpPr>
        <cdr:cNvPr id="10" name="ZoneTexte 3"/>
        <cdr:cNvSpPr txBox="1"/>
      </cdr:nvSpPr>
      <cdr:spPr>
        <a:xfrm xmlns:a="http://schemas.openxmlformats.org/drawingml/2006/main">
          <a:off x="263712" y="162858"/>
          <a:ext cx="2701014" cy="43553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Consolidation in recession</a:t>
          </a:r>
          <a:r>
            <a:rPr lang="fr-FR" sz="1200" b="1" baseline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fr-FR" sz="1200" b="1" baseline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45 % </a:t>
          </a:r>
          <a:endParaRPr lang="fr-FR" sz="12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08/07/16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39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835150" y="1881302"/>
            <a:ext cx="4501046" cy="4068000"/>
          </a:xfrm>
        </p:spPr>
        <p:txBody>
          <a:bodyPr anchor="ctr" anchorCtr="0"/>
          <a:lstStyle>
            <a:lvl1pPr marL="0" indent="0" algn="l">
              <a:lnSpc>
                <a:spcPct val="100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Titre</a:t>
            </a: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4"/>
          </p:nvPr>
        </p:nvSpPr>
        <p:spPr bwMode="gray">
          <a:xfrm>
            <a:off x="323850" y="6498000"/>
            <a:ext cx="3942371" cy="360000"/>
          </a:xfrm>
        </p:spPr>
        <p:txBody>
          <a:bodyPr anchor="t" anchorCtr="0"/>
          <a:lstStyle/>
          <a:p>
            <a:r>
              <a:rPr lang="fr-FR" smtClean="0"/>
              <a:t>DATE / 00/00/2014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 bwMode="gray">
          <a:xfrm>
            <a:off x="8820150" y="6669088"/>
            <a:ext cx="323850" cy="188912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6"/>
          </p:nvPr>
        </p:nvSpPr>
        <p:spPr bwMode="gray">
          <a:xfrm>
            <a:off x="8820150" y="6669088"/>
            <a:ext cx="323850" cy="188912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323850" y="6361101"/>
            <a:ext cx="8496300" cy="1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Logo_130x4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1420402" y="0"/>
            <a:ext cx="4683050" cy="1440000"/>
          </a:xfrm>
          <a:prstGeom prst="rect">
            <a:avLst/>
          </a:prstGeom>
        </p:spPr>
      </p:pic>
      <p:sp>
        <p:nvSpPr>
          <p:cNvPr id="17" name="Forme libre 16"/>
          <p:cNvSpPr/>
          <p:nvPr userDrawn="1"/>
        </p:nvSpPr>
        <p:spPr bwMode="gray">
          <a:xfrm>
            <a:off x="0" y="1754441"/>
            <a:ext cx="1442148" cy="4321725"/>
          </a:xfrm>
          <a:custGeom>
            <a:avLst/>
            <a:gdLst>
              <a:gd name="connsiteX0" fmla="*/ 0 w 1442148"/>
              <a:gd name="connsiteY0" fmla="*/ 0 h 4321725"/>
              <a:gd name="connsiteX1" fmla="*/ 12982 w 1442148"/>
              <a:gd name="connsiteY1" fmla="*/ 4751 h 4321725"/>
              <a:gd name="connsiteX2" fmla="*/ 1442148 w 1442148"/>
              <a:gd name="connsiteY2" fmla="*/ 2160862 h 4321725"/>
              <a:gd name="connsiteX3" fmla="*/ 12982 w 1442148"/>
              <a:gd name="connsiteY3" fmla="*/ 4316973 h 4321725"/>
              <a:gd name="connsiteX4" fmla="*/ 0 w 1442148"/>
              <a:gd name="connsiteY4" fmla="*/ 4321725 h 432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148" h="4321725">
                <a:moveTo>
                  <a:pt x="0" y="0"/>
                </a:moveTo>
                <a:lnTo>
                  <a:pt x="12982" y="4751"/>
                </a:lnTo>
                <a:cubicBezTo>
                  <a:pt x="852843" y="359982"/>
                  <a:pt x="1442148" y="1191603"/>
                  <a:pt x="1442148" y="2160862"/>
                </a:cubicBezTo>
                <a:cubicBezTo>
                  <a:pt x="1442148" y="3130122"/>
                  <a:pt x="852843" y="3961742"/>
                  <a:pt x="12982" y="4316973"/>
                </a:cubicBezTo>
                <a:lnTo>
                  <a:pt x="0" y="4321725"/>
                </a:lnTo>
                <a:close/>
              </a:path>
            </a:pathLst>
          </a:cu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 userDrawn="1"/>
        </p:nvSpPr>
        <p:spPr bwMode="gray">
          <a:xfrm>
            <a:off x="6379330" y="1575302"/>
            <a:ext cx="2764671" cy="4680000"/>
          </a:xfrm>
          <a:custGeom>
            <a:avLst/>
            <a:gdLst>
              <a:gd name="connsiteX0" fmla="*/ 2340000 w 2764671"/>
              <a:gd name="connsiteY0" fmla="*/ 0 h 4680000"/>
              <a:gd name="connsiteX1" fmla="*/ 2579251 w 2764671"/>
              <a:gd name="connsiteY1" fmla="*/ 12081 h 4680000"/>
              <a:gd name="connsiteX2" fmla="*/ 2764671 w 2764671"/>
              <a:gd name="connsiteY2" fmla="*/ 40380 h 4680000"/>
              <a:gd name="connsiteX3" fmla="*/ 2764671 w 2764671"/>
              <a:gd name="connsiteY3" fmla="*/ 4639621 h 4680000"/>
              <a:gd name="connsiteX4" fmla="*/ 2579251 w 2764671"/>
              <a:gd name="connsiteY4" fmla="*/ 4667919 h 4680000"/>
              <a:gd name="connsiteX5" fmla="*/ 2340000 w 2764671"/>
              <a:gd name="connsiteY5" fmla="*/ 4680000 h 4680000"/>
              <a:gd name="connsiteX6" fmla="*/ 0 w 2764671"/>
              <a:gd name="connsiteY6" fmla="*/ 2340000 h 4680000"/>
              <a:gd name="connsiteX7" fmla="*/ 2340000 w 2764671"/>
              <a:gd name="connsiteY7" fmla="*/ 0 h 46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64671" h="4680000">
                <a:moveTo>
                  <a:pt x="2340000" y="0"/>
                </a:moveTo>
                <a:cubicBezTo>
                  <a:pt x="2420772" y="0"/>
                  <a:pt x="2500587" y="4093"/>
                  <a:pt x="2579251" y="12081"/>
                </a:cubicBezTo>
                <a:lnTo>
                  <a:pt x="2764671" y="40380"/>
                </a:lnTo>
                <a:lnTo>
                  <a:pt x="2764671" y="4639621"/>
                </a:lnTo>
                <a:lnTo>
                  <a:pt x="2579251" y="4667919"/>
                </a:lnTo>
                <a:cubicBezTo>
                  <a:pt x="2500587" y="4675908"/>
                  <a:pt x="2420772" y="4680000"/>
                  <a:pt x="2340000" y="4680000"/>
                </a:cubicBezTo>
                <a:cubicBezTo>
                  <a:pt x="1047654" y="4680000"/>
                  <a:pt x="0" y="3632346"/>
                  <a:pt x="0" y="2340000"/>
                </a:cubicBezTo>
                <a:cubicBezTo>
                  <a:pt x="0" y="1047654"/>
                  <a:pt x="1047654" y="0"/>
                  <a:pt x="2340000" y="0"/>
                </a:cubicBezTo>
                <a:close/>
              </a:path>
            </a:pathLst>
          </a:cu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835150" y="1881302"/>
            <a:ext cx="4501046" cy="4068000"/>
          </a:xfrm>
        </p:spPr>
        <p:txBody>
          <a:bodyPr anchor="ctr" anchorCtr="0"/>
          <a:lstStyle>
            <a:lvl1pPr marL="0" indent="0" algn="l">
              <a:lnSpc>
                <a:spcPct val="100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fr-FR" noProof="0" dirty="0" smtClean="0"/>
              <a:t>Titre</a:t>
            </a: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4"/>
          </p:nvPr>
        </p:nvSpPr>
        <p:spPr bwMode="gray">
          <a:xfrm>
            <a:off x="323850" y="6498000"/>
            <a:ext cx="3942371" cy="360000"/>
          </a:xfrm>
        </p:spPr>
        <p:txBody>
          <a:bodyPr anchor="t" anchorCtr="0"/>
          <a:lstStyle/>
          <a:p>
            <a:r>
              <a:rPr lang="fr-FR" smtClean="0"/>
              <a:t>DATE / 00/00/2014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 bwMode="gray">
          <a:xfrm>
            <a:off x="8820150" y="6669088"/>
            <a:ext cx="323850" cy="188912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6"/>
          </p:nvPr>
        </p:nvSpPr>
        <p:spPr bwMode="gray">
          <a:xfrm>
            <a:off x="8820150" y="6669088"/>
            <a:ext cx="323850" cy="188912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323850" y="6361101"/>
            <a:ext cx="8496300" cy="1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Logo_130x4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1420402" y="0"/>
            <a:ext cx="4683050" cy="1440000"/>
          </a:xfrm>
          <a:prstGeom prst="rect">
            <a:avLst/>
          </a:prstGeom>
        </p:spPr>
      </p:pic>
      <p:sp>
        <p:nvSpPr>
          <p:cNvPr id="16" name="Espace réservé pour une image  17"/>
          <p:cNvSpPr>
            <a:spLocks noGrp="1"/>
          </p:cNvSpPr>
          <p:nvPr>
            <p:ph type="pic" sz="quarter" idx="17"/>
          </p:nvPr>
        </p:nvSpPr>
        <p:spPr bwMode="gray">
          <a:xfrm>
            <a:off x="6379200" y="1576800"/>
            <a:ext cx="2764800" cy="4680000"/>
          </a:xfrm>
          <a:custGeom>
            <a:avLst/>
            <a:gdLst>
              <a:gd name="connsiteX0" fmla="*/ 2340000 w 2764800"/>
              <a:gd name="connsiteY0" fmla="*/ 0 h 4680000"/>
              <a:gd name="connsiteX1" fmla="*/ 2579251 w 2764800"/>
              <a:gd name="connsiteY1" fmla="*/ 12081 h 4680000"/>
              <a:gd name="connsiteX2" fmla="*/ 2764800 w 2764800"/>
              <a:gd name="connsiteY2" fmla="*/ 40399 h 4680000"/>
              <a:gd name="connsiteX3" fmla="*/ 2764800 w 2764800"/>
              <a:gd name="connsiteY3" fmla="*/ 4639601 h 4680000"/>
              <a:gd name="connsiteX4" fmla="*/ 2579251 w 2764800"/>
              <a:gd name="connsiteY4" fmla="*/ 4667919 h 4680000"/>
              <a:gd name="connsiteX5" fmla="*/ 2340000 w 2764800"/>
              <a:gd name="connsiteY5" fmla="*/ 4680000 h 4680000"/>
              <a:gd name="connsiteX6" fmla="*/ 0 w 2764800"/>
              <a:gd name="connsiteY6" fmla="*/ 2340000 h 4680000"/>
              <a:gd name="connsiteX7" fmla="*/ 2340000 w 2764800"/>
              <a:gd name="connsiteY7" fmla="*/ 0 h 46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64800" h="4680000">
                <a:moveTo>
                  <a:pt x="2340000" y="0"/>
                </a:moveTo>
                <a:cubicBezTo>
                  <a:pt x="2420772" y="0"/>
                  <a:pt x="2500588" y="4093"/>
                  <a:pt x="2579251" y="12081"/>
                </a:cubicBezTo>
                <a:lnTo>
                  <a:pt x="2764800" y="40399"/>
                </a:lnTo>
                <a:lnTo>
                  <a:pt x="2764800" y="4639601"/>
                </a:lnTo>
                <a:lnTo>
                  <a:pt x="2579251" y="4667919"/>
                </a:lnTo>
                <a:cubicBezTo>
                  <a:pt x="2500588" y="4675908"/>
                  <a:pt x="2420772" y="4680000"/>
                  <a:pt x="2340000" y="4680000"/>
                </a:cubicBezTo>
                <a:cubicBezTo>
                  <a:pt x="1047654" y="4680000"/>
                  <a:pt x="0" y="3632346"/>
                  <a:pt x="0" y="2340000"/>
                </a:cubicBezTo>
                <a:cubicBezTo>
                  <a:pt x="0" y="1047654"/>
                  <a:pt x="1047654" y="0"/>
                  <a:pt x="234000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920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9" name="Forme libre 18"/>
          <p:cNvSpPr/>
          <p:nvPr userDrawn="1"/>
        </p:nvSpPr>
        <p:spPr bwMode="gray">
          <a:xfrm>
            <a:off x="0" y="1754441"/>
            <a:ext cx="1442148" cy="4321725"/>
          </a:xfrm>
          <a:custGeom>
            <a:avLst/>
            <a:gdLst>
              <a:gd name="connsiteX0" fmla="*/ 0 w 1442148"/>
              <a:gd name="connsiteY0" fmla="*/ 0 h 4321725"/>
              <a:gd name="connsiteX1" fmla="*/ 12982 w 1442148"/>
              <a:gd name="connsiteY1" fmla="*/ 4751 h 4321725"/>
              <a:gd name="connsiteX2" fmla="*/ 1442148 w 1442148"/>
              <a:gd name="connsiteY2" fmla="*/ 2160862 h 4321725"/>
              <a:gd name="connsiteX3" fmla="*/ 12982 w 1442148"/>
              <a:gd name="connsiteY3" fmla="*/ 4316973 h 4321725"/>
              <a:gd name="connsiteX4" fmla="*/ 0 w 1442148"/>
              <a:gd name="connsiteY4" fmla="*/ 4321725 h 432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148" h="4321725">
                <a:moveTo>
                  <a:pt x="0" y="0"/>
                </a:moveTo>
                <a:lnTo>
                  <a:pt x="12982" y="4751"/>
                </a:lnTo>
                <a:cubicBezTo>
                  <a:pt x="852843" y="359982"/>
                  <a:pt x="1442148" y="1191603"/>
                  <a:pt x="1442148" y="2160862"/>
                </a:cubicBezTo>
                <a:cubicBezTo>
                  <a:pt x="1442148" y="3130122"/>
                  <a:pt x="852843" y="3961742"/>
                  <a:pt x="12982" y="4316973"/>
                </a:cubicBezTo>
                <a:lnTo>
                  <a:pt x="0" y="4321725"/>
                </a:lnTo>
                <a:close/>
              </a:path>
            </a:pathLst>
          </a:cu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noProof="0" smtClean="0"/>
              <a:t>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733122C9-A0B9-462F-8757-0847AD287B63}" type="slidenum">
              <a:rPr lang="fr-FR" noProof="0" smtClean="0"/>
              <a:pPr/>
              <a:t>‹#›</a:t>
            </a:fld>
            <a:endParaRPr lang="fr-FR" noProof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texte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noProof="0" smtClean="0"/>
              <a:t>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755651" y="1376363"/>
            <a:ext cx="3816350" cy="4752975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4572000" y="1412876"/>
            <a:ext cx="4248150" cy="4824414"/>
          </a:xfrm>
          <a:solidFill>
            <a:schemeClr val="bg1">
              <a:lumMod val="95000"/>
            </a:schemeClr>
          </a:solidFill>
        </p:spPr>
        <p:txBody>
          <a:bodyPr tIns="90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r>
              <a:rPr lang="fr-FR" noProof="0" smtClean="0"/>
              <a:t>Sélectionner l’icône pour insérer une image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 bwMode="gray"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 bwMode="gray"/>
        <p:txBody>
          <a:bodyPr/>
          <a:lstStyle/>
          <a:p>
            <a:fld id="{733122C9-A0B9-462F-8757-0847AD287B63}" type="slidenum">
              <a:rPr lang="fr-FR" noProof="0" smtClean="0"/>
              <a:pPr/>
              <a:t>‹#›</a:t>
            </a:fld>
            <a:endParaRPr lang="fr-FR" noProof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 bwMode="gray"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850" y="6237288"/>
            <a:ext cx="8496300" cy="10800"/>
          </a:xfrm>
          <a:solidFill>
            <a:schemeClr val="tx1"/>
          </a:solid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texte et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noProof="0" smtClean="0"/>
              <a:t>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755651" y="1376363"/>
            <a:ext cx="8064499" cy="2052637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fld id="{733122C9-A0B9-462F-8757-0847AD287B63}" type="slidenum">
              <a:rPr lang="fr-FR" noProof="0" smtClean="0"/>
              <a:pPr/>
              <a:t>‹#›</a:t>
            </a:fld>
            <a:endParaRPr lang="fr-FR" noProof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  <p:sp>
        <p:nvSpPr>
          <p:cNvPr id="9" name="Espace réservé du graphique 8"/>
          <p:cNvSpPr>
            <a:spLocks noGrp="1"/>
          </p:cNvSpPr>
          <p:nvPr>
            <p:ph type="chart" sz="quarter" idx="13"/>
          </p:nvPr>
        </p:nvSpPr>
        <p:spPr bwMode="gray">
          <a:xfrm>
            <a:off x="323850" y="3429000"/>
            <a:ext cx="4248150" cy="2700338"/>
          </a:xfrm>
        </p:spPr>
        <p:txBody>
          <a:bodyPr tIns="576000" anchor="ctr" anchorCtr="0"/>
          <a:lstStyle>
            <a:lvl1pPr algn="ctr">
              <a:defRPr sz="1200"/>
            </a:lvl1pPr>
          </a:lstStyle>
          <a:p>
            <a:r>
              <a:rPr lang="fr-FR" smtClean="0"/>
              <a:t>Cliquez sur l'icône pour ajouter un graphique</a:t>
            </a:r>
            <a:endParaRPr lang="fr-FR"/>
          </a:p>
        </p:txBody>
      </p:sp>
      <p:sp>
        <p:nvSpPr>
          <p:cNvPr id="10" name="Espace réservé du graphique 8"/>
          <p:cNvSpPr>
            <a:spLocks noGrp="1"/>
          </p:cNvSpPr>
          <p:nvPr>
            <p:ph type="chart" sz="quarter" idx="14"/>
          </p:nvPr>
        </p:nvSpPr>
        <p:spPr bwMode="gray">
          <a:xfrm>
            <a:off x="4572000" y="3429000"/>
            <a:ext cx="4248150" cy="2700338"/>
          </a:xfrm>
        </p:spPr>
        <p:txBody>
          <a:bodyPr tIns="576000" anchor="ctr" anchorCtr="0"/>
          <a:lstStyle>
            <a:lvl1pPr algn="ctr">
              <a:defRPr sz="1200"/>
            </a:lvl1pPr>
          </a:lstStyle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_suite_35x1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 bwMode="gray">
          <a:xfrm>
            <a:off x="7687338" y="6318747"/>
            <a:ext cx="1260000" cy="43322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755650" y="260351"/>
            <a:ext cx="8064500" cy="7921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755651" y="1376363"/>
            <a:ext cx="8064499" cy="47529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323850" y="6237289"/>
            <a:ext cx="3924114" cy="25205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DATE / 00/00/2014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23850" y="6498000"/>
            <a:ext cx="7380498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265966" y="6237288"/>
            <a:ext cx="612068" cy="25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 bwMode="gray">
          <a:xfrm>
            <a:off x="323850" y="6237288"/>
            <a:ext cx="8496300" cy="1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808" r:id="rId2"/>
    <p:sldLayoutId id="2147483798" r:id="rId3"/>
    <p:sldLayoutId id="2147483806" r:id="rId4"/>
    <p:sldLayoutId id="214748380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0" indent="-144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288000" indent="-144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0" indent="-144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00" indent="-144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SzPct val="10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475656" y="1881302"/>
            <a:ext cx="4860540" cy="3635930"/>
          </a:xfrm>
        </p:spPr>
        <p:txBody>
          <a:bodyPr/>
          <a:lstStyle/>
          <a:p>
            <a:r>
              <a:rPr lang="fr-FR" sz="2400" b="1" dirty="0" smtClean="0"/>
              <a:t>Reforming the euro area: </a:t>
            </a:r>
            <a:br>
              <a:rPr lang="fr-FR" sz="2400" b="1" dirty="0" smtClean="0"/>
            </a:br>
            <a:r>
              <a:rPr lang="fr-FR" sz="2400" b="1" dirty="0" err="1" smtClean="0"/>
              <a:t>Where</a:t>
            </a:r>
            <a:r>
              <a:rPr lang="fr-FR" sz="2400" b="1" dirty="0" smtClean="0"/>
              <a:t> do </a:t>
            </a:r>
            <a:r>
              <a:rPr lang="fr-FR" sz="2400" b="1" dirty="0" err="1" smtClean="0"/>
              <a:t>we</a:t>
            </a:r>
            <a:r>
              <a:rPr lang="fr-FR" sz="2400" b="1" dirty="0" smtClean="0"/>
              <a:t> stand </a:t>
            </a:r>
            <a:endParaRPr lang="fr-FR" sz="2400" b="1" dirty="0" smtClean="0"/>
          </a:p>
          <a:p>
            <a:endParaRPr lang="fr-FR" sz="2400" dirty="0"/>
          </a:p>
          <a:p>
            <a:r>
              <a:rPr lang="fr-FR" sz="2400" dirty="0" smtClean="0"/>
              <a:t>Jean Pisani-Ferry*</a:t>
            </a:r>
          </a:p>
          <a:p>
            <a:endParaRPr lang="fr-FR" sz="2000" dirty="0" smtClean="0"/>
          </a:p>
          <a:p>
            <a:r>
              <a:rPr lang="fr-FR" sz="2000" dirty="0" smtClean="0"/>
              <a:t>CEPII-</a:t>
            </a:r>
            <a:r>
              <a:rPr lang="fr-FR" sz="2000" dirty="0" err="1" smtClean="0"/>
              <a:t>CESifo</a:t>
            </a:r>
            <a:r>
              <a:rPr lang="fr-FR" sz="2000" dirty="0" smtClean="0"/>
              <a:t>-DIW-OFCE </a:t>
            </a:r>
            <a:r>
              <a:rPr lang="fr-FR" sz="2000" dirty="0" err="1" smtClean="0"/>
              <a:t>conference</a:t>
            </a:r>
            <a:r>
              <a:rPr lang="fr-FR" sz="2000" dirty="0" smtClean="0"/>
              <a:t> </a:t>
            </a:r>
            <a:endParaRPr lang="fr-FR" sz="2000" dirty="0" smtClean="0"/>
          </a:p>
          <a:p>
            <a:r>
              <a:rPr lang="fr-FR" sz="2000" dirty="0" smtClean="0"/>
              <a:t>Paris, 8 July </a:t>
            </a:r>
            <a:r>
              <a:rPr lang="fr-FR" sz="2000" dirty="0" smtClean="0"/>
              <a:t>2016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DATE / 00/00/2014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2" name="TextBox 1"/>
          <p:cNvSpPr txBox="1"/>
          <p:nvPr/>
        </p:nvSpPr>
        <p:spPr>
          <a:xfrm>
            <a:off x="1547664" y="594928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err="1" smtClean="0"/>
              <a:t>Hertie</a:t>
            </a:r>
            <a:r>
              <a:rPr lang="en-US" dirty="0" smtClean="0"/>
              <a:t> </a:t>
            </a:r>
            <a:r>
              <a:rPr lang="en-US" dirty="0" smtClean="0"/>
              <a:t>School, Berlin, </a:t>
            </a:r>
            <a:r>
              <a:rPr lang="en-US" dirty="0" smtClean="0"/>
              <a:t>and France </a:t>
            </a:r>
            <a:r>
              <a:rPr lang="en-US" dirty="0" err="1" smtClean="0"/>
              <a:t>Stratégie</a:t>
            </a:r>
            <a:r>
              <a:rPr lang="en-US" dirty="0" smtClean="0"/>
              <a:t>, Paris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Thoughts on legacy issues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Significant efforts to address legacy issues without fiscal transfers (see e.g. recent CEPR report)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Useful attempts but do not design the permanent regime with a view on addressing legacy problems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Better pay one-off price for legacy </a:t>
            </a:r>
            <a:r>
              <a:rPr lang="en-US" smtClean="0"/>
              <a:t>than accept permanent </a:t>
            </a:r>
            <a:r>
              <a:rPr lang="en-US" dirty="0" smtClean="0"/>
              <a:t>design flaw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10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6323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0090"/>
                </a:solidFill>
              </a:rPr>
              <a:t>Time to get serious (again)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55651" y="1376363"/>
            <a:ext cx="3816349" cy="4752975"/>
          </a:xfrm>
        </p:spPr>
        <p:txBody>
          <a:bodyPr/>
          <a:lstStyle/>
          <a:p>
            <a:r>
              <a:rPr lang="en-US" b="1" dirty="0" err="1" smtClean="0">
                <a:solidFill>
                  <a:srgbClr val="000090"/>
                </a:solidFill>
              </a:rPr>
              <a:t>Brexit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Economic risk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Political risk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Market risk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r>
              <a:rPr lang="en-US" b="1" dirty="0" smtClean="0">
                <a:solidFill>
                  <a:srgbClr val="000090"/>
                </a:solidFill>
              </a:rPr>
              <a:t>On the agenda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Economic revival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Economics of currency union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Politics of monetary integration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DATE / 00/00/2014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836712"/>
            <a:ext cx="39116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9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What problems?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90"/>
                </a:solidFill>
              </a:rPr>
              <a:t>Infrastructure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Integration within European market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Economic resilience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Growth potential </a:t>
            </a:r>
          </a:p>
          <a:p>
            <a:endParaRPr lang="en-US" b="1" dirty="0" smtClean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Legacy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Debt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Banks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Real exchange rates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Unemployment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0090"/>
                </a:solidFill>
              </a:rPr>
              <a:t>Policy principles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Supply / demand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Individual responsibility / risk sharing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Governance model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3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0658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Where / why do we disagree?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1" y="1556792"/>
            <a:ext cx="8064499" cy="4752528"/>
          </a:xfrm>
        </p:spPr>
        <p:txBody>
          <a:bodyPr/>
          <a:lstStyle/>
          <a:p>
            <a:r>
              <a:rPr lang="en-US" sz="1800" b="1" dirty="0">
                <a:solidFill>
                  <a:srgbClr val="000090"/>
                </a:solidFill>
              </a:rPr>
              <a:t>Not fundamentally on infrastructure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Domestic agenda and EMU agenda largely coincide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Issues to be solved: </a:t>
            </a:r>
          </a:p>
          <a:p>
            <a:pPr marL="486900" lvl="1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Integration (pan-European banks; </a:t>
            </a:r>
            <a:r>
              <a:rPr lang="en-US" sz="1800" dirty="0" err="1">
                <a:solidFill>
                  <a:srgbClr val="000000"/>
                </a:solidFill>
              </a:rPr>
              <a:t>labour</a:t>
            </a:r>
            <a:r>
              <a:rPr lang="en-US" sz="1800" dirty="0">
                <a:solidFill>
                  <a:srgbClr val="000000"/>
                </a:solidFill>
              </a:rPr>
              <a:t> mobility)</a:t>
            </a:r>
          </a:p>
          <a:p>
            <a:pPr marL="486900" lvl="1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Reform commitment</a:t>
            </a:r>
          </a:p>
          <a:p>
            <a:endParaRPr lang="en-US" sz="1800" b="1" dirty="0" smtClean="0">
              <a:solidFill>
                <a:schemeClr val="accent1"/>
              </a:solidFill>
            </a:endParaRPr>
          </a:p>
          <a:p>
            <a:r>
              <a:rPr lang="en-US" sz="1800" b="1" dirty="0" smtClean="0">
                <a:solidFill>
                  <a:schemeClr val="accent1"/>
                </a:solidFill>
              </a:rPr>
              <a:t>A lot on legacy issues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Creditors vs. debtors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Skeletons in the cupboard</a:t>
            </a:r>
            <a:endParaRPr lang="en-US" sz="1800" dirty="0"/>
          </a:p>
          <a:p>
            <a:pPr marL="342900" indent="-342900">
              <a:buFont typeface="Arial"/>
              <a:buChar char="•"/>
            </a:pPr>
            <a:endParaRPr lang="en-US" sz="1800" dirty="0"/>
          </a:p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Question: can we find agreement on policy principles?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Cognitive dissonance (alternative crisis models)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Preference heterogeneity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Compatibility with domestic political systems </a:t>
            </a:r>
          </a:p>
          <a:p>
            <a:pPr marL="342900" indent="-342900">
              <a:buFont typeface="Arial"/>
              <a:buChar char="•"/>
            </a:pPr>
            <a:endParaRPr lang="en-US" sz="1800" dirty="0" smtClean="0"/>
          </a:p>
          <a:p>
            <a:r>
              <a:rPr lang="en-US" sz="1800" b="1" dirty="0" smtClean="0"/>
              <a:t>5P report: the wrong strategy</a:t>
            </a:r>
          </a:p>
          <a:p>
            <a:r>
              <a:rPr lang="en-US" sz="1800" b="1" dirty="0" smtClean="0"/>
              <a:t>Rather: blueprint first, then address legacy issues </a:t>
            </a:r>
            <a:endParaRPr lang="en-US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4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1569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Supply / demand: an economists’ dispute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French and German economists argue at length over the appropriate fiscal stance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0090"/>
                </a:solidFill>
              </a:rPr>
              <a:t>In reality: </a:t>
            </a:r>
          </a:p>
          <a:p>
            <a:pPr marL="486900" lvl="1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French fiscal policy not that </a:t>
            </a:r>
            <a:r>
              <a:rPr lang="en-US" dirty="0" err="1" smtClean="0">
                <a:solidFill>
                  <a:schemeClr val="tx1"/>
                </a:solidFill>
              </a:rPr>
              <a:t>stabilising</a:t>
            </a:r>
            <a:r>
              <a:rPr lang="en-US" dirty="0" smtClean="0">
                <a:solidFill>
                  <a:schemeClr val="tx1"/>
                </a:solidFill>
              </a:rPr>
              <a:t> (especially bad at consolidating in good times)</a:t>
            </a:r>
          </a:p>
          <a:p>
            <a:pPr marL="486900" lvl="1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German fiscal policy not that </a:t>
            </a:r>
            <a:r>
              <a:rPr lang="en-US" dirty="0" err="1" smtClean="0">
                <a:solidFill>
                  <a:schemeClr val="tx1"/>
                </a:solidFill>
              </a:rPr>
              <a:t>procyclical</a:t>
            </a:r>
            <a:r>
              <a:rPr lang="en-US" dirty="0" smtClean="0">
                <a:solidFill>
                  <a:schemeClr val="tx1"/>
                </a:solidFill>
              </a:rPr>
              <a:t> (especially good at consolidating in good times)</a:t>
            </a:r>
          </a:p>
          <a:p>
            <a:pPr marL="486900" lvl="1" indent="-342900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Implications: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Do not overestimate practical importance of differences in policy philosophy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Room for agreement on policy principles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5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53949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Fiscal </a:t>
            </a:r>
            <a:r>
              <a:rPr lang="en-US" dirty="0" err="1" smtClean="0">
                <a:solidFill>
                  <a:srgbClr val="000090"/>
                </a:solidFill>
              </a:rPr>
              <a:t>stabilisation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smtClean="0">
                <a:solidFill>
                  <a:srgbClr val="000090"/>
                </a:solidFill>
              </a:rPr>
              <a:t>in France, 1996-2015: </a:t>
            </a:r>
            <a:r>
              <a:rPr lang="en-US" dirty="0" smtClean="0">
                <a:solidFill>
                  <a:schemeClr val="accent4"/>
                </a:solidFill>
              </a:rPr>
              <a:t>15</a:t>
            </a:r>
            <a:r>
              <a:rPr lang="en-US" dirty="0" smtClean="0">
                <a:solidFill>
                  <a:srgbClr val="000090"/>
                </a:solidFill>
              </a:rPr>
              <a:t>/</a:t>
            </a:r>
            <a:r>
              <a:rPr lang="en-US" dirty="0" smtClean="0">
                <a:solidFill>
                  <a:schemeClr val="accent1"/>
                </a:solidFill>
              </a:rPr>
              <a:t>45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6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892480" cy="488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9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Fiscal </a:t>
            </a:r>
            <a:r>
              <a:rPr lang="en-US" dirty="0" err="1" smtClean="0">
                <a:solidFill>
                  <a:srgbClr val="000090"/>
                </a:solidFill>
              </a:rPr>
              <a:t>stabilisation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 smtClean="0">
                <a:solidFill>
                  <a:srgbClr val="000090"/>
                </a:solidFill>
              </a:rPr>
              <a:t>in Germany, 1996-2015: </a:t>
            </a:r>
            <a:r>
              <a:rPr lang="en-US" dirty="0" smtClean="0">
                <a:solidFill>
                  <a:schemeClr val="accent4"/>
                </a:solidFill>
              </a:rPr>
              <a:t>30</a:t>
            </a:r>
            <a:r>
              <a:rPr lang="en-US" dirty="0" smtClean="0">
                <a:solidFill>
                  <a:srgbClr val="000090"/>
                </a:solidFill>
              </a:rPr>
              <a:t>/</a:t>
            </a:r>
            <a:r>
              <a:rPr lang="en-US" dirty="0">
                <a:solidFill>
                  <a:schemeClr val="accent1"/>
                </a:solidFill>
              </a:rPr>
              <a:t>5</a:t>
            </a:r>
            <a:r>
              <a:rPr lang="en-US" dirty="0" smtClean="0">
                <a:solidFill>
                  <a:schemeClr val="accent1"/>
                </a:solidFill>
              </a:rPr>
              <a:t>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7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  <p:graphicFrame>
        <p:nvGraphicFramePr>
          <p:cNvPr id="8" name="Graphique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618511"/>
              </p:ext>
            </p:extLst>
          </p:nvPr>
        </p:nvGraphicFramePr>
        <p:xfrm>
          <a:off x="323528" y="1196752"/>
          <a:ext cx="8396942" cy="497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033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Individual responsibility / risk sharing: </a:t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Room for (good) compromise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1" y="1772816"/>
            <a:ext cx="8064499" cy="4356522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GB" dirty="0" smtClean="0"/>
              <a:t>German view emphasises moral hazard, adverse effects of bail-outs 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French view emphasises solidarity as a quid pro quo for discipline </a:t>
            </a:r>
          </a:p>
          <a:p>
            <a:r>
              <a:rPr lang="en-GB" dirty="0" smtClean="0"/>
              <a:t>Key in discussions on: 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Fiscal regime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Banking union 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Reforms </a:t>
            </a:r>
          </a:p>
          <a:p>
            <a:endParaRPr lang="en-GB" dirty="0" smtClean="0"/>
          </a:p>
          <a:p>
            <a:r>
              <a:rPr lang="en-GB" b="1" dirty="0" smtClean="0"/>
              <a:t>A balanced compromise: 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Debt restructuring scheme based on ESM 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Full banking union with deposit guarantee and fiscal backstop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Common safe asset 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/>
              <a:t>Fiscal discipline rules </a:t>
            </a:r>
          </a:p>
          <a:p>
            <a:pPr marL="342900" indent="-342900">
              <a:buFont typeface="Arial"/>
              <a:buChar char="•"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8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  <p:sp>
        <p:nvSpPr>
          <p:cNvPr id="7" name="Right Brace 6"/>
          <p:cNvSpPr/>
          <p:nvPr/>
        </p:nvSpPr>
        <p:spPr>
          <a:xfrm rot="10800000" flipH="1">
            <a:off x="8028384" y="4293096"/>
            <a:ext cx="242313" cy="576064"/>
          </a:xfrm>
          <a:prstGeom prst="rightBrac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10800000" flipH="1">
            <a:off x="3707904" y="4869160"/>
            <a:ext cx="242313" cy="576064"/>
          </a:xfrm>
          <a:prstGeom prst="rightBrac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7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Governance model: </a:t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Room for triangulation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1" y="1376363"/>
            <a:ext cx="8208837" cy="475297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GB" sz="1800" dirty="0" smtClean="0"/>
              <a:t>French view emphasises </a:t>
            </a:r>
            <a:r>
              <a:rPr lang="en-GB" sz="1800" b="1" dirty="0" smtClean="0">
                <a:solidFill>
                  <a:srgbClr val="000090"/>
                </a:solidFill>
              </a:rPr>
              <a:t>discretion</a:t>
            </a:r>
            <a:r>
              <a:rPr lang="en-GB" sz="1800" b="1" dirty="0" smtClean="0"/>
              <a:t> </a:t>
            </a:r>
            <a:r>
              <a:rPr lang="en-GB" sz="1800" dirty="0" smtClean="0"/>
              <a:t>and</a:t>
            </a:r>
            <a:r>
              <a:rPr lang="en-GB" sz="1800" b="1" dirty="0" smtClean="0"/>
              <a:t> </a:t>
            </a:r>
            <a:r>
              <a:rPr lang="en-GB" sz="1800" b="1" dirty="0" smtClean="0">
                <a:solidFill>
                  <a:srgbClr val="000090"/>
                </a:solidFill>
              </a:rPr>
              <a:t>coordination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 smtClean="0"/>
              <a:t>German view emphasises </a:t>
            </a:r>
            <a:r>
              <a:rPr lang="en-GB" sz="1800" b="1" dirty="0" smtClean="0">
                <a:solidFill>
                  <a:srgbClr val="000090"/>
                </a:solidFill>
              </a:rPr>
              <a:t>rules</a:t>
            </a:r>
            <a:r>
              <a:rPr lang="en-GB" sz="1800" b="1" dirty="0" smtClean="0"/>
              <a:t> </a:t>
            </a:r>
            <a:r>
              <a:rPr lang="en-GB" sz="1800" dirty="0" smtClean="0"/>
              <a:t>and</a:t>
            </a:r>
            <a:r>
              <a:rPr lang="en-GB" sz="1800" b="1" dirty="0" smtClean="0"/>
              <a:t> </a:t>
            </a:r>
            <a:r>
              <a:rPr lang="en-GB" sz="1800" b="1" dirty="0" smtClean="0">
                <a:solidFill>
                  <a:srgbClr val="000090"/>
                </a:solidFill>
              </a:rPr>
              <a:t>competence delineation </a:t>
            </a:r>
          </a:p>
          <a:p>
            <a:r>
              <a:rPr lang="en-GB" sz="1800" dirty="0" smtClean="0"/>
              <a:t>Both often inconsistent: 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 smtClean="0"/>
              <a:t>F reluctant to rules-based coordination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 smtClean="0"/>
              <a:t>G reluctant to delegation to EZ level </a:t>
            </a:r>
          </a:p>
          <a:p>
            <a:r>
              <a:rPr lang="en-GB" sz="1800" dirty="0" smtClean="0"/>
              <a:t>Result: messy, ineffective and illegitimate governance</a:t>
            </a:r>
          </a:p>
          <a:p>
            <a:endParaRPr lang="en-GB" sz="1800" dirty="0"/>
          </a:p>
          <a:p>
            <a:r>
              <a:rPr lang="en-GB" sz="1800" dirty="0" smtClean="0"/>
              <a:t>In reality </a:t>
            </a:r>
            <a:r>
              <a:rPr lang="en-GB" sz="1800" b="1" dirty="0" smtClean="0">
                <a:solidFill>
                  <a:srgbClr val="000090"/>
                </a:solidFill>
              </a:rPr>
              <a:t>three possible models: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1800" dirty="0"/>
              <a:t>Full </a:t>
            </a:r>
            <a:r>
              <a:rPr lang="en-GB" sz="1800" dirty="0" smtClean="0"/>
              <a:t>decentralisation and market discipline </a:t>
            </a:r>
            <a:r>
              <a:rPr lang="en-GB" sz="1800" dirty="0"/>
              <a:t>(</a:t>
            </a:r>
            <a:r>
              <a:rPr lang="en-GB" sz="1800" i="1" dirty="0" err="1"/>
              <a:t>à</a:t>
            </a:r>
            <a:r>
              <a:rPr lang="en-GB" sz="1800" i="1" dirty="0"/>
              <a:t> la </a:t>
            </a:r>
            <a:r>
              <a:rPr lang="en-GB" sz="1800" dirty="0"/>
              <a:t>Ashok </a:t>
            </a:r>
            <a:r>
              <a:rPr lang="en-GB" sz="1800" dirty="0" err="1"/>
              <a:t>Mody</a:t>
            </a:r>
            <a:r>
              <a:rPr lang="en-GB" sz="1800" dirty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1800" dirty="0" smtClean="0"/>
              <a:t>Common targets + coordination (e.g. </a:t>
            </a:r>
            <a:r>
              <a:rPr lang="en-GB" sz="1800" dirty="0" err="1" smtClean="0"/>
              <a:t>Villeroy’s</a:t>
            </a:r>
            <a:r>
              <a:rPr lang="en-GB" sz="1800" dirty="0" smtClean="0"/>
              <a:t> MOF)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1800" dirty="0" smtClean="0"/>
              <a:t>Federalisation and common institutions (EZ budget)</a:t>
            </a:r>
          </a:p>
          <a:p>
            <a:pPr marL="342900" indent="-342900">
              <a:buFont typeface="Arial"/>
              <a:buChar char="•"/>
            </a:pPr>
            <a:endParaRPr lang="en-GB" sz="1800" dirty="0"/>
          </a:p>
          <a:p>
            <a:r>
              <a:rPr lang="en-GB" sz="1800" dirty="0" smtClean="0"/>
              <a:t>Problem: hard to compromise between (a) and (b) but F and G reluctant to (c)</a:t>
            </a:r>
          </a:p>
          <a:p>
            <a:r>
              <a:rPr lang="en-GB" sz="1800" dirty="0" smtClean="0"/>
              <a:t>Room for clever </a:t>
            </a:r>
            <a:r>
              <a:rPr lang="en-GB" sz="1800" b="1" dirty="0" smtClean="0">
                <a:solidFill>
                  <a:srgbClr val="000090"/>
                </a:solidFill>
              </a:rPr>
              <a:t>triangulation</a:t>
            </a:r>
            <a:r>
              <a:rPr lang="en-GB" sz="1800" dirty="0" smtClean="0"/>
              <a:t>? 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 smtClean="0"/>
              <a:t>Hub and spoke model for national fiscal policies: strong common institutions, strong national institutions (fiscal councils, productivity councils)</a:t>
            </a:r>
          </a:p>
          <a:p>
            <a:pPr marL="285750" indent="-285750">
              <a:buFont typeface="Arial"/>
              <a:buChar char="•"/>
            </a:pPr>
            <a:r>
              <a:rPr lang="en-GB" sz="1800" dirty="0" smtClean="0"/>
              <a:t>Limited fiscal capacity at EZ level for spending on common public goods and contingent aggregate stabilisation </a:t>
            </a:r>
          </a:p>
          <a:p>
            <a:r>
              <a:rPr lang="en-GB" sz="1800" dirty="0" smtClean="0"/>
              <a:t> </a:t>
            </a:r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 smtClean="0"/>
              <a:t>DATE / 00/00/2014</a:t>
            </a:r>
            <a:endParaRPr lang="fr-FR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noProof="0" smtClean="0"/>
              <a:pPr/>
              <a:t>9</a:t>
            </a:fld>
            <a:endParaRPr lang="fr-F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noProof="0" smtClean="0"/>
              <a:t>Titre de la présentation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71242280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PPT_FranceStrategie">
  <a:themeElements>
    <a:clrScheme name="France_Strategie">
      <a:dk1>
        <a:sysClr val="windowText" lastClr="000000"/>
      </a:dk1>
      <a:lt1>
        <a:sysClr val="window" lastClr="FFFFFF"/>
      </a:lt1>
      <a:dk2>
        <a:srgbClr val="0086CD"/>
      </a:dk2>
      <a:lt2>
        <a:srgbClr val="575756"/>
      </a:lt2>
      <a:accent1>
        <a:srgbClr val="E30613"/>
      </a:accent1>
      <a:accent2>
        <a:srgbClr val="F39200"/>
      </a:accent2>
      <a:accent3>
        <a:srgbClr val="B96FAB"/>
      </a:accent3>
      <a:accent4>
        <a:srgbClr val="68B43A"/>
      </a:accent4>
      <a:accent5>
        <a:srgbClr val="CFD713"/>
      </a:accent5>
      <a:accent6>
        <a:srgbClr val="CBBBA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Modele_PPT_FranceStrategie</Template>
  <TotalTime>2210</TotalTime>
  <Words>712</Words>
  <Application>Microsoft Macintosh PowerPoint</Application>
  <PresentationFormat>On-screen Show (4:3)</PresentationFormat>
  <Paragraphs>173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Modele_PPT_FranceStrategie</vt:lpstr>
      <vt:lpstr>PowerPoint Presentation</vt:lpstr>
      <vt:lpstr>Time to get serious (again)</vt:lpstr>
      <vt:lpstr>What problems? </vt:lpstr>
      <vt:lpstr>Where / why do we disagree? </vt:lpstr>
      <vt:lpstr>Supply / demand: an economists’ dispute</vt:lpstr>
      <vt:lpstr>Fiscal stabilisation in France, 1996-2015: 15/45</vt:lpstr>
      <vt:lpstr>Fiscal stabilisation in Germany, 1996-2015: 30/55</vt:lpstr>
      <vt:lpstr>Individual responsibility / risk sharing:  Room for (good) compromise</vt:lpstr>
      <vt:lpstr>Governance model:  Room for triangulation</vt:lpstr>
      <vt:lpstr>Thoughts on legacy issues</vt:lpstr>
    </vt:vector>
  </TitlesOfParts>
  <Manager>France Stratégie</Manager>
  <Company>SPM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France Stratégie</dc:subject>
  <dc:creator>GARNER Helene</dc:creator>
  <cp:lastModifiedBy>Jean </cp:lastModifiedBy>
  <cp:revision>111</cp:revision>
  <cp:lastPrinted>2016-06-16T13:47:15Z</cp:lastPrinted>
  <dcterms:created xsi:type="dcterms:W3CDTF">2016-06-13T12:52:36Z</dcterms:created>
  <dcterms:modified xsi:type="dcterms:W3CDTF">2016-07-08T10:52:38Z</dcterms:modified>
</cp:coreProperties>
</file>