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0"/>
  </p:notesMasterIdLst>
  <p:handoutMasterIdLst>
    <p:handoutMasterId r:id="rId41"/>
  </p:handoutMasterIdLst>
  <p:sldIdLst>
    <p:sldId id="1153" r:id="rId5"/>
    <p:sldId id="1315" r:id="rId6"/>
    <p:sldId id="1330" r:id="rId7"/>
    <p:sldId id="1334" r:id="rId8"/>
    <p:sldId id="2147376990" r:id="rId9"/>
    <p:sldId id="2147376992" r:id="rId10"/>
    <p:sldId id="1355" r:id="rId11"/>
    <p:sldId id="2147377015" r:id="rId12"/>
    <p:sldId id="2147377016" r:id="rId13"/>
    <p:sldId id="1333" r:id="rId14"/>
    <p:sldId id="2147376991" r:id="rId15"/>
    <p:sldId id="2147376993" r:id="rId16"/>
    <p:sldId id="1671" r:id="rId17"/>
    <p:sldId id="2147376975" r:id="rId18"/>
    <p:sldId id="1338" r:id="rId19"/>
    <p:sldId id="1339" r:id="rId20"/>
    <p:sldId id="2147376994" r:id="rId21"/>
    <p:sldId id="2147377012" r:id="rId22"/>
    <p:sldId id="2147377007" r:id="rId23"/>
    <p:sldId id="2147377008" r:id="rId24"/>
    <p:sldId id="2147376995" r:id="rId25"/>
    <p:sldId id="2147376999" r:id="rId26"/>
    <p:sldId id="2147376996" r:id="rId27"/>
    <p:sldId id="1344" r:id="rId28"/>
    <p:sldId id="2147377005" r:id="rId29"/>
    <p:sldId id="1205" r:id="rId30"/>
    <p:sldId id="2147377013" r:id="rId31"/>
    <p:sldId id="2147377014" r:id="rId32"/>
    <p:sldId id="2147376984" r:id="rId33"/>
    <p:sldId id="1152" r:id="rId34"/>
    <p:sldId id="1177" r:id="rId35"/>
    <p:sldId id="1165" r:id="rId36"/>
    <p:sldId id="2147377011" r:id="rId37"/>
    <p:sldId id="1171" r:id="rId38"/>
    <p:sldId id="2147377017" r:id="rId39"/>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153"/>
            <p14:sldId id="1315"/>
            <p14:sldId id="1330"/>
            <p14:sldId id="1334"/>
            <p14:sldId id="2147376990"/>
            <p14:sldId id="2147376992"/>
            <p14:sldId id="1355"/>
            <p14:sldId id="2147377015"/>
            <p14:sldId id="2147377016"/>
            <p14:sldId id="1333"/>
            <p14:sldId id="2147376991"/>
            <p14:sldId id="2147376993"/>
            <p14:sldId id="1671"/>
            <p14:sldId id="2147376975"/>
            <p14:sldId id="1338"/>
            <p14:sldId id="1339"/>
            <p14:sldId id="2147376994"/>
            <p14:sldId id="2147377012"/>
            <p14:sldId id="2147377007"/>
            <p14:sldId id="2147377008"/>
            <p14:sldId id="2147376995"/>
            <p14:sldId id="2147376999"/>
            <p14:sldId id="2147376996"/>
            <p14:sldId id="1344"/>
            <p14:sldId id="2147377005"/>
            <p14:sldId id="1205"/>
            <p14:sldId id="2147377013"/>
            <p14:sldId id="2147377014"/>
            <p14:sldId id="2147376984"/>
            <p14:sldId id="1152"/>
            <p14:sldId id="1177"/>
            <p14:sldId id="1165"/>
            <p14:sldId id="2147377011"/>
            <p14:sldId id="1171"/>
            <p14:sldId id="214737701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5C6204-CB1A-E28E-F08C-CBCA3D337191}" name="Duval, Romain Alexandre" initials="RD" userId="S::RDUVAL@imf.org::a763bc3f-4713-4f79-9a7f-7a5b4d75d191" providerId="AD"/>
  <p188:author id="{D4E21C22-423B-34B9-00EE-151E4E389DF2}" name="Goretti, Manuela" initials="MG" userId="S::MGoretti@imf.org::ca01fbdd-f7c9-4eaf-8b4b-82465e1093c7" providerId="AD"/>
  <p188:author id="{FE3FFC26-55BD-FE30-1418-0F3581509173}" name="Voigts, Simon" initials="SV" userId="S::SVoigts@imf.org::79a1df26-c904-450d-8612-a5702e5b61ae" providerId="AD"/>
  <p188:author id="{6A212438-1037-8D3C-AC03-73E2D5523AB3}" name="Wong, Yu Ching" initials="WC" userId="S::ywong@imf.org::91e17fd7-a4dc-4577-9296-288ba187055e" providerId="AD"/>
  <p188:author id="{83C44844-8F64-471A-BDF4-B5B322F145B9}" name="Li, Xun" initials="LX" userId="S::xli6@imf.org::3441a437-cc94-4cd9-afdc-a2bdd27a2b76" providerId="AD"/>
  <p188:author id="{8646E66E-38B7-FB28-68EF-A797B92EBFE7}" name="Hodge, Andrew Edward" initials="HAE" userId="S::AHodge@imf.org::0d6cc892-d696-4285-9ce0-aa13d04c8833" providerId="AD"/>
  <p188:author id="{173CF178-1D9F-DA7E-2275-BC71B30F7D62}" name="Piazza, Roberto" initials="PR" userId="S::RPiazza2@imf.org::0b640b1a-16a5-4d15-acb1-51f8813d4ac0" providerId="AD"/>
  <p188:author id="{D205A080-DD91-A1CE-CBA5-DC7C489475D3}" name="Weller, Atticus" initials="WA" userId="S::AWeller@imf.org::45667fc5-4197-4777-8d61-c2b4d63ad613" providerId="AD"/>
  <p188:author id="{92CA36A8-0D96-5022-D114-0DB3A0CAD753}" name="Wong, Yu Ching" initials="WYC" userId="Wong, Yu Ching" providerId="None"/>
  <p188:author id="{623E28C5-9B63-0B41-F2D2-03B1A5F59B5D}" name="Kara, Amit" initials="" userId="S::akara@imf.org::9e3c0583-443e-42f8-8f8e-20afa854e043" providerId="AD"/>
  <p188:author id="{70A8A4D1-EDCA-682A-0A3D-D5E083D01EA7}" name="Goretti, Manuela" initials="GM" userId="S::mgoretti@imf.org::ca01fbdd-f7c9-4eaf-8b4b-82465e1093c7" providerId="AD"/>
  <p188:author id="{AF8985F0-9E98-1DB4-CC7F-04F57D613CC4}" name="Wende, Sebastian" initials="WS" userId="S::swende@imf.org::b1cc7755-e991-4964-9c5b-d523f4b72f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pofford, Laura" initials="SL" lastIdx="2" clrIdx="6">
    <p:extLst>
      <p:ext uri="{19B8F6BF-5375-455C-9EA6-DF929625EA0E}">
        <p15:presenceInfo xmlns:p15="http://schemas.microsoft.com/office/powerpoint/2012/main" userId="S::lspofford@imf.org::729f3023-7458-4886-8b15-5f4e1b9d797d" providerId="AD"/>
      </p:ext>
    </p:extLst>
  </p:cmAuthor>
  <p:cmAuthor id="1" name="Nandwa, Boaz" initials="NB" lastIdx="10" clrIdx="0"/>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D129"/>
    <a:srgbClr val="DC4234"/>
    <a:srgbClr val="ED7D31"/>
    <a:srgbClr val="F6E3C8"/>
    <a:srgbClr val="4B82AD"/>
    <a:srgbClr val="B5C9DD"/>
    <a:srgbClr val="5E8AB4"/>
    <a:srgbClr val="A6A6A6"/>
    <a:srgbClr val="FFCC00"/>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630B6E-66F4-4165-A2BA-DBC7A07A2837}" v="4" dt="2026-03-13T19:32:01.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4" autoAdjust="0"/>
    <p:restoredTop sz="90318" autoAdjust="0"/>
  </p:normalViewPr>
  <p:slideViewPr>
    <p:cSldViewPr snapToGrid="0">
      <p:cViewPr varScale="1">
        <p:scale>
          <a:sx n="110" d="100"/>
          <a:sy n="110" d="100"/>
        </p:scale>
        <p:origin x="768" y="324"/>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800" b="1" i="0" u="none" strike="noStrike" kern="1200" spc="0" baseline="0">
                <a:solidFill>
                  <a:srgbClr val="4B82AD"/>
                </a:solidFill>
                <a:latin typeface="Segoe UI" panose="020B0502040204020203" pitchFamily="34" charset="0"/>
                <a:ea typeface="+mn-ea"/>
                <a:cs typeface="Segoe UI" panose="020B0502040204020203" pitchFamily="34" charset="0"/>
              </a:defRPr>
            </a:pPr>
            <a:r>
              <a:rPr lang="en-US" sz="1800" b="1">
                <a:solidFill>
                  <a:srgbClr val="4B82AD"/>
                </a:solidFill>
                <a:latin typeface="Segoe UI" panose="020B0502040204020203" pitchFamily="34" charset="0"/>
                <a:cs typeface="Segoe UI" panose="020B0502040204020203" pitchFamily="34" charset="0"/>
              </a:rPr>
              <a:t>Aggregate EU Emissions </a:t>
            </a:r>
          </a:p>
          <a:p>
            <a:pPr algn="l">
              <a:defRPr sz="1800" b="1">
                <a:solidFill>
                  <a:srgbClr val="4B82AD"/>
                </a:solidFill>
                <a:latin typeface="Segoe UI" panose="020B0502040204020203" pitchFamily="34" charset="0"/>
                <a:cs typeface="Segoe UI" panose="020B0502040204020203" pitchFamily="34" charset="0"/>
              </a:defRPr>
            </a:pPr>
            <a:r>
              <a:rPr lang="en-US" sz="1800" b="0" i="0" u="none" strike="noStrike" baseline="0">
                <a:effectLst/>
              </a:rPr>
              <a:t>MtCO</a:t>
            </a:r>
            <a:r>
              <a:rPr lang="en-US" sz="1800" b="0" i="0" u="none" strike="noStrike" baseline="-25000">
                <a:effectLst/>
              </a:rPr>
              <a:t>2</a:t>
            </a:r>
            <a:r>
              <a:rPr lang="en-US" sz="1800" b="0" i="0" u="none" strike="noStrike" baseline="0">
                <a:effectLst/>
              </a:rPr>
              <a:t>e</a:t>
            </a:r>
            <a:r>
              <a:rPr lang="en-US" sz="1800" b="0">
                <a:solidFill>
                  <a:srgbClr val="4B82AD"/>
                </a:solidFill>
                <a:latin typeface="Segoe UI" panose="020B0502040204020203" pitchFamily="34" charset="0"/>
                <a:cs typeface="Segoe UI" panose="020B0502040204020203" pitchFamily="34" charset="0"/>
              </a:rPr>
              <a:t>,</a:t>
            </a:r>
            <a:r>
              <a:rPr lang="en-US" sz="1800" b="0" baseline="0">
                <a:solidFill>
                  <a:srgbClr val="4B82AD"/>
                </a:solidFill>
                <a:latin typeface="Segoe UI" panose="020B0502040204020203" pitchFamily="34" charset="0"/>
                <a:cs typeface="Segoe UI" panose="020B0502040204020203" pitchFamily="34" charset="0"/>
              </a:rPr>
              <a:t> net of LULUCF</a:t>
            </a:r>
            <a:endParaRPr lang="en-US" sz="1800" b="0">
              <a:solidFill>
                <a:srgbClr val="4B82AD"/>
              </a:solidFill>
              <a:latin typeface="Segoe UI" panose="020B0502040204020203" pitchFamily="34" charset="0"/>
              <a:cs typeface="Segoe UI" panose="020B0502040204020203" pitchFamily="34" charset="0"/>
            </a:endParaRPr>
          </a:p>
        </c:rich>
      </c:tx>
      <c:layout>
        <c:manualLayout>
          <c:xMode val="edge"/>
          <c:yMode val="edge"/>
          <c:x val="7.4156567082501155E-4"/>
          <c:y val="1.562302745979581E-2"/>
        </c:manualLayout>
      </c:layout>
      <c:overlay val="0"/>
      <c:spPr>
        <a:noFill/>
        <a:ln>
          <a:noFill/>
        </a:ln>
        <a:effectLst/>
      </c:spPr>
      <c:txPr>
        <a:bodyPr rot="0" spcFirstLastPara="1" vertOverflow="ellipsis" vert="horz" wrap="square" anchor="ctr" anchorCtr="1"/>
        <a:lstStyle/>
        <a:p>
          <a:pPr algn="l">
            <a:defRPr sz="1800" b="1" i="0" u="none" strike="noStrike" kern="1200" spc="0" baseline="0">
              <a:solidFill>
                <a:srgbClr val="4B82AD"/>
              </a:solidFill>
              <a:latin typeface="Segoe UI" panose="020B0502040204020203" pitchFamily="34" charset="0"/>
              <a:ea typeface="+mn-ea"/>
              <a:cs typeface="Segoe UI" panose="020B0502040204020203" pitchFamily="34" charset="0"/>
            </a:defRPr>
          </a:pPr>
          <a:endParaRPr lang="en-US"/>
        </a:p>
      </c:txPr>
    </c:title>
    <c:autoTitleDeleted val="0"/>
    <c:plotArea>
      <c:layout>
        <c:manualLayout>
          <c:layoutTarget val="inner"/>
          <c:xMode val="edge"/>
          <c:yMode val="edge"/>
          <c:x val="0.11620739351903772"/>
          <c:y val="0.26724834386592217"/>
          <c:w val="0.82380035730229673"/>
          <c:h val="0.57231240447140819"/>
        </c:manualLayout>
      </c:layout>
      <c:lineChart>
        <c:grouping val="standard"/>
        <c:varyColors val="0"/>
        <c:ser>
          <c:idx val="0"/>
          <c:order val="0"/>
          <c:tx>
            <c:v>Historical pre-2006</c:v>
          </c:tx>
          <c:spPr>
            <a:ln w="28575" cap="rnd">
              <a:solidFill>
                <a:schemeClr val="accent1"/>
              </a:solidFill>
              <a:round/>
            </a:ln>
            <a:effectLst/>
          </c:spPr>
          <c:marker>
            <c:symbol val="none"/>
          </c:marker>
          <c:cat>
            <c:numRef>
              <c:f>CHART!$AF$2:$AF$47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CALCULATIONS!$N$7:$N$52</c:f>
              <c:numCache>
                <c:formatCode>0</c:formatCode>
                <c:ptCount val="46"/>
                <c:pt idx="0">
                  <c:v>4635.2476626140979</c:v>
                </c:pt>
                <c:pt idx="1">
                  <c:v>4445.5243587236</c:v>
                </c:pt>
                <c:pt idx="2">
                  <c:v>4320.9509562263775</c:v>
                </c:pt>
                <c:pt idx="3">
                  <c:v>4225.7699666592571</c:v>
                </c:pt>
                <c:pt idx="4">
                  <c:v>4210.3246346886099</c:v>
                </c:pt>
                <c:pt idx="5">
                  <c:v>4247.7067947480373</c:v>
                </c:pt>
                <c:pt idx="6">
                  <c:v>4316.2078837840718</c:v>
                </c:pt>
                <c:pt idx="7">
                  <c:v>4246.2215418604228</c:v>
                </c:pt>
                <c:pt idx="8">
                  <c:v>4187.2634008017667</c:v>
                </c:pt>
                <c:pt idx="9">
                  <c:v>4106.818265874057</c:v>
                </c:pt>
                <c:pt idx="10">
                  <c:v>4137.025731151306</c:v>
                </c:pt>
                <c:pt idx="11">
                  <c:v>4150.6094281467413</c:v>
                </c:pt>
                <c:pt idx="12">
                  <c:v>4155.5805224959186</c:v>
                </c:pt>
                <c:pt idx="13">
                  <c:v>4259.8857200441244</c:v>
                </c:pt>
                <c:pt idx="14">
                  <c:v>4216.2090245562358</c:v>
                </c:pt>
                <c:pt idx="15">
                  <c:v>4198.8751219723845</c:v>
                </c:pt>
                <c:pt idx="33" formatCode="General">
                  <c:v>-37.280500580119437</c:v>
                </c:pt>
              </c:numCache>
            </c:numRef>
          </c:val>
          <c:smooth val="0"/>
          <c:extLst>
            <c:ext xmlns:c16="http://schemas.microsoft.com/office/drawing/2014/chart" uri="{C3380CC4-5D6E-409C-BE32-E72D297353CC}">
              <c16:uniqueId val="{00000000-518B-4EBB-8914-9AF04A3A2A09}"/>
            </c:ext>
          </c:extLst>
        </c:ser>
        <c:ser>
          <c:idx val="4"/>
          <c:order val="1"/>
          <c:tx>
            <c:v>Historical post-2006</c:v>
          </c:tx>
          <c:spPr>
            <a:ln w="28575" cap="rnd">
              <a:solidFill>
                <a:schemeClr val="accent5"/>
              </a:solidFill>
              <a:round/>
            </a:ln>
            <a:effectLst/>
          </c:spPr>
          <c:marker>
            <c:symbol val="none"/>
          </c:marker>
          <c:cat>
            <c:numRef>
              <c:f>CHART!$AF$2:$AF$47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CALCULATIONS!$O$7:$O$52</c:f>
              <c:numCache>
                <c:formatCode>General</c:formatCode>
                <c:ptCount val="46"/>
                <c:pt idx="16" formatCode="0">
                  <c:v>4189.3167198098854</c:v>
                </c:pt>
                <c:pt idx="17" formatCode="0">
                  <c:v>4175.6708538073162</c:v>
                </c:pt>
                <c:pt idx="18" formatCode="0">
                  <c:v>4055.1520940187161</c:v>
                </c:pt>
                <c:pt idx="19" formatCode="0">
                  <c:v>3749.0691245420408</c:v>
                </c:pt>
                <c:pt idx="20" formatCode="0">
                  <c:v>3830.8375812467802</c:v>
                </c:pt>
                <c:pt idx="21" formatCode="0">
                  <c:v>3719.7451133065219</c:v>
                </c:pt>
                <c:pt idx="22" formatCode="0">
                  <c:v>3657.8343531997771</c:v>
                </c:pt>
                <c:pt idx="23" formatCode="0">
                  <c:v>3559.3726101224329</c:v>
                </c:pt>
                <c:pt idx="24" formatCode="0">
                  <c:v>3435.1826718433913</c:v>
                </c:pt>
                <c:pt idx="25" formatCode="0">
                  <c:v>3494.7656953391302</c:v>
                </c:pt>
                <c:pt idx="26" formatCode="0">
                  <c:v>3492.158603222199</c:v>
                </c:pt>
                <c:pt idx="27" formatCode="0">
                  <c:v>3565.1842954658096</c:v>
                </c:pt>
                <c:pt idx="28" formatCode="0">
                  <c:v>3546.7561581939772</c:v>
                </c:pt>
                <c:pt idx="29" formatCode="0">
                  <c:v>3395.4864197028351</c:v>
                </c:pt>
                <c:pt idx="30" formatCode="0">
                  <c:v>3103.0230489051464</c:v>
                </c:pt>
                <c:pt idx="31" formatCode="0">
                  <c:v>3268.5925505423129</c:v>
                </c:pt>
                <c:pt idx="32" formatCode="0">
                  <c:v>3192.2178577560812</c:v>
                </c:pt>
                <c:pt idx="33" formatCode="0">
                  <c:v>2907.2041308632765</c:v>
                </c:pt>
              </c:numCache>
            </c:numRef>
          </c:val>
          <c:smooth val="0"/>
          <c:extLst>
            <c:ext xmlns:c16="http://schemas.microsoft.com/office/drawing/2014/chart" uri="{C3380CC4-5D6E-409C-BE32-E72D297353CC}">
              <c16:uniqueId val="{00000001-518B-4EBB-8914-9AF04A3A2A09}"/>
            </c:ext>
          </c:extLst>
        </c:ser>
        <c:ser>
          <c:idx val="2"/>
          <c:order val="2"/>
          <c:tx>
            <c:v>Baseline (incl. 2024 &amp; 2025 nowcast)</c:v>
          </c:tx>
          <c:spPr>
            <a:ln w="28575" cap="rnd">
              <a:solidFill>
                <a:srgbClr val="FFC000"/>
              </a:solidFill>
              <a:prstDash val="sysDash"/>
              <a:round/>
            </a:ln>
            <a:effectLst/>
          </c:spPr>
          <c:marker>
            <c:symbol val="none"/>
          </c:marker>
          <c:cat>
            <c:numRef>
              <c:f>CHART!$AF$2:$AF$47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CHART!$AG$2:$AG$47</c:f>
              <c:numCache>
                <c:formatCode>General</c:formatCode>
                <c:ptCount val="46"/>
                <c:pt idx="34">
                  <c:v>3030.9203097600002</c:v>
                </c:pt>
                <c:pt idx="35">
                  <c:v>2983.8976025800002</c:v>
                </c:pt>
                <c:pt idx="36">
                  <c:v>2833.5425132839896</c:v>
                </c:pt>
                <c:pt idx="37">
                  <c:v>2816.1472138449894</c:v>
                </c:pt>
                <c:pt idx="38">
                  <c:v>2796.2508168988443</c:v>
                </c:pt>
                <c:pt idx="39">
                  <c:v>2773.2823309548876</c:v>
                </c:pt>
                <c:pt idx="40">
                  <c:v>2746.9916060738024</c:v>
                </c:pt>
                <c:pt idx="41">
                  <c:v>2717.3669564926577</c:v>
                </c:pt>
                <c:pt idx="42">
                  <c:v>2684.6797942468411</c:v>
                </c:pt>
                <c:pt idx="43">
                  <c:v>2649.5390357329147</c:v>
                </c:pt>
                <c:pt idx="44">
                  <c:v>2612.7926632978097</c:v>
                </c:pt>
                <c:pt idx="45">
                  <c:v>2575.3436720012382</c:v>
                </c:pt>
              </c:numCache>
            </c:numRef>
          </c:val>
          <c:smooth val="0"/>
          <c:extLst>
            <c:ext xmlns:c16="http://schemas.microsoft.com/office/drawing/2014/chart" uri="{C3380CC4-5D6E-409C-BE32-E72D297353CC}">
              <c16:uniqueId val="{00000002-518B-4EBB-8914-9AF04A3A2A09}"/>
            </c:ext>
          </c:extLst>
        </c:ser>
        <c:ser>
          <c:idx val="3"/>
          <c:order val="3"/>
          <c:tx>
            <c:v>Target</c:v>
          </c:tx>
          <c:spPr>
            <a:ln w="28575" cap="rnd">
              <a:noFill/>
              <a:round/>
            </a:ln>
            <a:effectLst/>
          </c:spPr>
          <c:marker>
            <c:symbol val="diamond"/>
            <c:size val="10"/>
            <c:spPr>
              <a:solidFill>
                <a:srgbClr val="FF0000"/>
              </a:solidFill>
              <a:ln w="9525">
                <a:noFill/>
              </a:ln>
              <a:effectLst/>
            </c:spPr>
          </c:marker>
          <c:dPt>
            <c:idx val="40"/>
            <c:marker>
              <c:symbol val="diamond"/>
              <c:size val="10"/>
              <c:spPr>
                <a:solidFill>
                  <a:srgbClr val="FF0000">
                    <a:alpha val="93000"/>
                  </a:srgbClr>
                </a:solidFill>
                <a:ln w="9525">
                  <a:noFill/>
                </a:ln>
                <a:effectLst/>
              </c:spPr>
            </c:marker>
            <c:bubble3D val="0"/>
            <c:extLst>
              <c:ext xmlns:c16="http://schemas.microsoft.com/office/drawing/2014/chart" uri="{C3380CC4-5D6E-409C-BE32-E72D297353CC}">
                <c16:uniqueId val="{00000003-518B-4EBB-8914-9AF04A3A2A09}"/>
              </c:ext>
            </c:extLst>
          </c:dPt>
          <c:cat>
            <c:numRef>
              <c:f>CHART!$AF$2:$AF$47</c:f>
              <c:numCache>
                <c:formatCode>General</c:formatCode>
                <c:ptCount val="4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numCache>
            </c:numRef>
          </c:cat>
          <c:val>
            <c:numRef>
              <c:f>CALCULATIONS!$T$7:$T$52</c:f>
              <c:numCache>
                <c:formatCode>General</c:formatCode>
                <c:ptCount val="46"/>
                <c:pt idx="40" formatCode="0">
                  <c:v>2085.8614481763443</c:v>
                </c:pt>
                <c:pt idx="45" formatCode="0">
                  <c:v>1436.9267754103703</c:v>
                </c:pt>
              </c:numCache>
            </c:numRef>
          </c:val>
          <c:smooth val="0"/>
          <c:extLst>
            <c:ext xmlns:c16="http://schemas.microsoft.com/office/drawing/2014/chart" uri="{C3380CC4-5D6E-409C-BE32-E72D297353CC}">
              <c16:uniqueId val="{00000004-518B-4EBB-8914-9AF04A3A2A09}"/>
            </c:ext>
          </c:extLst>
        </c:ser>
        <c:dLbls>
          <c:showLegendKey val="0"/>
          <c:showVal val="0"/>
          <c:showCatName val="0"/>
          <c:showSerName val="0"/>
          <c:showPercent val="0"/>
          <c:showBubbleSize val="0"/>
        </c:dLbls>
        <c:smooth val="0"/>
        <c:axId val="352295583"/>
        <c:axId val="352296063"/>
        <c:extLst/>
      </c:lineChart>
      <c:catAx>
        <c:axId val="352295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640000" spcFirstLastPara="1" vertOverflow="ellipsis"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52296063"/>
        <c:crosses val="autoZero"/>
        <c:auto val="1"/>
        <c:lblAlgn val="ctr"/>
        <c:lblOffset val="100"/>
        <c:noMultiLvlLbl val="0"/>
      </c:catAx>
      <c:valAx>
        <c:axId val="35229606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352295583"/>
        <c:crosses val="autoZero"/>
        <c:crossBetween val="between"/>
        <c:majorUnit val="1000"/>
      </c:valAx>
      <c:spPr>
        <a:noFill/>
        <a:ln>
          <a:noFill/>
        </a:ln>
        <a:effectLst/>
      </c:spPr>
    </c:plotArea>
    <c:legend>
      <c:legendPos val="t"/>
      <c:layout>
        <c:manualLayout>
          <c:xMode val="edge"/>
          <c:yMode val="edge"/>
          <c:x val="0.48277894546050271"/>
          <c:y val="2.346737443954406E-2"/>
          <c:w val="0.5147298818723357"/>
          <c:h val="0.167442108278119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6261C-C5FE-4A11-86CB-0AD231D37FE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94C3C46-541A-485A-B02B-8CCC139C8209}">
      <dgm:prSet phldrT="[Text]" custT="1"/>
      <dgm:spPr>
        <a:ln>
          <a:noFill/>
        </a:ln>
      </dgm:spPr>
      <dgm:t>
        <a:bodyPr/>
        <a:lstStyle/>
        <a:p>
          <a:r>
            <a:rPr lang="en-US" sz="1900" b="1">
              <a:solidFill>
                <a:schemeClr val="bg1"/>
              </a:solidFill>
            </a:rPr>
            <a:t>ETS 1</a:t>
          </a:r>
        </a:p>
      </dgm:t>
    </dgm:pt>
    <dgm:pt modelId="{11736F36-7422-4ED0-8A4F-77A75B183C02}" type="parTrans" cxnId="{3A4B181D-E09C-416D-86DF-1E9C4BFAC27B}">
      <dgm:prSet/>
      <dgm:spPr/>
      <dgm:t>
        <a:bodyPr/>
        <a:lstStyle/>
        <a:p>
          <a:endParaRPr lang="en-US" sz="1900"/>
        </a:p>
      </dgm:t>
    </dgm:pt>
    <dgm:pt modelId="{96DD406D-0A1C-465D-B383-593A93CC8707}" type="sibTrans" cxnId="{3A4B181D-E09C-416D-86DF-1E9C4BFAC27B}">
      <dgm:prSet/>
      <dgm:spPr/>
      <dgm:t>
        <a:bodyPr/>
        <a:lstStyle/>
        <a:p>
          <a:endParaRPr lang="en-US" sz="1900"/>
        </a:p>
      </dgm:t>
    </dgm:pt>
    <dgm:pt modelId="{3A99E53D-3A66-41E3-A42E-58AD1B6C040F}">
      <dgm:prSet phldrT="[Text]" custT="1"/>
      <dgm:spPr/>
      <dgm:t>
        <a:bodyPr/>
        <a:lstStyle/>
        <a:p>
          <a:r>
            <a:rPr lang="en-US" sz="1900"/>
            <a:t>Covers 40% of total emissions</a:t>
          </a:r>
        </a:p>
      </dgm:t>
    </dgm:pt>
    <dgm:pt modelId="{7C298726-FD62-4BE7-8E22-FC5AA525361F}" type="parTrans" cxnId="{E740ED0E-12F2-4398-97AF-80E8A724E6E1}">
      <dgm:prSet/>
      <dgm:spPr/>
      <dgm:t>
        <a:bodyPr/>
        <a:lstStyle/>
        <a:p>
          <a:endParaRPr lang="en-US" sz="1900"/>
        </a:p>
      </dgm:t>
    </dgm:pt>
    <dgm:pt modelId="{345144D6-6579-4298-A4AA-B11EB340BAF1}" type="sibTrans" cxnId="{E740ED0E-12F2-4398-97AF-80E8A724E6E1}">
      <dgm:prSet/>
      <dgm:spPr/>
      <dgm:t>
        <a:bodyPr/>
        <a:lstStyle/>
        <a:p>
          <a:endParaRPr lang="en-US" sz="1900"/>
        </a:p>
      </dgm:t>
    </dgm:pt>
    <dgm:pt modelId="{F99D41C7-818F-46D2-AB61-336590C04B55}">
      <dgm:prSet phldrT="[Text]" custT="1"/>
      <dgm:spPr/>
      <dgm:t>
        <a:bodyPr/>
        <a:lstStyle/>
        <a:p>
          <a:r>
            <a:rPr lang="en-US" sz="1900"/>
            <a:t>62% reduction by 2030 (relative to 2005)</a:t>
          </a:r>
        </a:p>
      </dgm:t>
    </dgm:pt>
    <dgm:pt modelId="{6890965E-2D7B-4D87-80FD-F69B78EBCECB}" type="parTrans" cxnId="{A97847F4-46E3-4ECC-8130-3257913CBD2E}">
      <dgm:prSet/>
      <dgm:spPr/>
      <dgm:t>
        <a:bodyPr/>
        <a:lstStyle/>
        <a:p>
          <a:endParaRPr lang="en-US" sz="1900"/>
        </a:p>
      </dgm:t>
    </dgm:pt>
    <dgm:pt modelId="{15F81864-16A3-4BD2-ABED-039A4EA673D7}" type="sibTrans" cxnId="{A97847F4-46E3-4ECC-8130-3257913CBD2E}">
      <dgm:prSet/>
      <dgm:spPr/>
      <dgm:t>
        <a:bodyPr/>
        <a:lstStyle/>
        <a:p>
          <a:endParaRPr lang="en-US" sz="1900"/>
        </a:p>
      </dgm:t>
    </dgm:pt>
    <dgm:pt modelId="{15D724DD-C75F-40FB-853D-BF938495AFAB}">
      <dgm:prSet phldrT="[Text]" custT="1"/>
      <dgm:spPr>
        <a:solidFill>
          <a:srgbClr val="ED7D31"/>
        </a:solidFill>
        <a:ln>
          <a:noFill/>
        </a:ln>
      </dgm:spPr>
      <dgm:t>
        <a:bodyPr/>
        <a:lstStyle/>
        <a:p>
          <a:r>
            <a:rPr lang="en-US" sz="1900" b="1">
              <a:solidFill>
                <a:schemeClr val="bg1"/>
              </a:solidFill>
            </a:rPr>
            <a:t>ETS 2</a:t>
          </a:r>
        </a:p>
      </dgm:t>
    </dgm:pt>
    <dgm:pt modelId="{A1ED90FC-61D5-403C-8CC4-C3CCED27E287}" type="parTrans" cxnId="{19D7E211-A0C2-478C-9D03-5611626F8B06}">
      <dgm:prSet/>
      <dgm:spPr/>
      <dgm:t>
        <a:bodyPr/>
        <a:lstStyle/>
        <a:p>
          <a:endParaRPr lang="en-US" sz="1900"/>
        </a:p>
      </dgm:t>
    </dgm:pt>
    <dgm:pt modelId="{B4A83A77-BDA8-4C32-AC10-1D309121135C}" type="sibTrans" cxnId="{19D7E211-A0C2-478C-9D03-5611626F8B06}">
      <dgm:prSet/>
      <dgm:spPr/>
      <dgm:t>
        <a:bodyPr/>
        <a:lstStyle/>
        <a:p>
          <a:endParaRPr lang="en-US" sz="1900"/>
        </a:p>
      </dgm:t>
    </dgm:pt>
    <dgm:pt modelId="{F607AA5C-5114-46B6-90CB-A46DBC00664F}">
      <dgm:prSet phldrT="[Text]" custT="1"/>
      <dgm:spPr>
        <a:solidFill>
          <a:srgbClr val="F6E3C8">
            <a:alpha val="89804"/>
          </a:srgbClr>
        </a:solidFill>
      </dgm:spPr>
      <dgm:t>
        <a:bodyPr/>
        <a:lstStyle/>
        <a:p>
          <a:r>
            <a:rPr lang="en-US" sz="1900" dirty="0"/>
            <a:t>Will cover 35% of total emissions</a:t>
          </a:r>
        </a:p>
      </dgm:t>
    </dgm:pt>
    <dgm:pt modelId="{9C84834F-77D7-43F3-BBF5-CE9CB3F1EDE9}" type="parTrans" cxnId="{C3B0A393-9060-4F1E-B237-A8953F3E7D31}">
      <dgm:prSet/>
      <dgm:spPr/>
      <dgm:t>
        <a:bodyPr/>
        <a:lstStyle/>
        <a:p>
          <a:endParaRPr lang="en-US" sz="1900"/>
        </a:p>
      </dgm:t>
    </dgm:pt>
    <dgm:pt modelId="{E094D047-0B03-4EB9-A3E3-11C1E8924100}" type="sibTrans" cxnId="{C3B0A393-9060-4F1E-B237-A8953F3E7D31}">
      <dgm:prSet/>
      <dgm:spPr/>
      <dgm:t>
        <a:bodyPr/>
        <a:lstStyle/>
        <a:p>
          <a:endParaRPr lang="en-US" sz="1900"/>
        </a:p>
      </dgm:t>
    </dgm:pt>
    <dgm:pt modelId="{26BFC271-E401-4941-9004-9E5BFFBF7741}">
      <dgm:prSet phldrT="[Text]" custT="1"/>
      <dgm:spPr>
        <a:solidFill>
          <a:srgbClr val="F6E3C8">
            <a:alpha val="89804"/>
          </a:srgbClr>
        </a:solidFill>
      </dgm:spPr>
      <dgm:t>
        <a:bodyPr/>
        <a:lstStyle/>
        <a:p>
          <a:r>
            <a:rPr lang="en-US" sz="1900" dirty="0"/>
            <a:t>Will target 42% cut by 2030 (relative to 2005), entry into force Jan 2028</a:t>
          </a:r>
        </a:p>
      </dgm:t>
    </dgm:pt>
    <dgm:pt modelId="{77631BDD-82A1-494D-964D-318684A8A216}" type="parTrans" cxnId="{3B1B50F3-C51D-42EF-ADF3-E42054CA40A0}">
      <dgm:prSet/>
      <dgm:spPr/>
      <dgm:t>
        <a:bodyPr/>
        <a:lstStyle/>
        <a:p>
          <a:endParaRPr lang="en-US" sz="1900"/>
        </a:p>
      </dgm:t>
    </dgm:pt>
    <dgm:pt modelId="{C367E46A-03EB-43A4-9871-C452C6DD9179}" type="sibTrans" cxnId="{3B1B50F3-C51D-42EF-ADF3-E42054CA40A0}">
      <dgm:prSet/>
      <dgm:spPr/>
      <dgm:t>
        <a:bodyPr/>
        <a:lstStyle/>
        <a:p>
          <a:endParaRPr lang="en-US" sz="1900"/>
        </a:p>
      </dgm:t>
    </dgm:pt>
    <dgm:pt modelId="{6184E8CB-C8C2-431E-8E33-812D2562C172}">
      <dgm:prSet phldrT="[Text]" custT="1"/>
      <dgm:spPr>
        <a:solidFill>
          <a:srgbClr val="C00000"/>
        </a:solidFill>
        <a:ln>
          <a:noFill/>
        </a:ln>
      </dgm:spPr>
      <dgm:t>
        <a:bodyPr/>
        <a:lstStyle/>
        <a:p>
          <a:r>
            <a:rPr lang="en-US" sz="1900" b="1">
              <a:solidFill>
                <a:schemeClr val="bg1"/>
              </a:solidFill>
            </a:rPr>
            <a:t>Regulation &amp; Subsidies </a:t>
          </a:r>
        </a:p>
      </dgm:t>
    </dgm:pt>
    <dgm:pt modelId="{5E61C67D-0252-4BC7-93CD-A43EA1025391}" type="parTrans" cxnId="{CD396F8A-F686-4C4E-BE76-227A273A5196}">
      <dgm:prSet/>
      <dgm:spPr/>
      <dgm:t>
        <a:bodyPr/>
        <a:lstStyle/>
        <a:p>
          <a:endParaRPr lang="en-US" sz="1900"/>
        </a:p>
      </dgm:t>
    </dgm:pt>
    <dgm:pt modelId="{73C90A98-2DC5-4D7B-94F4-A36FD319D267}" type="sibTrans" cxnId="{CD396F8A-F686-4C4E-BE76-227A273A5196}">
      <dgm:prSet/>
      <dgm:spPr/>
      <dgm:t>
        <a:bodyPr/>
        <a:lstStyle/>
        <a:p>
          <a:endParaRPr lang="en-US" sz="1900"/>
        </a:p>
      </dgm:t>
    </dgm:pt>
    <dgm:pt modelId="{0B06C4A2-6818-4632-9E2A-5F05FD991F1C}">
      <dgm:prSet phldrT="[Text]" custT="1"/>
      <dgm:spPr>
        <a:solidFill>
          <a:schemeClr val="accent4">
            <a:lumMod val="20000"/>
            <a:lumOff val="80000"/>
            <a:alpha val="90000"/>
          </a:schemeClr>
        </a:solidFill>
      </dgm:spPr>
      <dgm:t>
        <a:bodyPr/>
        <a:lstStyle/>
        <a:p>
          <a:r>
            <a:rPr lang="en-US" sz="1900" dirty="0"/>
            <a:t>ESR sets binding targets for sectors not covered by ETS</a:t>
          </a:r>
        </a:p>
      </dgm:t>
    </dgm:pt>
    <dgm:pt modelId="{30067200-AEC3-4170-8621-5DF3C094E18C}" type="parTrans" cxnId="{0F82B115-5572-4A8B-9726-82D2C5653E75}">
      <dgm:prSet/>
      <dgm:spPr/>
      <dgm:t>
        <a:bodyPr/>
        <a:lstStyle/>
        <a:p>
          <a:endParaRPr lang="en-US" sz="1900"/>
        </a:p>
      </dgm:t>
    </dgm:pt>
    <dgm:pt modelId="{743F01A3-5DE8-4590-A341-27911CAC7A98}" type="sibTrans" cxnId="{0F82B115-5572-4A8B-9726-82D2C5653E75}">
      <dgm:prSet/>
      <dgm:spPr/>
      <dgm:t>
        <a:bodyPr/>
        <a:lstStyle/>
        <a:p>
          <a:endParaRPr lang="en-US" sz="1900"/>
        </a:p>
      </dgm:t>
    </dgm:pt>
    <dgm:pt modelId="{0BF5E3B5-CA22-48DB-BEF6-F6F15F8113DC}">
      <dgm:prSet phldrT="[Text]" custT="1"/>
      <dgm:spPr>
        <a:solidFill>
          <a:schemeClr val="accent4">
            <a:lumMod val="20000"/>
            <a:lumOff val="80000"/>
            <a:alpha val="90000"/>
          </a:schemeClr>
        </a:solidFill>
      </dgm:spPr>
      <dgm:t>
        <a:bodyPr/>
        <a:lstStyle/>
        <a:p>
          <a:r>
            <a:rPr lang="en-US" sz="1900" dirty="0"/>
            <a:t>Other measures that are complementary to ETS: e.g. ICE car target, subsidies for heat pumps at national level </a:t>
          </a:r>
          <a:r>
            <a:rPr lang="en-US" sz="1900" dirty="0" err="1"/>
            <a:t>etc</a:t>
          </a:r>
          <a:endParaRPr lang="en-US" sz="1900" dirty="0"/>
        </a:p>
      </dgm:t>
    </dgm:pt>
    <dgm:pt modelId="{DD3354AB-3C2A-45B2-AE2A-353944146E8B}" type="parTrans" cxnId="{8EE6EA32-05FD-4D2C-808F-92FD89E010C6}">
      <dgm:prSet/>
      <dgm:spPr/>
      <dgm:t>
        <a:bodyPr/>
        <a:lstStyle/>
        <a:p>
          <a:endParaRPr lang="en-US" sz="1900"/>
        </a:p>
      </dgm:t>
    </dgm:pt>
    <dgm:pt modelId="{05EACEAD-1CB3-4497-93E9-6D6E135EF8FD}" type="sibTrans" cxnId="{8EE6EA32-05FD-4D2C-808F-92FD89E010C6}">
      <dgm:prSet/>
      <dgm:spPr/>
      <dgm:t>
        <a:bodyPr/>
        <a:lstStyle/>
        <a:p>
          <a:endParaRPr lang="en-US" sz="1900"/>
        </a:p>
      </dgm:t>
    </dgm:pt>
    <dgm:pt modelId="{CDA0C047-BF58-4644-BF6A-51168BE01DDB}">
      <dgm:prSet phldrT="[Text]" custT="1"/>
      <dgm:spPr/>
      <dgm:t>
        <a:bodyPr/>
        <a:lstStyle/>
        <a:p>
          <a:endParaRPr lang="en-US" sz="1900" dirty="0"/>
        </a:p>
      </dgm:t>
    </dgm:pt>
    <dgm:pt modelId="{CE69AB64-DF01-4C91-A23A-2C31B012C673}" type="parTrans" cxnId="{25E28373-6211-4852-93C6-EDEA1A397A23}">
      <dgm:prSet/>
      <dgm:spPr/>
      <dgm:t>
        <a:bodyPr/>
        <a:lstStyle/>
        <a:p>
          <a:endParaRPr lang="en-US" sz="1900"/>
        </a:p>
      </dgm:t>
    </dgm:pt>
    <dgm:pt modelId="{37B1734B-8B87-4244-A199-A4006E960AD1}" type="sibTrans" cxnId="{25E28373-6211-4852-93C6-EDEA1A397A23}">
      <dgm:prSet/>
      <dgm:spPr/>
      <dgm:t>
        <a:bodyPr/>
        <a:lstStyle/>
        <a:p>
          <a:endParaRPr lang="en-US" sz="1900"/>
        </a:p>
      </dgm:t>
    </dgm:pt>
    <dgm:pt modelId="{D8FD740D-B545-42F8-81CA-409472F53F13}">
      <dgm:prSet phldrT="[Text]" custT="1"/>
      <dgm:spPr>
        <a:solidFill>
          <a:srgbClr val="F6E3C8">
            <a:alpha val="89804"/>
          </a:srgbClr>
        </a:solidFill>
      </dgm:spPr>
      <dgm:t>
        <a:bodyPr/>
        <a:lstStyle/>
        <a:p>
          <a:endParaRPr lang="en-US" sz="1900" dirty="0"/>
        </a:p>
      </dgm:t>
    </dgm:pt>
    <dgm:pt modelId="{610DD9EF-2D3A-4DEE-A935-8E9D7C40B1E5}" type="parTrans" cxnId="{97D5B81A-0145-4061-85FA-1BC62D74025B}">
      <dgm:prSet/>
      <dgm:spPr/>
      <dgm:t>
        <a:bodyPr/>
        <a:lstStyle/>
        <a:p>
          <a:endParaRPr lang="en-US" sz="1900"/>
        </a:p>
      </dgm:t>
    </dgm:pt>
    <dgm:pt modelId="{86C8A3CF-0D86-4963-BC61-684F5E10D734}" type="sibTrans" cxnId="{97D5B81A-0145-4061-85FA-1BC62D74025B}">
      <dgm:prSet/>
      <dgm:spPr/>
      <dgm:t>
        <a:bodyPr/>
        <a:lstStyle/>
        <a:p>
          <a:endParaRPr lang="en-US" sz="1900"/>
        </a:p>
      </dgm:t>
    </dgm:pt>
    <dgm:pt modelId="{711E3059-FD6A-4CA0-9DD5-E8BBD5EF2540}">
      <dgm:prSet phldrT="[Text]" custT="1"/>
      <dgm:spPr>
        <a:solidFill>
          <a:schemeClr val="accent4">
            <a:lumMod val="20000"/>
            <a:lumOff val="80000"/>
            <a:alpha val="90000"/>
          </a:schemeClr>
        </a:solidFill>
      </dgm:spPr>
      <dgm:t>
        <a:bodyPr/>
        <a:lstStyle/>
        <a:p>
          <a:endParaRPr lang="en-US" sz="1900"/>
        </a:p>
      </dgm:t>
    </dgm:pt>
    <dgm:pt modelId="{0F13F861-C4BF-4CA7-8DC8-043AF60C7E1D}" type="parTrans" cxnId="{D72793E3-B18E-40A7-A442-349874E38081}">
      <dgm:prSet/>
      <dgm:spPr/>
      <dgm:t>
        <a:bodyPr/>
        <a:lstStyle/>
        <a:p>
          <a:endParaRPr lang="en-US" sz="1900"/>
        </a:p>
      </dgm:t>
    </dgm:pt>
    <dgm:pt modelId="{60034D51-1D5D-4E9C-B398-34F5FB853B64}" type="sibTrans" cxnId="{D72793E3-B18E-40A7-A442-349874E38081}">
      <dgm:prSet/>
      <dgm:spPr/>
      <dgm:t>
        <a:bodyPr/>
        <a:lstStyle/>
        <a:p>
          <a:endParaRPr lang="en-US" sz="1900"/>
        </a:p>
      </dgm:t>
    </dgm:pt>
    <dgm:pt modelId="{58CF28D7-863C-49A3-829A-C6FEA8572BCD}">
      <dgm:prSet phldrT="[Text]" custT="1"/>
      <dgm:spPr/>
      <dgm:t>
        <a:bodyPr/>
        <a:lstStyle/>
        <a:p>
          <a:r>
            <a:rPr lang="en-US" sz="1900"/>
            <a:t>Energy, industrial, aviation &amp; maritime sectors</a:t>
          </a:r>
        </a:p>
      </dgm:t>
    </dgm:pt>
    <dgm:pt modelId="{2EB7CB9B-67A3-4125-984B-A2B06624E4BC}" type="parTrans" cxnId="{568F1641-CE50-4800-BD12-39C91CC816E1}">
      <dgm:prSet/>
      <dgm:spPr/>
      <dgm:t>
        <a:bodyPr/>
        <a:lstStyle/>
        <a:p>
          <a:endParaRPr lang="en-US"/>
        </a:p>
      </dgm:t>
    </dgm:pt>
    <dgm:pt modelId="{152FFFFB-33CE-450D-B7CD-2E66919D0A8E}" type="sibTrans" cxnId="{568F1641-CE50-4800-BD12-39C91CC816E1}">
      <dgm:prSet/>
      <dgm:spPr/>
      <dgm:t>
        <a:bodyPr/>
        <a:lstStyle/>
        <a:p>
          <a:endParaRPr lang="en-US"/>
        </a:p>
      </dgm:t>
    </dgm:pt>
    <dgm:pt modelId="{63D953E5-3EC1-4ECB-B0E3-3691174FAD72}">
      <dgm:prSet phldrT="[Text]" custT="1"/>
      <dgm:spPr/>
      <dgm:t>
        <a:bodyPr/>
        <a:lstStyle/>
        <a:p>
          <a:endParaRPr lang="en-US" sz="1900"/>
        </a:p>
      </dgm:t>
    </dgm:pt>
    <dgm:pt modelId="{97E30E0F-5623-4E3B-A097-88004D085E53}" type="parTrans" cxnId="{6AF3EFCD-1700-4EE6-BBD3-02A246C4CFF2}">
      <dgm:prSet/>
      <dgm:spPr/>
      <dgm:t>
        <a:bodyPr/>
        <a:lstStyle/>
        <a:p>
          <a:endParaRPr lang="en-US"/>
        </a:p>
      </dgm:t>
    </dgm:pt>
    <dgm:pt modelId="{68119D31-80DF-4954-B84D-1A1AF6BF65B3}" type="sibTrans" cxnId="{6AF3EFCD-1700-4EE6-BBD3-02A246C4CFF2}">
      <dgm:prSet/>
      <dgm:spPr/>
      <dgm:t>
        <a:bodyPr/>
        <a:lstStyle/>
        <a:p>
          <a:endParaRPr lang="en-US"/>
        </a:p>
      </dgm:t>
    </dgm:pt>
    <dgm:pt modelId="{B63EF4CE-0E1E-4BD1-B87C-889BA8FFD169}">
      <dgm:prSet phldrT="[Text]" custT="1"/>
      <dgm:spPr>
        <a:solidFill>
          <a:srgbClr val="F6E3C8">
            <a:alpha val="89804"/>
          </a:srgbClr>
        </a:solidFill>
      </dgm:spPr>
      <dgm:t>
        <a:bodyPr/>
        <a:lstStyle/>
        <a:p>
          <a:r>
            <a:rPr lang="en-US" sz="1900" dirty="0"/>
            <a:t>Buildings, transport &amp; small industries</a:t>
          </a:r>
        </a:p>
      </dgm:t>
    </dgm:pt>
    <dgm:pt modelId="{1BACB7A7-AAA2-4723-A489-1DBB4F4E5883}" type="parTrans" cxnId="{BC429F97-2D63-4920-9E93-8B95A0B353AD}">
      <dgm:prSet/>
      <dgm:spPr/>
      <dgm:t>
        <a:bodyPr/>
        <a:lstStyle/>
        <a:p>
          <a:endParaRPr lang="en-US"/>
        </a:p>
      </dgm:t>
    </dgm:pt>
    <dgm:pt modelId="{417B501A-9B90-401E-A391-DFCD4608827D}" type="sibTrans" cxnId="{BC429F97-2D63-4920-9E93-8B95A0B353AD}">
      <dgm:prSet/>
      <dgm:spPr/>
      <dgm:t>
        <a:bodyPr/>
        <a:lstStyle/>
        <a:p>
          <a:endParaRPr lang="en-US"/>
        </a:p>
      </dgm:t>
    </dgm:pt>
    <dgm:pt modelId="{8AA34432-2F35-4565-B22D-D181E2B758C0}">
      <dgm:prSet phldrT="[Text]" custT="1"/>
      <dgm:spPr>
        <a:solidFill>
          <a:srgbClr val="F6E3C8">
            <a:alpha val="89804"/>
          </a:srgbClr>
        </a:solidFill>
      </dgm:spPr>
      <dgm:t>
        <a:bodyPr/>
        <a:lstStyle/>
        <a:p>
          <a:endParaRPr lang="en-US" sz="1900" dirty="0"/>
        </a:p>
      </dgm:t>
    </dgm:pt>
    <dgm:pt modelId="{BD9D745D-5E95-495F-8C40-119227CC414A}" type="parTrans" cxnId="{4DD3A8A5-462C-41CF-B0C4-57B2E255F32F}">
      <dgm:prSet/>
      <dgm:spPr/>
      <dgm:t>
        <a:bodyPr/>
        <a:lstStyle/>
        <a:p>
          <a:endParaRPr lang="en-US"/>
        </a:p>
      </dgm:t>
    </dgm:pt>
    <dgm:pt modelId="{436EBDEF-1CE5-4659-AE1F-9C08B560D13A}" type="sibTrans" cxnId="{4DD3A8A5-462C-41CF-B0C4-57B2E255F32F}">
      <dgm:prSet/>
      <dgm:spPr/>
      <dgm:t>
        <a:bodyPr/>
        <a:lstStyle/>
        <a:p>
          <a:endParaRPr lang="en-US"/>
        </a:p>
      </dgm:t>
    </dgm:pt>
    <dgm:pt modelId="{38663A95-1970-473B-84B2-4989F64B9B02}" type="pres">
      <dgm:prSet presAssocID="{4E06261C-C5FE-4A11-86CB-0AD231D37FEF}" presName="Name0" presStyleCnt="0">
        <dgm:presLayoutVars>
          <dgm:dir/>
          <dgm:animLvl val="lvl"/>
          <dgm:resizeHandles val="exact"/>
        </dgm:presLayoutVars>
      </dgm:prSet>
      <dgm:spPr/>
    </dgm:pt>
    <dgm:pt modelId="{63A29A40-50D0-41AD-AE5B-A8C0D77BDCF1}" type="pres">
      <dgm:prSet presAssocID="{594C3C46-541A-485A-B02B-8CCC139C8209}" presName="composite" presStyleCnt="0"/>
      <dgm:spPr/>
    </dgm:pt>
    <dgm:pt modelId="{C7CE414E-8EB4-4CF7-930B-7A3859C83490}" type="pres">
      <dgm:prSet presAssocID="{594C3C46-541A-485A-B02B-8CCC139C8209}" presName="parTx" presStyleLbl="alignNode1" presStyleIdx="0" presStyleCnt="3">
        <dgm:presLayoutVars>
          <dgm:chMax val="0"/>
          <dgm:chPref val="0"/>
          <dgm:bulletEnabled val="1"/>
        </dgm:presLayoutVars>
      </dgm:prSet>
      <dgm:spPr/>
    </dgm:pt>
    <dgm:pt modelId="{50E105E2-F215-4880-AF80-476A2458DCE5}" type="pres">
      <dgm:prSet presAssocID="{594C3C46-541A-485A-B02B-8CCC139C8209}" presName="desTx" presStyleLbl="alignAccFollowNode1" presStyleIdx="0" presStyleCnt="3">
        <dgm:presLayoutVars>
          <dgm:bulletEnabled val="1"/>
        </dgm:presLayoutVars>
      </dgm:prSet>
      <dgm:spPr/>
    </dgm:pt>
    <dgm:pt modelId="{E12DBEB2-BC6C-4F5B-9BB7-615EF6B4BBCA}" type="pres">
      <dgm:prSet presAssocID="{96DD406D-0A1C-465D-B383-593A93CC8707}" presName="space" presStyleCnt="0"/>
      <dgm:spPr/>
    </dgm:pt>
    <dgm:pt modelId="{A1732E59-0E36-4C4C-AFE2-448E6DADED62}" type="pres">
      <dgm:prSet presAssocID="{15D724DD-C75F-40FB-853D-BF938495AFAB}" presName="composite" presStyleCnt="0"/>
      <dgm:spPr/>
    </dgm:pt>
    <dgm:pt modelId="{E75342BE-225B-4DD9-8B60-80BB88F5D1B6}" type="pres">
      <dgm:prSet presAssocID="{15D724DD-C75F-40FB-853D-BF938495AFAB}" presName="parTx" presStyleLbl="alignNode1" presStyleIdx="1" presStyleCnt="3">
        <dgm:presLayoutVars>
          <dgm:chMax val="0"/>
          <dgm:chPref val="0"/>
          <dgm:bulletEnabled val="1"/>
        </dgm:presLayoutVars>
      </dgm:prSet>
      <dgm:spPr/>
    </dgm:pt>
    <dgm:pt modelId="{707E7B37-F42E-4BEC-8E12-1C21674D079A}" type="pres">
      <dgm:prSet presAssocID="{15D724DD-C75F-40FB-853D-BF938495AFAB}" presName="desTx" presStyleLbl="alignAccFollowNode1" presStyleIdx="1" presStyleCnt="3">
        <dgm:presLayoutVars>
          <dgm:bulletEnabled val="1"/>
        </dgm:presLayoutVars>
      </dgm:prSet>
      <dgm:spPr/>
    </dgm:pt>
    <dgm:pt modelId="{7CBBE112-838F-411B-9006-902886877423}" type="pres">
      <dgm:prSet presAssocID="{B4A83A77-BDA8-4C32-AC10-1D309121135C}" presName="space" presStyleCnt="0"/>
      <dgm:spPr/>
    </dgm:pt>
    <dgm:pt modelId="{14F83419-AFFF-4C55-8ABF-0853F984D576}" type="pres">
      <dgm:prSet presAssocID="{6184E8CB-C8C2-431E-8E33-812D2562C172}" presName="composite" presStyleCnt="0"/>
      <dgm:spPr/>
    </dgm:pt>
    <dgm:pt modelId="{C2462BCA-1410-40E1-AE1B-3E97A6DEED94}" type="pres">
      <dgm:prSet presAssocID="{6184E8CB-C8C2-431E-8E33-812D2562C172}" presName="parTx" presStyleLbl="alignNode1" presStyleIdx="2" presStyleCnt="3">
        <dgm:presLayoutVars>
          <dgm:chMax val="0"/>
          <dgm:chPref val="0"/>
          <dgm:bulletEnabled val="1"/>
        </dgm:presLayoutVars>
      </dgm:prSet>
      <dgm:spPr/>
    </dgm:pt>
    <dgm:pt modelId="{8C46E3FC-C206-4F45-BE08-982E86452A5A}" type="pres">
      <dgm:prSet presAssocID="{6184E8CB-C8C2-431E-8E33-812D2562C172}" presName="desTx" presStyleLbl="alignAccFollowNode1" presStyleIdx="2" presStyleCnt="3">
        <dgm:presLayoutVars>
          <dgm:bulletEnabled val="1"/>
        </dgm:presLayoutVars>
      </dgm:prSet>
      <dgm:spPr/>
    </dgm:pt>
  </dgm:ptLst>
  <dgm:cxnLst>
    <dgm:cxn modelId="{E740ED0E-12F2-4398-97AF-80E8A724E6E1}" srcId="{594C3C46-541A-485A-B02B-8CCC139C8209}" destId="{3A99E53D-3A66-41E3-A42E-58AD1B6C040F}" srcOrd="0" destOrd="0" parTransId="{7C298726-FD62-4BE7-8E22-FC5AA525361F}" sibTransId="{345144D6-6579-4298-A4AA-B11EB340BAF1}"/>
    <dgm:cxn modelId="{19D7E211-A0C2-478C-9D03-5611626F8B06}" srcId="{4E06261C-C5FE-4A11-86CB-0AD231D37FEF}" destId="{15D724DD-C75F-40FB-853D-BF938495AFAB}" srcOrd="1" destOrd="0" parTransId="{A1ED90FC-61D5-403C-8CC4-C3CCED27E287}" sibTransId="{B4A83A77-BDA8-4C32-AC10-1D309121135C}"/>
    <dgm:cxn modelId="{0F82B115-5572-4A8B-9726-82D2C5653E75}" srcId="{6184E8CB-C8C2-431E-8E33-812D2562C172}" destId="{0B06C4A2-6818-4632-9E2A-5F05FD991F1C}" srcOrd="0" destOrd="0" parTransId="{30067200-AEC3-4170-8621-5DF3C094E18C}" sibTransId="{743F01A3-5DE8-4590-A341-27911CAC7A98}"/>
    <dgm:cxn modelId="{97D5B81A-0145-4061-85FA-1BC62D74025B}" srcId="{15D724DD-C75F-40FB-853D-BF938495AFAB}" destId="{D8FD740D-B545-42F8-81CA-409472F53F13}" srcOrd="1" destOrd="0" parTransId="{610DD9EF-2D3A-4DEE-A935-8E9D7C40B1E5}" sibTransId="{86C8A3CF-0D86-4963-BC61-684F5E10D734}"/>
    <dgm:cxn modelId="{3A4B181D-E09C-416D-86DF-1E9C4BFAC27B}" srcId="{4E06261C-C5FE-4A11-86CB-0AD231D37FEF}" destId="{594C3C46-541A-485A-B02B-8CCC139C8209}" srcOrd="0" destOrd="0" parTransId="{11736F36-7422-4ED0-8A4F-77A75B183C02}" sibTransId="{96DD406D-0A1C-465D-B383-593A93CC8707}"/>
    <dgm:cxn modelId="{8EE6EA32-05FD-4D2C-808F-92FD89E010C6}" srcId="{6184E8CB-C8C2-431E-8E33-812D2562C172}" destId="{0BF5E3B5-CA22-48DB-BEF6-F6F15F8113DC}" srcOrd="2" destOrd="0" parTransId="{DD3354AB-3C2A-45B2-AE2A-353944146E8B}" sibTransId="{05EACEAD-1CB3-4497-93E9-6D6E135EF8FD}"/>
    <dgm:cxn modelId="{568F1641-CE50-4800-BD12-39C91CC816E1}" srcId="{594C3C46-541A-485A-B02B-8CCC139C8209}" destId="{58CF28D7-863C-49A3-829A-C6FEA8572BCD}" srcOrd="2" destOrd="0" parTransId="{2EB7CB9B-67A3-4125-984B-A2B06624E4BC}" sibTransId="{152FFFFB-33CE-450D-B7CD-2E66919D0A8E}"/>
    <dgm:cxn modelId="{BD31CB61-05D7-45C2-99C3-79416821831D}" type="presOf" srcId="{B63EF4CE-0E1E-4BD1-B87C-889BA8FFD169}" destId="{707E7B37-F42E-4BEC-8E12-1C21674D079A}" srcOrd="0" destOrd="2" presId="urn:microsoft.com/office/officeart/2005/8/layout/hList1"/>
    <dgm:cxn modelId="{EFCF1763-D227-4FAC-B09E-46156A63D720}" type="presOf" srcId="{8AA34432-2F35-4565-B22D-D181E2B758C0}" destId="{707E7B37-F42E-4BEC-8E12-1C21674D079A}" srcOrd="0" destOrd="3" presId="urn:microsoft.com/office/officeart/2005/8/layout/hList1"/>
    <dgm:cxn modelId="{6ABD8646-93E2-4429-9C99-35589615661D}" type="presOf" srcId="{F99D41C7-818F-46D2-AB61-336590C04B55}" destId="{50E105E2-F215-4880-AF80-476A2458DCE5}" srcOrd="0" destOrd="4" presId="urn:microsoft.com/office/officeart/2005/8/layout/hList1"/>
    <dgm:cxn modelId="{5850014E-27E6-4B54-8C0E-F8F3CDE8FE3B}" type="presOf" srcId="{26BFC271-E401-4941-9004-9E5BFFBF7741}" destId="{707E7B37-F42E-4BEC-8E12-1C21674D079A}" srcOrd="0" destOrd="4" presId="urn:microsoft.com/office/officeart/2005/8/layout/hList1"/>
    <dgm:cxn modelId="{BD51EB71-1DE6-4B5F-A9A2-336D5ADE2A03}" type="presOf" srcId="{0B06C4A2-6818-4632-9E2A-5F05FD991F1C}" destId="{8C46E3FC-C206-4F45-BE08-982E86452A5A}" srcOrd="0" destOrd="0" presId="urn:microsoft.com/office/officeart/2005/8/layout/hList1"/>
    <dgm:cxn modelId="{25E28373-6211-4852-93C6-EDEA1A397A23}" srcId="{594C3C46-541A-485A-B02B-8CCC139C8209}" destId="{CDA0C047-BF58-4644-BF6A-51168BE01DDB}" srcOrd="1" destOrd="0" parTransId="{CE69AB64-DF01-4C91-A23A-2C31B012C673}" sibTransId="{37B1734B-8B87-4244-A199-A4006E960AD1}"/>
    <dgm:cxn modelId="{5E788358-7EBC-4EF4-AAB5-2ED6D98CA4CC}" type="presOf" srcId="{4E06261C-C5FE-4A11-86CB-0AD231D37FEF}" destId="{38663A95-1970-473B-84B2-4989F64B9B02}" srcOrd="0" destOrd="0" presId="urn:microsoft.com/office/officeart/2005/8/layout/hList1"/>
    <dgm:cxn modelId="{CD396F8A-F686-4C4E-BE76-227A273A5196}" srcId="{4E06261C-C5FE-4A11-86CB-0AD231D37FEF}" destId="{6184E8CB-C8C2-431E-8E33-812D2562C172}" srcOrd="2" destOrd="0" parTransId="{5E61C67D-0252-4BC7-93CD-A43EA1025391}" sibTransId="{73C90A98-2DC5-4D7B-94F4-A36FD319D267}"/>
    <dgm:cxn modelId="{C3B0A393-9060-4F1E-B237-A8953F3E7D31}" srcId="{15D724DD-C75F-40FB-853D-BF938495AFAB}" destId="{F607AA5C-5114-46B6-90CB-A46DBC00664F}" srcOrd="0" destOrd="0" parTransId="{9C84834F-77D7-43F3-BBF5-CE9CB3F1EDE9}" sibTransId="{E094D047-0B03-4EB9-A3E3-11C1E8924100}"/>
    <dgm:cxn modelId="{FDBB0D96-4B0F-4B2A-AD3A-BEBDFDB9077C}" type="presOf" srcId="{3A99E53D-3A66-41E3-A42E-58AD1B6C040F}" destId="{50E105E2-F215-4880-AF80-476A2458DCE5}" srcOrd="0" destOrd="0" presId="urn:microsoft.com/office/officeart/2005/8/layout/hList1"/>
    <dgm:cxn modelId="{24603797-76A6-4D01-990E-36BCDBED6D08}" type="presOf" srcId="{0BF5E3B5-CA22-48DB-BEF6-F6F15F8113DC}" destId="{8C46E3FC-C206-4F45-BE08-982E86452A5A}" srcOrd="0" destOrd="2" presId="urn:microsoft.com/office/officeart/2005/8/layout/hList1"/>
    <dgm:cxn modelId="{BC429F97-2D63-4920-9E93-8B95A0B353AD}" srcId="{15D724DD-C75F-40FB-853D-BF938495AFAB}" destId="{B63EF4CE-0E1E-4BD1-B87C-889BA8FFD169}" srcOrd="2" destOrd="0" parTransId="{1BACB7A7-AAA2-4723-A489-1DBB4F4E5883}" sibTransId="{417B501A-9B90-401E-A391-DFCD4608827D}"/>
    <dgm:cxn modelId="{58B7079D-904F-4C05-A601-4752CAC96A9E}" type="presOf" srcId="{15D724DD-C75F-40FB-853D-BF938495AFAB}" destId="{E75342BE-225B-4DD9-8B60-80BB88F5D1B6}" srcOrd="0" destOrd="0" presId="urn:microsoft.com/office/officeart/2005/8/layout/hList1"/>
    <dgm:cxn modelId="{4DD3A8A5-462C-41CF-B0C4-57B2E255F32F}" srcId="{15D724DD-C75F-40FB-853D-BF938495AFAB}" destId="{8AA34432-2F35-4565-B22D-D181E2B758C0}" srcOrd="3" destOrd="0" parTransId="{BD9D745D-5E95-495F-8C40-119227CC414A}" sibTransId="{436EBDEF-1CE5-4659-AE1F-9C08B560D13A}"/>
    <dgm:cxn modelId="{9A68D4A9-8806-4C4F-B6A6-AC57EB686CBF}" type="presOf" srcId="{711E3059-FD6A-4CA0-9DD5-E8BBD5EF2540}" destId="{8C46E3FC-C206-4F45-BE08-982E86452A5A}" srcOrd="0" destOrd="1" presId="urn:microsoft.com/office/officeart/2005/8/layout/hList1"/>
    <dgm:cxn modelId="{900E2AAB-85EF-475B-BB2F-93BC492711B2}" type="presOf" srcId="{6184E8CB-C8C2-431E-8E33-812D2562C172}" destId="{C2462BCA-1410-40E1-AE1B-3E97A6DEED94}" srcOrd="0" destOrd="0" presId="urn:microsoft.com/office/officeart/2005/8/layout/hList1"/>
    <dgm:cxn modelId="{6AF3EFCD-1700-4EE6-BBD3-02A246C4CFF2}" srcId="{594C3C46-541A-485A-B02B-8CCC139C8209}" destId="{63D953E5-3EC1-4ECB-B0E3-3691174FAD72}" srcOrd="3" destOrd="0" parTransId="{97E30E0F-5623-4E3B-A097-88004D085E53}" sibTransId="{68119D31-80DF-4954-B84D-1A1AF6BF65B3}"/>
    <dgm:cxn modelId="{D72793E3-B18E-40A7-A442-349874E38081}" srcId="{6184E8CB-C8C2-431E-8E33-812D2562C172}" destId="{711E3059-FD6A-4CA0-9DD5-E8BBD5EF2540}" srcOrd="1" destOrd="0" parTransId="{0F13F861-C4BF-4CA7-8DC8-043AF60C7E1D}" sibTransId="{60034D51-1D5D-4E9C-B398-34F5FB853B64}"/>
    <dgm:cxn modelId="{FCFE8AE4-1C33-4062-BD4E-FDDE6B13C8A7}" type="presOf" srcId="{58CF28D7-863C-49A3-829A-C6FEA8572BCD}" destId="{50E105E2-F215-4880-AF80-476A2458DCE5}" srcOrd="0" destOrd="2" presId="urn:microsoft.com/office/officeart/2005/8/layout/hList1"/>
    <dgm:cxn modelId="{4F9034E8-302D-464B-A849-AA4DE02C6637}" type="presOf" srcId="{CDA0C047-BF58-4644-BF6A-51168BE01DDB}" destId="{50E105E2-F215-4880-AF80-476A2458DCE5}" srcOrd="0" destOrd="1" presId="urn:microsoft.com/office/officeart/2005/8/layout/hList1"/>
    <dgm:cxn modelId="{AC9B25E9-BBBE-4AF6-AB3B-6378D8400046}" type="presOf" srcId="{D8FD740D-B545-42F8-81CA-409472F53F13}" destId="{707E7B37-F42E-4BEC-8E12-1C21674D079A}" srcOrd="0" destOrd="1" presId="urn:microsoft.com/office/officeart/2005/8/layout/hList1"/>
    <dgm:cxn modelId="{6D1491ED-1A5E-49C5-9383-06B0696F3F6C}" type="presOf" srcId="{63D953E5-3EC1-4ECB-B0E3-3691174FAD72}" destId="{50E105E2-F215-4880-AF80-476A2458DCE5}" srcOrd="0" destOrd="3" presId="urn:microsoft.com/office/officeart/2005/8/layout/hList1"/>
    <dgm:cxn modelId="{3B1B50F3-C51D-42EF-ADF3-E42054CA40A0}" srcId="{15D724DD-C75F-40FB-853D-BF938495AFAB}" destId="{26BFC271-E401-4941-9004-9E5BFFBF7741}" srcOrd="4" destOrd="0" parTransId="{77631BDD-82A1-494D-964D-318684A8A216}" sibTransId="{C367E46A-03EB-43A4-9871-C452C6DD9179}"/>
    <dgm:cxn modelId="{A97847F4-46E3-4ECC-8130-3257913CBD2E}" srcId="{594C3C46-541A-485A-B02B-8CCC139C8209}" destId="{F99D41C7-818F-46D2-AB61-336590C04B55}" srcOrd="4" destOrd="0" parTransId="{6890965E-2D7B-4D87-80FD-F69B78EBCECB}" sibTransId="{15F81864-16A3-4BD2-ABED-039A4EA673D7}"/>
    <dgm:cxn modelId="{702086FC-34B7-4101-AA2A-8BCCF17F075B}" type="presOf" srcId="{F607AA5C-5114-46B6-90CB-A46DBC00664F}" destId="{707E7B37-F42E-4BEC-8E12-1C21674D079A}" srcOrd="0" destOrd="0" presId="urn:microsoft.com/office/officeart/2005/8/layout/hList1"/>
    <dgm:cxn modelId="{3BA491FE-99A5-4BE7-BF6F-A7FD96CB9ECD}" type="presOf" srcId="{594C3C46-541A-485A-B02B-8CCC139C8209}" destId="{C7CE414E-8EB4-4CF7-930B-7A3859C83490}" srcOrd="0" destOrd="0" presId="urn:microsoft.com/office/officeart/2005/8/layout/hList1"/>
    <dgm:cxn modelId="{D67AF081-0441-41CD-8086-F11FB7152C22}" type="presParOf" srcId="{38663A95-1970-473B-84B2-4989F64B9B02}" destId="{63A29A40-50D0-41AD-AE5B-A8C0D77BDCF1}" srcOrd="0" destOrd="0" presId="urn:microsoft.com/office/officeart/2005/8/layout/hList1"/>
    <dgm:cxn modelId="{437320FA-D657-4D58-B5E8-12F81C88E843}" type="presParOf" srcId="{63A29A40-50D0-41AD-AE5B-A8C0D77BDCF1}" destId="{C7CE414E-8EB4-4CF7-930B-7A3859C83490}" srcOrd="0" destOrd="0" presId="urn:microsoft.com/office/officeart/2005/8/layout/hList1"/>
    <dgm:cxn modelId="{B0C86777-8DD4-4613-8F47-79BB73544D9B}" type="presParOf" srcId="{63A29A40-50D0-41AD-AE5B-A8C0D77BDCF1}" destId="{50E105E2-F215-4880-AF80-476A2458DCE5}" srcOrd="1" destOrd="0" presId="urn:microsoft.com/office/officeart/2005/8/layout/hList1"/>
    <dgm:cxn modelId="{D1A8DD51-D385-44BA-BDDF-C2EA46D04617}" type="presParOf" srcId="{38663A95-1970-473B-84B2-4989F64B9B02}" destId="{E12DBEB2-BC6C-4F5B-9BB7-615EF6B4BBCA}" srcOrd="1" destOrd="0" presId="urn:microsoft.com/office/officeart/2005/8/layout/hList1"/>
    <dgm:cxn modelId="{F50576D5-795B-4E6C-AC72-EC19E3DAFADD}" type="presParOf" srcId="{38663A95-1970-473B-84B2-4989F64B9B02}" destId="{A1732E59-0E36-4C4C-AFE2-448E6DADED62}" srcOrd="2" destOrd="0" presId="urn:microsoft.com/office/officeart/2005/8/layout/hList1"/>
    <dgm:cxn modelId="{BD198046-DD7F-4044-8E65-DA0A92D18AEC}" type="presParOf" srcId="{A1732E59-0E36-4C4C-AFE2-448E6DADED62}" destId="{E75342BE-225B-4DD9-8B60-80BB88F5D1B6}" srcOrd="0" destOrd="0" presId="urn:microsoft.com/office/officeart/2005/8/layout/hList1"/>
    <dgm:cxn modelId="{98E39CFC-C397-49C7-9BA0-FFD6638B9EAA}" type="presParOf" srcId="{A1732E59-0E36-4C4C-AFE2-448E6DADED62}" destId="{707E7B37-F42E-4BEC-8E12-1C21674D079A}" srcOrd="1" destOrd="0" presId="urn:microsoft.com/office/officeart/2005/8/layout/hList1"/>
    <dgm:cxn modelId="{43DBE772-613F-4DFA-836C-976CAE52BB91}" type="presParOf" srcId="{38663A95-1970-473B-84B2-4989F64B9B02}" destId="{7CBBE112-838F-411B-9006-902886877423}" srcOrd="3" destOrd="0" presId="urn:microsoft.com/office/officeart/2005/8/layout/hList1"/>
    <dgm:cxn modelId="{763DCFD0-9572-45A6-9830-D9FB9EC6142A}" type="presParOf" srcId="{38663A95-1970-473B-84B2-4989F64B9B02}" destId="{14F83419-AFFF-4C55-8ABF-0853F984D576}" srcOrd="4" destOrd="0" presId="urn:microsoft.com/office/officeart/2005/8/layout/hList1"/>
    <dgm:cxn modelId="{7BD332AD-7F40-4F97-95D4-70EE6E936111}" type="presParOf" srcId="{14F83419-AFFF-4C55-8ABF-0853F984D576}" destId="{C2462BCA-1410-40E1-AE1B-3E97A6DEED94}" srcOrd="0" destOrd="0" presId="urn:microsoft.com/office/officeart/2005/8/layout/hList1"/>
    <dgm:cxn modelId="{81881289-DAC0-42F8-9D3A-D25FB2714E7D}" type="presParOf" srcId="{14F83419-AFFF-4C55-8ABF-0853F984D576}" destId="{8C46E3FC-C206-4F45-BE08-982E86452A5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C49636-A006-40EE-8967-BFB8BD772B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BB4D3E9-F5C1-4B9D-9168-A0A48C792D7F}">
      <dgm:prSet phldrT="[Text]" custT="1"/>
      <dgm:spPr/>
      <dgm:t>
        <a:bodyPr/>
        <a:lstStyle/>
        <a:p>
          <a:r>
            <a:rPr lang="en-US" sz="1900" dirty="0">
              <a:latin typeface="Segoe UI" panose="020B0502040204020203" pitchFamily="34" charset="0"/>
              <a:cs typeface="Segoe UI" panose="020B0502040204020203" pitchFamily="34" charset="0"/>
            </a:rPr>
            <a:t>“Bottom Up”: Sectoral Calculations and Energy system model</a:t>
          </a:r>
        </a:p>
      </dgm:t>
    </dgm:pt>
    <dgm:pt modelId="{96212382-B321-433D-A715-2660F0065014}" type="parTrans" cxnId="{F6D12CA9-C83B-4BF6-ACCB-762EB5A624DE}">
      <dgm:prSet/>
      <dgm:spPr/>
      <dgm:t>
        <a:bodyPr/>
        <a:lstStyle/>
        <a:p>
          <a:endParaRPr lang="en-US">
            <a:latin typeface="Segoe UI" panose="020B0502040204020203" pitchFamily="34" charset="0"/>
            <a:cs typeface="Segoe UI" panose="020B0502040204020203" pitchFamily="34" charset="0"/>
          </a:endParaRPr>
        </a:p>
      </dgm:t>
    </dgm:pt>
    <dgm:pt modelId="{4CBF9724-F9A7-4056-8EFD-1D8AB4A4FC47}" type="sibTrans" cxnId="{F6D12CA9-C83B-4BF6-ACCB-762EB5A624DE}">
      <dgm:prSet/>
      <dgm:spPr/>
      <dgm:t>
        <a:bodyPr/>
        <a:lstStyle/>
        <a:p>
          <a:endParaRPr lang="en-US">
            <a:latin typeface="Segoe UI" panose="020B0502040204020203" pitchFamily="34" charset="0"/>
            <a:cs typeface="Segoe UI" panose="020B0502040204020203" pitchFamily="34" charset="0"/>
          </a:endParaRPr>
        </a:p>
      </dgm:t>
    </dgm:pt>
    <dgm:pt modelId="{E8323602-2020-4AC0-8055-55EAD6900788}">
      <dgm:prSet phldrT="[Text]" custT="1"/>
      <dgm:spPr/>
      <dgm:t>
        <a:bodyPr/>
        <a:lstStyle/>
        <a:p>
          <a:r>
            <a:rPr lang="en-US" sz="1800" b="0" dirty="0">
              <a:latin typeface="Segoe UI" panose="020B0502040204020203" pitchFamily="34" charset="0"/>
              <a:cs typeface="Segoe UI" panose="020B0502040204020203" pitchFamily="34" charset="0"/>
            </a:rPr>
            <a:t>Strength: detailed technological and sectoral analysis</a:t>
          </a:r>
        </a:p>
      </dgm:t>
    </dgm:pt>
    <dgm:pt modelId="{5BE1CB1C-13DC-4F1A-A5E1-F69E3D910F7C}" type="parTrans" cxnId="{C8010F40-C7B8-4FAC-8890-188E50F0928D}">
      <dgm:prSet/>
      <dgm:spPr/>
      <dgm:t>
        <a:bodyPr/>
        <a:lstStyle/>
        <a:p>
          <a:endParaRPr lang="en-US">
            <a:latin typeface="Segoe UI" panose="020B0502040204020203" pitchFamily="34" charset="0"/>
            <a:cs typeface="Segoe UI" panose="020B0502040204020203" pitchFamily="34" charset="0"/>
          </a:endParaRPr>
        </a:p>
      </dgm:t>
    </dgm:pt>
    <dgm:pt modelId="{C040520E-53E5-47DD-BB6A-FD63C50C354E}" type="sibTrans" cxnId="{C8010F40-C7B8-4FAC-8890-188E50F0928D}">
      <dgm:prSet/>
      <dgm:spPr/>
      <dgm:t>
        <a:bodyPr/>
        <a:lstStyle/>
        <a:p>
          <a:endParaRPr lang="en-US">
            <a:latin typeface="Segoe UI" panose="020B0502040204020203" pitchFamily="34" charset="0"/>
            <a:cs typeface="Segoe UI" panose="020B0502040204020203" pitchFamily="34" charset="0"/>
          </a:endParaRPr>
        </a:p>
      </dgm:t>
    </dgm:pt>
    <dgm:pt modelId="{794E395C-79B0-4FC8-88DD-B49A3DAB3323}">
      <dgm:prSet phldrT="[Text]" custT="1"/>
      <dgm:spPr/>
      <dgm:t>
        <a:bodyPr/>
        <a:lstStyle/>
        <a:p>
          <a:r>
            <a:rPr lang="en-US" sz="1900" dirty="0">
              <a:latin typeface="Segoe UI" panose="020B0502040204020203" pitchFamily="34" charset="0"/>
              <a:cs typeface="Segoe UI" panose="020B0502040204020203" pitchFamily="34" charset="0"/>
            </a:rPr>
            <a:t>“Top Down”: Computable General Equilibrium models and Dynamic General Equilibrium models</a:t>
          </a:r>
        </a:p>
      </dgm:t>
    </dgm:pt>
    <dgm:pt modelId="{A37CCBD2-7F93-42BF-9AFD-3C16EB4F50A8}" type="parTrans" cxnId="{A1E624BE-3233-4E42-9DE2-96C383DA7342}">
      <dgm:prSet/>
      <dgm:spPr/>
      <dgm:t>
        <a:bodyPr/>
        <a:lstStyle/>
        <a:p>
          <a:endParaRPr lang="en-US">
            <a:latin typeface="Segoe UI" panose="020B0502040204020203" pitchFamily="34" charset="0"/>
            <a:cs typeface="Segoe UI" panose="020B0502040204020203" pitchFamily="34" charset="0"/>
          </a:endParaRPr>
        </a:p>
      </dgm:t>
    </dgm:pt>
    <dgm:pt modelId="{879A3099-053C-45F5-8959-3211788FD26C}" type="sibTrans" cxnId="{A1E624BE-3233-4E42-9DE2-96C383DA7342}">
      <dgm:prSet/>
      <dgm:spPr/>
      <dgm:t>
        <a:bodyPr/>
        <a:lstStyle/>
        <a:p>
          <a:endParaRPr lang="en-US">
            <a:latin typeface="Segoe UI" panose="020B0502040204020203" pitchFamily="34" charset="0"/>
            <a:cs typeface="Segoe UI" panose="020B0502040204020203" pitchFamily="34" charset="0"/>
          </a:endParaRPr>
        </a:p>
      </dgm:t>
    </dgm:pt>
    <dgm:pt modelId="{DFA3E9B6-6F4E-49B3-8D86-2845DA112465}">
      <dgm:prSet phldrT="[Text]" custT="1"/>
      <dgm:spPr/>
      <dgm:t>
        <a:bodyPr/>
        <a:lstStyle/>
        <a:p>
          <a:r>
            <a:rPr lang="en-US" sz="1800" b="0" dirty="0">
              <a:latin typeface="Segoe UI" panose="020B0502040204020203" pitchFamily="34" charset="0"/>
              <a:cs typeface="Segoe UI" panose="020B0502040204020203" pitchFamily="34" charset="0"/>
            </a:rPr>
            <a:t>Strength: GE linkages between agents/sectors, broad coverage of adjustment margins</a:t>
          </a:r>
          <a:br>
            <a:rPr lang="en-US" sz="1800" b="0" dirty="0">
              <a:latin typeface="Segoe UI" panose="020B0502040204020203" pitchFamily="34" charset="0"/>
              <a:cs typeface="Segoe UI" panose="020B0502040204020203" pitchFamily="34" charset="0"/>
            </a:rPr>
          </a:br>
          <a:r>
            <a:rPr lang="en-US" sz="1800" b="0" dirty="0">
              <a:latin typeface="Segoe UI" panose="020B0502040204020203" pitchFamily="34" charset="0"/>
              <a:cs typeface="Segoe UI" panose="020B0502040204020203" pitchFamily="34" charset="0"/>
            </a:rPr>
            <a:t>Limitations: less detailed descriptions of energy use (e.g. buildings) and generation (e.g. technical options)</a:t>
          </a:r>
        </a:p>
      </dgm:t>
    </dgm:pt>
    <dgm:pt modelId="{533C6FC6-DAED-4D55-91E2-A02A16DF3E15}" type="parTrans" cxnId="{461DC0C0-3785-40A5-BB58-FD9C4EE61B9F}">
      <dgm:prSet/>
      <dgm:spPr/>
      <dgm:t>
        <a:bodyPr/>
        <a:lstStyle/>
        <a:p>
          <a:endParaRPr lang="en-US">
            <a:latin typeface="Segoe UI" panose="020B0502040204020203" pitchFamily="34" charset="0"/>
            <a:cs typeface="Segoe UI" panose="020B0502040204020203" pitchFamily="34" charset="0"/>
          </a:endParaRPr>
        </a:p>
      </dgm:t>
    </dgm:pt>
    <dgm:pt modelId="{DAC73533-BAA9-4E4E-A31D-81BE1D54E15C}" type="sibTrans" cxnId="{461DC0C0-3785-40A5-BB58-FD9C4EE61B9F}">
      <dgm:prSet/>
      <dgm:spPr/>
      <dgm:t>
        <a:bodyPr/>
        <a:lstStyle/>
        <a:p>
          <a:endParaRPr lang="en-US">
            <a:latin typeface="Segoe UI" panose="020B0502040204020203" pitchFamily="34" charset="0"/>
            <a:cs typeface="Segoe UI" panose="020B0502040204020203" pitchFamily="34" charset="0"/>
          </a:endParaRPr>
        </a:p>
      </dgm:t>
    </dgm:pt>
    <dgm:pt modelId="{CF897DB1-F07A-4D9C-BCB4-70F154418127}">
      <dgm:prSet phldrT="[Text]" custT="1"/>
      <dgm:spPr/>
      <dgm:t>
        <a:bodyPr/>
        <a:lstStyle/>
        <a:p>
          <a:r>
            <a:rPr lang="en-US" sz="1800" b="0" dirty="0">
              <a:latin typeface="Segoe UI" panose="020B0502040204020203" pitchFamily="34" charset="0"/>
              <a:cs typeface="Segoe UI" panose="020B0502040204020203" pitchFamily="34" charset="0"/>
            </a:rPr>
            <a:t>Limitations: no GE, some margins of adjustment not well captured (e.g. substitution across inputs, goods) </a:t>
          </a:r>
        </a:p>
      </dgm:t>
    </dgm:pt>
    <dgm:pt modelId="{6AF6EA28-DFE0-48C4-BBC8-AE608C030E26}" type="parTrans" cxnId="{8045A559-9D56-4EDC-9F99-9F0B14691B59}">
      <dgm:prSet/>
      <dgm:spPr/>
      <dgm:t>
        <a:bodyPr/>
        <a:lstStyle/>
        <a:p>
          <a:endParaRPr lang="en-US"/>
        </a:p>
      </dgm:t>
    </dgm:pt>
    <dgm:pt modelId="{8A429D22-7560-4D75-AB4A-47CA8A7269BB}" type="sibTrans" cxnId="{8045A559-9D56-4EDC-9F99-9F0B14691B59}">
      <dgm:prSet/>
      <dgm:spPr/>
      <dgm:t>
        <a:bodyPr/>
        <a:lstStyle/>
        <a:p>
          <a:endParaRPr lang="en-US"/>
        </a:p>
      </dgm:t>
    </dgm:pt>
    <dgm:pt modelId="{9EF9E309-F871-475A-A712-52042A35232F}" type="pres">
      <dgm:prSet presAssocID="{B4C49636-A006-40EE-8967-BFB8BD772BA1}" presName="linear" presStyleCnt="0">
        <dgm:presLayoutVars>
          <dgm:animLvl val="lvl"/>
          <dgm:resizeHandles val="exact"/>
        </dgm:presLayoutVars>
      </dgm:prSet>
      <dgm:spPr/>
    </dgm:pt>
    <dgm:pt modelId="{D6090B8B-5D06-4435-8234-602141137D2C}" type="pres">
      <dgm:prSet presAssocID="{FBB4D3E9-F5C1-4B9D-9168-A0A48C792D7F}" presName="parentText" presStyleLbl="node1" presStyleIdx="0" presStyleCnt="2" custScaleY="57935" custLinFactNeighborX="0" custLinFactNeighborY="-61312">
        <dgm:presLayoutVars>
          <dgm:chMax val="0"/>
          <dgm:bulletEnabled val="1"/>
        </dgm:presLayoutVars>
      </dgm:prSet>
      <dgm:spPr/>
    </dgm:pt>
    <dgm:pt modelId="{3895545A-39B9-4D28-8A93-EB9B36AA3B65}" type="pres">
      <dgm:prSet presAssocID="{FBB4D3E9-F5C1-4B9D-9168-A0A48C792D7F}" presName="childText" presStyleLbl="revTx" presStyleIdx="0" presStyleCnt="2" custScaleY="67927" custLinFactNeighborX="0" custLinFactNeighborY="-54237">
        <dgm:presLayoutVars>
          <dgm:bulletEnabled val="1"/>
        </dgm:presLayoutVars>
      </dgm:prSet>
      <dgm:spPr/>
    </dgm:pt>
    <dgm:pt modelId="{6A1DA231-5C55-4629-85CE-10ED3014438B}" type="pres">
      <dgm:prSet presAssocID="{794E395C-79B0-4FC8-88DD-B49A3DAB3323}" presName="parentText" presStyleLbl="node1" presStyleIdx="1" presStyleCnt="2" custScaleY="59910">
        <dgm:presLayoutVars>
          <dgm:chMax val="0"/>
          <dgm:bulletEnabled val="1"/>
        </dgm:presLayoutVars>
      </dgm:prSet>
      <dgm:spPr/>
    </dgm:pt>
    <dgm:pt modelId="{08D70EB2-4E92-407A-ABB0-4AB1F4358EA6}" type="pres">
      <dgm:prSet presAssocID="{794E395C-79B0-4FC8-88DD-B49A3DAB3323}" presName="childText" presStyleLbl="revTx" presStyleIdx="1" presStyleCnt="2" custScaleY="67716">
        <dgm:presLayoutVars>
          <dgm:bulletEnabled val="1"/>
        </dgm:presLayoutVars>
      </dgm:prSet>
      <dgm:spPr/>
    </dgm:pt>
  </dgm:ptLst>
  <dgm:cxnLst>
    <dgm:cxn modelId="{E4CBB30B-80BB-44E2-AF6C-FBF5623B6A94}" type="presOf" srcId="{CF897DB1-F07A-4D9C-BCB4-70F154418127}" destId="{3895545A-39B9-4D28-8A93-EB9B36AA3B65}" srcOrd="0" destOrd="1" presId="urn:microsoft.com/office/officeart/2005/8/layout/vList2"/>
    <dgm:cxn modelId="{C8010F40-C7B8-4FAC-8890-188E50F0928D}" srcId="{FBB4D3E9-F5C1-4B9D-9168-A0A48C792D7F}" destId="{E8323602-2020-4AC0-8055-55EAD6900788}" srcOrd="0" destOrd="0" parTransId="{5BE1CB1C-13DC-4F1A-A5E1-F69E3D910F7C}" sibTransId="{C040520E-53E5-47DD-BB6A-FD63C50C354E}"/>
    <dgm:cxn modelId="{CFD0E169-ABFE-4F28-840C-041E6F3EBE8F}" type="presOf" srcId="{FBB4D3E9-F5C1-4B9D-9168-A0A48C792D7F}" destId="{D6090B8B-5D06-4435-8234-602141137D2C}" srcOrd="0" destOrd="0" presId="urn:microsoft.com/office/officeart/2005/8/layout/vList2"/>
    <dgm:cxn modelId="{8045A559-9D56-4EDC-9F99-9F0B14691B59}" srcId="{FBB4D3E9-F5C1-4B9D-9168-A0A48C792D7F}" destId="{CF897DB1-F07A-4D9C-BCB4-70F154418127}" srcOrd="1" destOrd="0" parTransId="{6AF6EA28-DFE0-48C4-BBC8-AE608C030E26}" sibTransId="{8A429D22-7560-4D75-AB4A-47CA8A7269BB}"/>
    <dgm:cxn modelId="{20195884-C04F-42A1-9229-9AE618A9ADE6}" type="presOf" srcId="{DFA3E9B6-6F4E-49B3-8D86-2845DA112465}" destId="{08D70EB2-4E92-407A-ABB0-4AB1F4358EA6}" srcOrd="0" destOrd="0" presId="urn:microsoft.com/office/officeart/2005/8/layout/vList2"/>
    <dgm:cxn modelId="{F6D12CA9-C83B-4BF6-ACCB-762EB5A624DE}" srcId="{B4C49636-A006-40EE-8967-BFB8BD772BA1}" destId="{FBB4D3E9-F5C1-4B9D-9168-A0A48C792D7F}" srcOrd="0" destOrd="0" parTransId="{96212382-B321-433D-A715-2660F0065014}" sibTransId="{4CBF9724-F9A7-4056-8EFD-1D8AB4A4FC47}"/>
    <dgm:cxn modelId="{A1E624BE-3233-4E42-9DE2-96C383DA7342}" srcId="{B4C49636-A006-40EE-8967-BFB8BD772BA1}" destId="{794E395C-79B0-4FC8-88DD-B49A3DAB3323}" srcOrd="1" destOrd="0" parTransId="{A37CCBD2-7F93-42BF-9AFD-3C16EB4F50A8}" sibTransId="{879A3099-053C-45F5-8959-3211788FD26C}"/>
    <dgm:cxn modelId="{461DC0C0-3785-40A5-BB58-FD9C4EE61B9F}" srcId="{794E395C-79B0-4FC8-88DD-B49A3DAB3323}" destId="{DFA3E9B6-6F4E-49B3-8D86-2845DA112465}" srcOrd="0" destOrd="0" parTransId="{533C6FC6-DAED-4D55-91E2-A02A16DF3E15}" sibTransId="{DAC73533-BAA9-4E4E-A31D-81BE1D54E15C}"/>
    <dgm:cxn modelId="{FC1C0EC2-DCE5-45B3-986F-BD392508EC24}" type="presOf" srcId="{E8323602-2020-4AC0-8055-55EAD6900788}" destId="{3895545A-39B9-4D28-8A93-EB9B36AA3B65}" srcOrd="0" destOrd="0" presId="urn:microsoft.com/office/officeart/2005/8/layout/vList2"/>
    <dgm:cxn modelId="{EC42C4D9-A086-4F6D-8CF7-FD249230A5A4}" type="presOf" srcId="{794E395C-79B0-4FC8-88DD-B49A3DAB3323}" destId="{6A1DA231-5C55-4629-85CE-10ED3014438B}" srcOrd="0" destOrd="0" presId="urn:microsoft.com/office/officeart/2005/8/layout/vList2"/>
    <dgm:cxn modelId="{08E0E1E3-36DE-4FDA-A3A5-9F5797A30628}" type="presOf" srcId="{B4C49636-A006-40EE-8967-BFB8BD772BA1}" destId="{9EF9E309-F871-475A-A712-52042A35232F}" srcOrd="0" destOrd="0" presId="urn:microsoft.com/office/officeart/2005/8/layout/vList2"/>
    <dgm:cxn modelId="{2FEAE945-FBDE-49D6-8FE0-F17A66E99097}" type="presParOf" srcId="{9EF9E309-F871-475A-A712-52042A35232F}" destId="{D6090B8B-5D06-4435-8234-602141137D2C}" srcOrd="0" destOrd="0" presId="urn:microsoft.com/office/officeart/2005/8/layout/vList2"/>
    <dgm:cxn modelId="{FBDDDC99-F89D-4928-B62E-038E206F4426}" type="presParOf" srcId="{9EF9E309-F871-475A-A712-52042A35232F}" destId="{3895545A-39B9-4D28-8A93-EB9B36AA3B65}" srcOrd="1" destOrd="0" presId="urn:microsoft.com/office/officeart/2005/8/layout/vList2"/>
    <dgm:cxn modelId="{14E9F240-5014-416D-83A5-D8B0DF0CB8BE}" type="presParOf" srcId="{9EF9E309-F871-475A-A712-52042A35232F}" destId="{6A1DA231-5C55-4629-85CE-10ED3014438B}" srcOrd="2" destOrd="0" presId="urn:microsoft.com/office/officeart/2005/8/layout/vList2"/>
    <dgm:cxn modelId="{25B2E732-F2EE-4894-8113-2BD9D17753DE}" type="presParOf" srcId="{9EF9E309-F871-475A-A712-52042A35232F}" destId="{08D70EB2-4E92-407A-ABB0-4AB1F4358EA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E414E-8EB4-4CF7-930B-7A3859C83490}">
      <dsp:nvSpPr>
        <dsp:cNvPr id="0" name=""/>
        <dsp:cNvSpPr/>
      </dsp:nvSpPr>
      <dsp:spPr>
        <a:xfrm>
          <a:off x="3183" y="5372"/>
          <a:ext cx="3103847" cy="1065600"/>
        </a:xfrm>
        <a:prstGeom prst="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bg1"/>
              </a:solidFill>
            </a:rPr>
            <a:t>ETS 1</a:t>
          </a:r>
        </a:p>
      </dsp:txBody>
      <dsp:txXfrm>
        <a:off x="3183" y="5372"/>
        <a:ext cx="3103847" cy="1065600"/>
      </dsp:txXfrm>
    </dsp:sp>
    <dsp:sp modelId="{50E105E2-F215-4880-AF80-476A2458DCE5}">
      <dsp:nvSpPr>
        <dsp:cNvPr id="0" name=""/>
        <dsp:cNvSpPr/>
      </dsp:nvSpPr>
      <dsp:spPr>
        <a:xfrm>
          <a:off x="3183" y="1070972"/>
          <a:ext cx="3103847" cy="269147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Covers 40% of total emissions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a:t>Energy, industrial, aviation &amp; maritime sectors</a:t>
          </a:r>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a:t>62% reduction by 2030 (relative to 2005)</a:t>
          </a:r>
        </a:p>
      </dsp:txBody>
      <dsp:txXfrm>
        <a:off x="3183" y="1070972"/>
        <a:ext cx="3103847" cy="2691472"/>
      </dsp:txXfrm>
    </dsp:sp>
    <dsp:sp modelId="{E75342BE-225B-4DD9-8B60-80BB88F5D1B6}">
      <dsp:nvSpPr>
        <dsp:cNvPr id="0" name=""/>
        <dsp:cNvSpPr/>
      </dsp:nvSpPr>
      <dsp:spPr>
        <a:xfrm>
          <a:off x="3541569" y="5372"/>
          <a:ext cx="3103847" cy="1065600"/>
        </a:xfrm>
        <a:prstGeom prst="rect">
          <a:avLst/>
        </a:prstGeom>
        <a:solidFill>
          <a:srgbClr val="ED7D3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bg1"/>
              </a:solidFill>
            </a:rPr>
            <a:t>ETS 2</a:t>
          </a:r>
        </a:p>
      </dsp:txBody>
      <dsp:txXfrm>
        <a:off x="3541569" y="5372"/>
        <a:ext cx="3103847" cy="1065600"/>
      </dsp:txXfrm>
    </dsp:sp>
    <dsp:sp modelId="{707E7B37-F42E-4BEC-8E12-1C21674D079A}">
      <dsp:nvSpPr>
        <dsp:cNvPr id="0" name=""/>
        <dsp:cNvSpPr/>
      </dsp:nvSpPr>
      <dsp:spPr>
        <a:xfrm>
          <a:off x="3541569" y="1070972"/>
          <a:ext cx="3103847" cy="2691472"/>
        </a:xfrm>
        <a:prstGeom prst="rect">
          <a:avLst/>
        </a:prstGeom>
        <a:solidFill>
          <a:srgbClr val="F6E3C8">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Will cover 35% of total emissions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Buildings, transport &amp; small industries</a:t>
          </a:r>
        </a:p>
        <a:p>
          <a:pPr marL="171450" lvl="1" indent="-171450" algn="l" defTabSz="844550">
            <a:lnSpc>
              <a:spcPct val="90000"/>
            </a:lnSpc>
            <a:spcBef>
              <a:spcPct val="0"/>
            </a:spcBef>
            <a:spcAft>
              <a:spcPct val="15000"/>
            </a:spcAft>
            <a:buChar char="•"/>
          </a:pPr>
          <a:endParaRPr lang="en-US" sz="1900" kern="1200" dirty="0"/>
        </a:p>
        <a:p>
          <a:pPr marL="171450" lvl="1" indent="-171450" algn="l" defTabSz="844550">
            <a:lnSpc>
              <a:spcPct val="90000"/>
            </a:lnSpc>
            <a:spcBef>
              <a:spcPct val="0"/>
            </a:spcBef>
            <a:spcAft>
              <a:spcPct val="15000"/>
            </a:spcAft>
            <a:buChar char="•"/>
          </a:pPr>
          <a:r>
            <a:rPr lang="en-US" sz="1900" kern="1200" dirty="0"/>
            <a:t>Will target 42% cut by 2030 (relative to 2005), entry into force Jan 2028</a:t>
          </a:r>
        </a:p>
      </dsp:txBody>
      <dsp:txXfrm>
        <a:off x="3541569" y="1070972"/>
        <a:ext cx="3103847" cy="2691472"/>
      </dsp:txXfrm>
    </dsp:sp>
    <dsp:sp modelId="{C2462BCA-1410-40E1-AE1B-3E97A6DEED94}">
      <dsp:nvSpPr>
        <dsp:cNvPr id="0" name=""/>
        <dsp:cNvSpPr/>
      </dsp:nvSpPr>
      <dsp:spPr>
        <a:xfrm>
          <a:off x="7079955" y="5372"/>
          <a:ext cx="3103847" cy="1065600"/>
        </a:xfrm>
        <a:prstGeom prst="rect">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bg1"/>
              </a:solidFill>
            </a:rPr>
            <a:t>Regulation &amp; Subsidies </a:t>
          </a:r>
        </a:p>
      </dsp:txBody>
      <dsp:txXfrm>
        <a:off x="7079955" y="5372"/>
        <a:ext cx="3103847" cy="1065600"/>
      </dsp:txXfrm>
    </dsp:sp>
    <dsp:sp modelId="{8C46E3FC-C206-4F45-BE08-982E86452A5A}">
      <dsp:nvSpPr>
        <dsp:cNvPr id="0" name=""/>
        <dsp:cNvSpPr/>
      </dsp:nvSpPr>
      <dsp:spPr>
        <a:xfrm>
          <a:off x="7079955" y="1070972"/>
          <a:ext cx="3103847" cy="2691472"/>
        </a:xfrm>
        <a:prstGeom prst="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ESR sets binding targets for sectors not covered by ETS</a:t>
          </a:r>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dirty="0"/>
            <a:t>Other measures that are complementary to ETS: e.g. ICE car target, subsidies for heat pumps at national level </a:t>
          </a:r>
          <a:r>
            <a:rPr lang="en-US" sz="1900" kern="1200" dirty="0" err="1"/>
            <a:t>etc</a:t>
          </a:r>
          <a:endParaRPr lang="en-US" sz="1900" kern="1200" dirty="0"/>
        </a:p>
      </dsp:txBody>
      <dsp:txXfrm>
        <a:off x="7079955" y="1070972"/>
        <a:ext cx="3103847" cy="2691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90B8B-5D06-4435-8234-602141137D2C}">
      <dsp:nvSpPr>
        <dsp:cNvPr id="0" name=""/>
        <dsp:cNvSpPr/>
      </dsp:nvSpPr>
      <dsp:spPr>
        <a:xfrm>
          <a:off x="0" y="206780"/>
          <a:ext cx="11883775" cy="704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Segoe UI" panose="020B0502040204020203" pitchFamily="34" charset="0"/>
              <a:cs typeface="Segoe UI" panose="020B0502040204020203" pitchFamily="34" charset="0"/>
            </a:rPr>
            <a:t>“Bottom Up”: Sectoral Calculations and Energy system model</a:t>
          </a:r>
        </a:p>
      </dsp:txBody>
      <dsp:txXfrm>
        <a:off x="34413" y="241193"/>
        <a:ext cx="11814949" cy="636127"/>
      </dsp:txXfrm>
    </dsp:sp>
    <dsp:sp modelId="{3895545A-39B9-4D28-8A93-EB9B36AA3B65}">
      <dsp:nvSpPr>
        <dsp:cNvPr id="0" name=""/>
        <dsp:cNvSpPr/>
      </dsp:nvSpPr>
      <dsp:spPr>
        <a:xfrm>
          <a:off x="0" y="911739"/>
          <a:ext cx="11883775" cy="731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31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latin typeface="Segoe UI" panose="020B0502040204020203" pitchFamily="34" charset="0"/>
              <a:cs typeface="Segoe UI" panose="020B0502040204020203" pitchFamily="34" charset="0"/>
            </a:rPr>
            <a:t>Strength: detailed technological and sectoral analysis</a:t>
          </a:r>
        </a:p>
        <a:p>
          <a:pPr marL="171450" lvl="1" indent="-171450" algn="l" defTabSz="800100">
            <a:lnSpc>
              <a:spcPct val="90000"/>
            </a:lnSpc>
            <a:spcBef>
              <a:spcPct val="0"/>
            </a:spcBef>
            <a:spcAft>
              <a:spcPct val="20000"/>
            </a:spcAft>
            <a:buChar char="•"/>
          </a:pPr>
          <a:r>
            <a:rPr lang="en-US" sz="1800" b="0" kern="1200" dirty="0">
              <a:latin typeface="Segoe UI" panose="020B0502040204020203" pitchFamily="34" charset="0"/>
              <a:cs typeface="Segoe UI" panose="020B0502040204020203" pitchFamily="34" charset="0"/>
            </a:rPr>
            <a:t>Limitations: no GE, some margins of adjustment not well captured (e.g. substitution across inputs, goods) </a:t>
          </a:r>
        </a:p>
      </dsp:txBody>
      <dsp:txXfrm>
        <a:off x="0" y="911739"/>
        <a:ext cx="11883775" cy="731166"/>
      </dsp:txXfrm>
    </dsp:sp>
    <dsp:sp modelId="{6A1DA231-5C55-4629-85CE-10ED3014438B}">
      <dsp:nvSpPr>
        <dsp:cNvPr id="0" name=""/>
        <dsp:cNvSpPr/>
      </dsp:nvSpPr>
      <dsp:spPr>
        <a:xfrm>
          <a:off x="0" y="2302861"/>
          <a:ext cx="11883775" cy="7289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Segoe UI" panose="020B0502040204020203" pitchFamily="34" charset="0"/>
              <a:cs typeface="Segoe UI" panose="020B0502040204020203" pitchFamily="34" charset="0"/>
            </a:rPr>
            <a:t>“Top Down”: Computable General Equilibrium models and Dynamic General Equilibrium models</a:t>
          </a:r>
        </a:p>
      </dsp:txBody>
      <dsp:txXfrm>
        <a:off x="35586" y="2338447"/>
        <a:ext cx="11812603" cy="657812"/>
      </dsp:txXfrm>
    </dsp:sp>
    <dsp:sp modelId="{08D70EB2-4E92-407A-ABB0-4AB1F4358EA6}">
      <dsp:nvSpPr>
        <dsp:cNvPr id="0" name=""/>
        <dsp:cNvSpPr/>
      </dsp:nvSpPr>
      <dsp:spPr>
        <a:xfrm>
          <a:off x="0" y="3031846"/>
          <a:ext cx="11883775" cy="72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731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kern="1200" dirty="0">
              <a:latin typeface="Segoe UI" panose="020B0502040204020203" pitchFamily="34" charset="0"/>
              <a:cs typeface="Segoe UI" panose="020B0502040204020203" pitchFamily="34" charset="0"/>
            </a:rPr>
            <a:t>Strength: GE linkages between agents/sectors, broad coverage of adjustment margins</a:t>
          </a:r>
          <a:br>
            <a:rPr lang="en-US" sz="1800" b="0" kern="1200" dirty="0">
              <a:latin typeface="Segoe UI" panose="020B0502040204020203" pitchFamily="34" charset="0"/>
              <a:cs typeface="Segoe UI" panose="020B0502040204020203" pitchFamily="34" charset="0"/>
            </a:rPr>
          </a:br>
          <a:r>
            <a:rPr lang="en-US" sz="1800" b="0" kern="1200" dirty="0">
              <a:latin typeface="Segoe UI" panose="020B0502040204020203" pitchFamily="34" charset="0"/>
              <a:cs typeface="Segoe UI" panose="020B0502040204020203" pitchFamily="34" charset="0"/>
            </a:rPr>
            <a:t>Limitations: less detailed descriptions of energy use (e.g. buildings) and generation (e.g. technical options)</a:t>
          </a:r>
        </a:p>
      </dsp:txBody>
      <dsp:txXfrm>
        <a:off x="0" y="3031846"/>
        <a:ext cx="11883775" cy="72889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0.93402</cdr:y>
    </cdr:from>
    <cdr:to>
      <cdr:x>0.87601</cdr:x>
      <cdr:y>0.99961</cdr:y>
    </cdr:to>
    <cdr:sp macro="" textlink="">
      <cdr:nvSpPr>
        <cdr:cNvPr id="2" name="TextBox 1">
          <a:extLst xmlns:a="http://schemas.openxmlformats.org/drawingml/2006/main">
            <a:ext uri="{FF2B5EF4-FFF2-40B4-BE49-F238E27FC236}">
              <a16:creationId xmlns:a16="http://schemas.microsoft.com/office/drawing/2014/main" id="{59DCF73B-19F1-5A8F-320F-FB7088A89E5E}"/>
            </a:ext>
          </a:extLst>
        </cdr:cNvPr>
        <cdr:cNvSpPr txBox="1"/>
      </cdr:nvSpPr>
      <cdr:spPr>
        <a:xfrm xmlns:a="http://schemas.openxmlformats.org/drawingml/2006/main">
          <a:off x="0" y="4893234"/>
          <a:ext cx="5961529" cy="343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kern="1200">
              <a:latin typeface="Segoe UI" panose="020B0502040204020203" pitchFamily="34" charset="0"/>
              <a:cs typeface="Segoe UI" panose="020B0502040204020203" pitchFamily="34" charset="0"/>
            </a:rPr>
            <a:t>Source: European Environment Agency (EEA) and authors'</a:t>
          </a:r>
          <a:r>
            <a:rPr lang="en-US" sz="1200" kern="1200" baseline="0">
              <a:latin typeface="Segoe UI" panose="020B0502040204020203" pitchFamily="34" charset="0"/>
              <a:cs typeface="Segoe UI" panose="020B0502040204020203" pitchFamily="34" charset="0"/>
            </a:rPr>
            <a:t> calculations.</a:t>
          </a:r>
          <a:endParaRPr lang="en-US" sz="1200" kern="1200">
            <a:latin typeface="Segoe UI" panose="020B0502040204020203" pitchFamily="34" charset="0"/>
            <a:cs typeface="Segoe UI" panose="020B05020402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3/25/2026</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B052964-CABA-4BC5-8BFD-E05E2C4EE0DD}" type="datetime1">
              <a:rPr lang="en-US" smtClean="0"/>
              <a:t>3/25/2026</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a:t>
            </a:fld>
            <a:endParaRPr lang="en-US"/>
          </a:p>
        </p:txBody>
      </p:sp>
    </p:spTree>
    <p:extLst>
      <p:ext uri="{BB962C8B-B14F-4D97-AF65-F5344CB8AC3E}">
        <p14:creationId xmlns:p14="http://schemas.microsoft.com/office/powerpoint/2010/main" val="249962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21992-DD3D-8333-8664-0E4F9EEFA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10ABE-2F7B-EC7E-2D85-F5A2C56EE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6513056-D1AF-E19A-E731-901B77B1E567}"/>
              </a:ext>
            </a:extLst>
          </p:cNvPr>
          <p:cNvSpPr>
            <a:spLocks noGrp="1"/>
          </p:cNvSpPr>
          <p:nvPr>
            <p:ph type="body" idx="1"/>
          </p:nvPr>
        </p:nvSpPr>
        <p:spPr/>
        <p:txBody>
          <a:bodyPr/>
          <a:lstStyle/>
          <a:p>
            <a:endParaRPr lang="en-US" dirty="0"/>
          </a:p>
          <a:p>
            <a:r>
              <a:rPr lang="en-US" sz="1200" dirty="0"/>
              <a:t>Carbon pricing and green subsidies—two pillars of EU climate policy—are complementary. Green subsidies lower energy prices and inflation and increase output, carbon pricing has the opposite effects, so combining both instruments has small effects on all accounts.</a:t>
            </a:r>
          </a:p>
          <a:p>
            <a:endParaRPr lang="en-US" sz="1200" dirty="0"/>
          </a:p>
          <a:p>
            <a:pPr marL="0" marR="0" lvl="0" indent="0" algn="l" defTabSz="914314" rtl="0" eaLnBrk="1" fontAlgn="auto" latinLnBrk="0" hangingPunct="1">
              <a:lnSpc>
                <a:spcPct val="100000"/>
              </a:lnSpc>
              <a:spcBef>
                <a:spcPts val="0"/>
              </a:spcBef>
              <a:spcAft>
                <a:spcPts val="0"/>
              </a:spcAft>
              <a:buClrTx/>
              <a:buSzTx/>
              <a:buFontTx/>
              <a:buNone/>
              <a:tabLst/>
              <a:defRPr/>
            </a:pPr>
            <a:r>
              <a:rPr lang="en-US" sz="1200" dirty="0"/>
              <a:t>Use net fiscal space to address green market failures, cut other distortions, and boost support for transition:</a:t>
            </a:r>
          </a:p>
          <a:p>
            <a:pPr marL="171450" indent="-171450">
              <a:buFontTx/>
              <a:buChar char="-"/>
            </a:pPr>
            <a:r>
              <a:rPr lang="en-US" sz="1200" kern="1200" dirty="0">
                <a:solidFill>
                  <a:schemeClr val="tx1"/>
                </a:solidFill>
                <a:effectLst/>
                <a:latin typeface="+mn-lt"/>
                <a:ea typeface="+mn-ea"/>
                <a:cs typeface="+mn-cs"/>
              </a:rPr>
              <a:t>Net fiscal space can be used for: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well-designed green subsidies that address innovation and learning-by-doing externalities (R&amp;D and deployment subsidies); ii) cut other distortions like high labor tax wedges that distort labor supply and employment, which benefits both employment and income distribution; iii) boost support for transition e.g. through more targeted and more visible compensatory transfers than just labor tax cuts.</a:t>
            </a:r>
          </a:p>
          <a:p>
            <a:pPr marL="171450" indent="-171450">
              <a:buFontTx/>
              <a:buChar char="-"/>
            </a:pPr>
            <a:r>
              <a:rPr lang="en-US" sz="1200" kern="1200" dirty="0">
                <a:solidFill>
                  <a:schemeClr val="tx1"/>
                </a:solidFill>
                <a:effectLst/>
                <a:latin typeface="+mn-lt"/>
                <a:ea typeface="+mn-ea"/>
                <a:cs typeface="+mn-cs"/>
              </a:rPr>
              <a:t>Alternative revenue uses entail trade-offs between growth, energy price, energy security, fiscal and income distribution goals, however. </a:t>
            </a:r>
            <a:r>
              <a:rPr lang="en-US" sz="1200" b="1" kern="1200" dirty="0">
                <a:solidFill>
                  <a:schemeClr val="tx1"/>
                </a:solidFill>
                <a:effectLst/>
                <a:latin typeface="+mn-lt"/>
                <a:ea typeface="+mn-ea"/>
                <a:cs typeface="+mn-cs"/>
              </a:rPr>
              <a:t>Example: green subsidies and labor tax cuts. </a:t>
            </a:r>
            <a:r>
              <a:rPr lang="en-US" sz="1200" b="0" kern="1200" dirty="0">
                <a:solidFill>
                  <a:schemeClr val="tx1"/>
                </a:solidFill>
                <a:effectLst/>
                <a:latin typeface="+mn-lt"/>
                <a:ea typeface="+mn-ea"/>
                <a:cs typeface="+mn-cs"/>
              </a:rPr>
              <a:t>They </a:t>
            </a:r>
            <a:r>
              <a:rPr lang="en-US" sz="1200" kern="1200" dirty="0">
                <a:solidFill>
                  <a:schemeClr val="tx1"/>
                </a:solidFill>
                <a:effectLst/>
                <a:latin typeface="+mn-lt"/>
                <a:ea typeface="+mn-ea"/>
                <a:cs typeface="+mn-cs"/>
              </a:rPr>
              <a:t>both reduce the fiscal gains and improve the growth impact of the energy transition—the former mitigate the required increase in carbon prices and foster capital accumulation, while the latter increase employment. However, green subsidies put downward pressure on electricity prices and thus entail larger energy security benefits, while lower labor taxes directly support workers’ incomes and can be designed to benefit predominantly lower-income households.</a:t>
            </a:r>
          </a:p>
          <a:p>
            <a:pPr marL="171450" indent="-171450">
              <a:buFontTx/>
              <a:buChar char="-"/>
            </a:pPr>
            <a:endParaRPr lang="en-US" dirty="0"/>
          </a:p>
        </p:txBody>
      </p:sp>
      <p:sp>
        <p:nvSpPr>
          <p:cNvPr id="4" name="Date Placeholder 3">
            <a:extLst>
              <a:ext uri="{FF2B5EF4-FFF2-40B4-BE49-F238E27FC236}">
                <a16:creationId xmlns:a16="http://schemas.microsoft.com/office/drawing/2014/main" id="{68438B29-3E9B-2C5D-4F74-A546999D9BAF}"/>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345E55CE-11A0-6BB3-EE8F-8B6896D42592}"/>
              </a:ext>
            </a:extLst>
          </p:cNvPr>
          <p:cNvSpPr>
            <a:spLocks noGrp="1"/>
          </p:cNvSpPr>
          <p:nvPr>
            <p:ph type="sldNum" sz="quarter" idx="5"/>
          </p:nvPr>
        </p:nvSpPr>
        <p:spPr/>
        <p:txBody>
          <a:bodyPr/>
          <a:lstStyle/>
          <a:p>
            <a:fld id="{BA49F774-CCF9-492C-9AEB-F2814D4A6625}" type="slidenum">
              <a:rPr lang="en-US" smtClean="0"/>
              <a:pPr/>
              <a:t>11</a:t>
            </a:fld>
            <a:endParaRPr lang="en-US"/>
          </a:p>
        </p:txBody>
      </p:sp>
    </p:spTree>
    <p:extLst>
      <p:ext uri="{BB962C8B-B14F-4D97-AF65-F5344CB8AC3E}">
        <p14:creationId xmlns:p14="http://schemas.microsoft.com/office/powerpoint/2010/main" val="3204026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s-ES"/>
          </a:p>
        </p:txBody>
      </p:sp>
      <p:sp>
        <p:nvSpPr>
          <p:cNvPr id="4" name="Date Placeholder 3"/>
          <p:cNvSpPr>
            <a:spLocks noGrp="1"/>
          </p:cNvSpPr>
          <p:nvPr>
            <p:ph type="dt" idx="1"/>
          </p:nvPr>
        </p:nvSpPr>
        <p:spPr/>
        <p:txBody>
          <a:bodyPr/>
          <a:lstStyle/>
          <a:p>
            <a:fld id="{D644296D-9134-4891-A43D-4EB698F033C9}" type="datetime1">
              <a:rPr lang="en-US" smtClean="0"/>
              <a:t>3/25/2026</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13</a:t>
            </a:fld>
            <a:endParaRPr lang="en-US"/>
          </a:p>
        </p:txBody>
      </p:sp>
    </p:spTree>
    <p:extLst>
      <p:ext uri="{BB962C8B-B14F-4D97-AF65-F5344CB8AC3E}">
        <p14:creationId xmlns:p14="http://schemas.microsoft.com/office/powerpoint/2010/main" val="748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BCBB-88F8-99F7-EC6D-1C6EFE8A10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06510-9856-5524-93ED-4E37E6E3B5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6447C5D-A49D-A317-D440-1A923272FFBB}"/>
              </a:ext>
            </a:extLst>
          </p:cNvPr>
          <p:cNvSpPr>
            <a:spLocks noGrp="1"/>
          </p:cNvSpPr>
          <p:nvPr>
            <p:ph type="body" idx="1"/>
          </p:nvPr>
        </p:nvSpPr>
        <p:spPr/>
        <p:txBody>
          <a:bodyPr/>
          <a:lstStyle/>
          <a:p>
            <a:endParaRPr lang="es-ES"/>
          </a:p>
        </p:txBody>
      </p:sp>
      <p:sp>
        <p:nvSpPr>
          <p:cNvPr id="4" name="Date Placeholder 3">
            <a:extLst>
              <a:ext uri="{FF2B5EF4-FFF2-40B4-BE49-F238E27FC236}">
                <a16:creationId xmlns:a16="http://schemas.microsoft.com/office/drawing/2014/main" id="{676908E9-1D07-E265-0476-5DD914B2E6E1}"/>
              </a:ext>
            </a:extLst>
          </p:cNvPr>
          <p:cNvSpPr>
            <a:spLocks noGrp="1"/>
          </p:cNvSpPr>
          <p:nvPr>
            <p:ph type="dt" idx="1"/>
          </p:nvPr>
        </p:nvSpPr>
        <p:spPr/>
        <p:txBody>
          <a:bodyPr/>
          <a:lstStyle/>
          <a:p>
            <a:fld id="{D644296D-9134-4891-A43D-4EB698F033C9}" type="datetime1">
              <a:rPr lang="en-US" smtClean="0"/>
              <a:t>3/25/2026</a:t>
            </a:fld>
            <a:endParaRPr lang="en-US"/>
          </a:p>
        </p:txBody>
      </p:sp>
      <p:sp>
        <p:nvSpPr>
          <p:cNvPr id="5" name="Slide Number Placeholder 4">
            <a:extLst>
              <a:ext uri="{FF2B5EF4-FFF2-40B4-BE49-F238E27FC236}">
                <a16:creationId xmlns:a16="http://schemas.microsoft.com/office/drawing/2014/main" id="{6A9D7718-4938-6225-3C33-DB7435D2A33B}"/>
              </a:ext>
            </a:extLst>
          </p:cNvPr>
          <p:cNvSpPr>
            <a:spLocks noGrp="1"/>
          </p:cNvSpPr>
          <p:nvPr>
            <p:ph type="sldNum" sz="quarter" idx="5"/>
          </p:nvPr>
        </p:nvSpPr>
        <p:spPr/>
        <p:txBody>
          <a:bodyPr/>
          <a:lstStyle/>
          <a:p>
            <a:fld id="{BA49F774-CCF9-492C-9AEB-F2814D4A6625}" type="slidenum">
              <a:rPr lang="en-US" smtClean="0"/>
              <a:pPr/>
              <a:t>14</a:t>
            </a:fld>
            <a:endParaRPr lang="en-US"/>
          </a:p>
        </p:txBody>
      </p:sp>
    </p:spTree>
    <p:extLst>
      <p:ext uri="{BB962C8B-B14F-4D97-AF65-F5344CB8AC3E}">
        <p14:creationId xmlns:p14="http://schemas.microsoft.com/office/powerpoint/2010/main" val="1976630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F5585-B579-4472-081F-32EDB4715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015A30-9C7D-DA40-A01B-3F6C273637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6E7B5E1-038F-E2A7-57D8-FE001F540011}"/>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D2A40E91-E976-5644-7C09-D25F95CF0E62}"/>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9472CD73-B78F-4BE2-0511-FD6BCFBE9139}"/>
              </a:ext>
            </a:extLst>
          </p:cNvPr>
          <p:cNvSpPr>
            <a:spLocks noGrp="1"/>
          </p:cNvSpPr>
          <p:nvPr>
            <p:ph type="sldNum" sz="quarter" idx="5"/>
          </p:nvPr>
        </p:nvSpPr>
        <p:spPr/>
        <p:txBody>
          <a:bodyPr/>
          <a:lstStyle/>
          <a:p>
            <a:fld id="{BA49F774-CCF9-492C-9AEB-F2814D4A6625}" type="slidenum">
              <a:rPr lang="en-US" smtClean="0"/>
              <a:pPr/>
              <a:t>15</a:t>
            </a:fld>
            <a:endParaRPr lang="en-US"/>
          </a:p>
        </p:txBody>
      </p:sp>
    </p:spTree>
    <p:extLst>
      <p:ext uri="{BB962C8B-B14F-4D97-AF65-F5344CB8AC3E}">
        <p14:creationId xmlns:p14="http://schemas.microsoft.com/office/powerpoint/2010/main" val="42973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B165-2D9E-413F-190F-B83D33217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9B238-9193-7CDC-68F8-5704351BA44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55E8A82-19D4-E019-546C-00E76421D7AD}"/>
              </a:ext>
            </a:extLst>
          </p:cNvPr>
          <p:cNvSpPr>
            <a:spLocks noGrp="1"/>
          </p:cNvSpPr>
          <p:nvPr>
            <p:ph type="body" idx="1"/>
          </p:nvPr>
        </p:nvSpPr>
        <p:spPr/>
        <p:txBody>
          <a:bodyPr/>
          <a:lstStyle/>
          <a:p>
            <a:r>
              <a:rPr lang="en-US" dirty="0"/>
              <a:t>CBAM rates are tariffs on imports, that linearly go up to about 8% </a:t>
            </a:r>
          </a:p>
        </p:txBody>
      </p:sp>
      <p:sp>
        <p:nvSpPr>
          <p:cNvPr id="4" name="Date Placeholder 3">
            <a:extLst>
              <a:ext uri="{FF2B5EF4-FFF2-40B4-BE49-F238E27FC236}">
                <a16:creationId xmlns:a16="http://schemas.microsoft.com/office/drawing/2014/main" id="{1E1C3D61-F103-0FB1-C873-82927D39B17D}"/>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933538EA-2882-7716-59D1-DDCD8C3643EF}"/>
              </a:ext>
            </a:extLst>
          </p:cNvPr>
          <p:cNvSpPr>
            <a:spLocks noGrp="1"/>
          </p:cNvSpPr>
          <p:nvPr>
            <p:ph type="sldNum" sz="quarter" idx="5"/>
          </p:nvPr>
        </p:nvSpPr>
        <p:spPr/>
        <p:txBody>
          <a:bodyPr/>
          <a:lstStyle/>
          <a:p>
            <a:fld id="{BA49F774-CCF9-492C-9AEB-F2814D4A6625}" type="slidenum">
              <a:rPr lang="en-US" smtClean="0"/>
              <a:pPr/>
              <a:t>16</a:t>
            </a:fld>
            <a:endParaRPr lang="en-US"/>
          </a:p>
        </p:txBody>
      </p:sp>
    </p:spTree>
    <p:extLst>
      <p:ext uri="{BB962C8B-B14F-4D97-AF65-F5344CB8AC3E}">
        <p14:creationId xmlns:p14="http://schemas.microsoft.com/office/powerpoint/2010/main" val="323948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71E5-6BFF-50E1-C468-F2F8CE221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92DC6-022A-03D2-2AF2-A2D03A72E81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6F66B28-71F2-72D5-001B-7A25A7B4492F}"/>
              </a:ext>
            </a:extLst>
          </p:cNvPr>
          <p:cNvSpPr>
            <a:spLocks noGrp="1"/>
          </p:cNvSpPr>
          <p:nvPr>
            <p:ph type="body" idx="1"/>
          </p:nvPr>
        </p:nvSpPr>
        <p:spPr/>
        <p:txBody>
          <a:bodyPr/>
          <a:lstStyle/>
          <a:p>
            <a:r>
              <a:rPr lang="en-US" dirty="0"/>
              <a:t>Phasing-out of free allowances is behind dampened increase in ETS1 revenues </a:t>
            </a:r>
          </a:p>
          <a:p>
            <a:endParaRPr lang="en-US" dirty="0"/>
          </a:p>
          <a:p>
            <a:r>
              <a:rPr lang="en-US" dirty="0"/>
              <a:t>About 1% of additional revenues in 2025 is a quadrupling of current levels</a:t>
            </a:r>
          </a:p>
          <a:p>
            <a:endParaRPr lang="en-US" dirty="0"/>
          </a:p>
          <a:p>
            <a:r>
              <a:rPr lang="en-US" dirty="0"/>
              <a:t>Other investment does not move so much because </a:t>
            </a:r>
            <a:r>
              <a:rPr lang="en-US" b="1" dirty="0"/>
              <a:t>electricity prices </a:t>
            </a:r>
            <a:r>
              <a:rPr lang="en-US" dirty="0"/>
              <a:t>only rise mildly (+5% or so) despite electrification</a:t>
            </a:r>
          </a:p>
          <a:p>
            <a:endParaRPr lang="en-US" dirty="0"/>
          </a:p>
          <a:p>
            <a:r>
              <a:rPr lang="en-US" b="1" dirty="0"/>
              <a:t>Renewable share </a:t>
            </a:r>
            <a:r>
              <a:rPr lang="en-US" dirty="0"/>
              <a:t>in electricity mix roughly +8ppt in 2030 and +10ppt in 2035, </a:t>
            </a:r>
            <a:r>
              <a:rPr lang="en-US" b="1" dirty="0"/>
              <a:t>EV share</a:t>
            </a:r>
            <a:r>
              <a:rPr lang="en-US" dirty="0"/>
              <a:t> +15ppt in 2030 and +30ppt in 2035</a:t>
            </a:r>
          </a:p>
        </p:txBody>
      </p:sp>
      <p:sp>
        <p:nvSpPr>
          <p:cNvPr id="4" name="Date Placeholder 3">
            <a:extLst>
              <a:ext uri="{FF2B5EF4-FFF2-40B4-BE49-F238E27FC236}">
                <a16:creationId xmlns:a16="http://schemas.microsoft.com/office/drawing/2014/main" id="{B81A6037-BF60-3557-609B-1D59DEB8F2FA}"/>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3C52A76C-5082-59DE-8CB7-DC5F71B5C969}"/>
              </a:ext>
            </a:extLst>
          </p:cNvPr>
          <p:cNvSpPr>
            <a:spLocks noGrp="1"/>
          </p:cNvSpPr>
          <p:nvPr>
            <p:ph type="sldNum" sz="quarter" idx="5"/>
          </p:nvPr>
        </p:nvSpPr>
        <p:spPr/>
        <p:txBody>
          <a:bodyPr/>
          <a:lstStyle/>
          <a:p>
            <a:fld id="{BA49F774-CCF9-492C-9AEB-F2814D4A6625}" type="slidenum">
              <a:rPr lang="en-US" smtClean="0"/>
              <a:pPr/>
              <a:t>18</a:t>
            </a:fld>
            <a:endParaRPr lang="en-US"/>
          </a:p>
        </p:txBody>
      </p:sp>
    </p:spTree>
    <p:extLst>
      <p:ext uri="{BB962C8B-B14F-4D97-AF65-F5344CB8AC3E}">
        <p14:creationId xmlns:p14="http://schemas.microsoft.com/office/powerpoint/2010/main" val="33014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1A72-3A0A-D2D1-B2C3-846552CED6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353564-7BBE-EAE5-7A39-1910D9FC5B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BDAC74A-C2E4-252B-6BB9-5B980392B39A}"/>
              </a:ext>
            </a:extLst>
          </p:cNvPr>
          <p:cNvSpPr>
            <a:spLocks noGrp="1"/>
          </p:cNvSpPr>
          <p:nvPr>
            <p:ph type="body" idx="1"/>
          </p:nvPr>
        </p:nvSpPr>
        <p:spPr/>
        <p:txBody>
          <a:bodyPr/>
          <a:lstStyle/>
          <a:p>
            <a:r>
              <a:rPr lang="en-US" dirty="0"/>
              <a:t>REAL EXCHANGE RATE</a:t>
            </a:r>
          </a:p>
          <a:p>
            <a:r>
              <a:rPr lang="en-US" dirty="0"/>
              <a:t>-Mind the vertical axis in the chart on the real exchange rate</a:t>
            </a:r>
          </a:p>
          <a:p>
            <a:pPr marL="171450" indent="-171450">
              <a:buFontTx/>
              <a:buChar char="-"/>
            </a:pPr>
            <a:r>
              <a:rPr lang="en-US" dirty="0"/>
              <a:t>Reduction in fossil fuel demand takes time</a:t>
            </a:r>
          </a:p>
          <a:p>
            <a:pPr marL="171450" indent="-171450">
              <a:buFontTx/>
              <a:buChar char="-"/>
            </a:pPr>
            <a:endParaRPr lang="en-US" dirty="0"/>
          </a:p>
          <a:p>
            <a:pPr marL="171450" indent="-171450">
              <a:buFontTx/>
              <a:buChar char="-"/>
            </a:pPr>
            <a:r>
              <a:rPr lang="en-US" dirty="0"/>
              <a:t>INFLATION drops initially because of output gap and appreciation</a:t>
            </a:r>
          </a:p>
          <a:p>
            <a:pPr marL="171450" indent="-171450">
              <a:buFontTx/>
              <a:buChar char="-"/>
            </a:pPr>
            <a:endParaRPr lang="en-US" dirty="0"/>
          </a:p>
          <a:p>
            <a:pPr marL="0" indent="0">
              <a:buFontTx/>
              <a:buNone/>
            </a:pPr>
            <a:r>
              <a:rPr lang="en-US" dirty="0"/>
              <a:t>CURRENT ACCOUNT deteriorate initially but then recovers</a:t>
            </a:r>
          </a:p>
          <a:p>
            <a:pPr marL="171450" indent="-171450">
              <a:buFontTx/>
              <a:buChar char="-"/>
            </a:pPr>
            <a:endParaRPr lang="en-US" dirty="0"/>
          </a:p>
          <a:p>
            <a:pPr marL="0" indent="0">
              <a:buFontTx/>
              <a:buNone/>
            </a:pPr>
            <a:r>
              <a:rPr lang="en-US" dirty="0"/>
              <a:t>CONSUMPTION: monetary policy stance basically doesn’t change much: it is very little expansionary at the beginning (maybe 5bp), and then expansionary when real rate turns negative when headline is lifted (but also very little, maybe 10bp). Wealth effect is very small but slightly negative (otherwise consumption would move up).</a:t>
            </a:r>
          </a:p>
          <a:p>
            <a:pPr marL="171450" indent="-171450">
              <a:buFontTx/>
              <a:buChar char="-"/>
            </a:pPr>
            <a:endParaRPr lang="en-US" dirty="0"/>
          </a:p>
          <a:p>
            <a:pPr marL="0" indent="0">
              <a:buFontTx/>
              <a:buNone/>
            </a:pPr>
            <a:endParaRPr lang="en-US" dirty="0"/>
          </a:p>
          <a:p>
            <a:pPr marL="0" indent="0">
              <a:buFontTx/>
              <a:buNone/>
            </a:pPr>
            <a:r>
              <a:rPr lang="en-US" dirty="0"/>
              <a:t>LONGER-TERM GDP INCREASE</a:t>
            </a:r>
          </a:p>
          <a:p>
            <a:pPr marL="285750" indent="-285750">
              <a:buFontTx/>
              <a:buAutoNum type="romanLcParenBoth"/>
            </a:pPr>
            <a:r>
              <a:rPr lang="en-US" sz="1200" kern="1200" dirty="0">
                <a:solidFill>
                  <a:schemeClr val="tx1"/>
                </a:solidFill>
                <a:effectLst/>
                <a:latin typeface="+mn-lt"/>
                <a:ea typeface="+mn-ea"/>
                <a:cs typeface="+mn-cs"/>
              </a:rPr>
              <a:t>a rise in net—green minus brown and other—investment, which translates into higher GDP—albeit not in higher consumption; </a:t>
            </a:r>
          </a:p>
          <a:p>
            <a:pPr marL="285750" indent="-285750">
              <a:buFontTx/>
              <a:buAutoNum type="romanLcParenBoth"/>
            </a:pPr>
            <a:r>
              <a:rPr lang="en-US" sz="1200" kern="1200" dirty="0">
                <a:solidFill>
                  <a:schemeClr val="tx1"/>
                </a:solidFill>
                <a:effectLst/>
                <a:latin typeface="+mn-lt"/>
                <a:ea typeface="+mn-ea"/>
                <a:cs typeface="+mn-cs"/>
              </a:rPr>
              <a:t>(ii) higher labor supply and employment from the assumed recycling of one-third of carbon pricing revenues into labor tax cuts. </a:t>
            </a:r>
          </a:p>
          <a:p>
            <a:pPr marL="285750" indent="-285750">
              <a:buFontTx/>
              <a:buAutoNum type="romanLcParenBoth"/>
            </a:pP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INFLATION</a:t>
            </a:r>
          </a:p>
          <a:p>
            <a:pPr marL="0" indent="0">
              <a:buFontTx/>
              <a:buNone/>
            </a:pPr>
            <a:r>
              <a:rPr lang="en-US" sz="1200" kern="1200" dirty="0">
                <a:solidFill>
                  <a:schemeClr val="tx1"/>
                </a:solidFill>
                <a:effectLst/>
                <a:latin typeface="+mn-lt"/>
                <a:ea typeface="+mn-ea"/>
                <a:cs typeface="+mn-cs"/>
              </a:rPr>
              <a:t>Initial drop because of aggregate demand and appreciation</a:t>
            </a:r>
            <a:endParaRPr lang="en-US" dirty="0"/>
          </a:p>
        </p:txBody>
      </p:sp>
      <p:sp>
        <p:nvSpPr>
          <p:cNvPr id="4" name="Date Placeholder 3">
            <a:extLst>
              <a:ext uri="{FF2B5EF4-FFF2-40B4-BE49-F238E27FC236}">
                <a16:creationId xmlns:a16="http://schemas.microsoft.com/office/drawing/2014/main" id="{81862FDA-E185-E194-4865-ACF057535E47}"/>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5AF18B7F-0B16-6285-9927-2C7A87FD60D6}"/>
              </a:ext>
            </a:extLst>
          </p:cNvPr>
          <p:cNvSpPr>
            <a:spLocks noGrp="1"/>
          </p:cNvSpPr>
          <p:nvPr>
            <p:ph type="sldNum" sz="quarter" idx="5"/>
          </p:nvPr>
        </p:nvSpPr>
        <p:spPr/>
        <p:txBody>
          <a:bodyPr/>
          <a:lstStyle/>
          <a:p>
            <a:fld id="{BA49F774-CCF9-492C-9AEB-F2814D4A6625}" type="slidenum">
              <a:rPr lang="en-US" smtClean="0"/>
              <a:pPr/>
              <a:t>19</a:t>
            </a:fld>
            <a:endParaRPr lang="en-US"/>
          </a:p>
        </p:txBody>
      </p:sp>
    </p:spTree>
    <p:extLst>
      <p:ext uri="{BB962C8B-B14F-4D97-AF65-F5344CB8AC3E}">
        <p14:creationId xmlns:p14="http://schemas.microsoft.com/office/powerpoint/2010/main" val="120007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E0752-9D49-C799-3438-670BAA844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E6267-D856-E571-C668-5D2D556D26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1356D99-0314-2B09-F4D9-6C6DD91C73F1}"/>
              </a:ext>
            </a:extLst>
          </p:cNvPr>
          <p:cNvSpPr>
            <a:spLocks noGrp="1"/>
          </p:cNvSpPr>
          <p:nvPr>
            <p:ph type="body" idx="1"/>
          </p:nvPr>
        </p:nvSpPr>
        <p:spPr/>
        <p:txBody>
          <a:bodyPr/>
          <a:lstStyle/>
          <a:p>
            <a:r>
              <a:rPr lang="en-US" dirty="0"/>
              <a:t>GREEN INVESTMENT rises less w/o subsidies despite slightly higher carbon prices</a:t>
            </a:r>
          </a:p>
          <a:p>
            <a:endParaRPr lang="en-US" dirty="0"/>
          </a:p>
          <a:p>
            <a:r>
              <a:rPr lang="en-US" dirty="0"/>
              <a:t>TOTAL INVESTMENT also lower absent subsidies because of higher carbon prices</a:t>
            </a:r>
          </a:p>
          <a:p>
            <a:endParaRPr lang="en-US" dirty="0"/>
          </a:p>
          <a:p>
            <a:r>
              <a:rPr lang="en-US" dirty="0"/>
              <a:t>INFLATOIN also higher absent subsidies because of slightly higher carbon prices</a:t>
            </a:r>
          </a:p>
        </p:txBody>
      </p:sp>
      <p:sp>
        <p:nvSpPr>
          <p:cNvPr id="4" name="Date Placeholder 3">
            <a:extLst>
              <a:ext uri="{FF2B5EF4-FFF2-40B4-BE49-F238E27FC236}">
                <a16:creationId xmlns:a16="http://schemas.microsoft.com/office/drawing/2014/main" id="{F24712CA-3C78-BF1E-12AD-25407823A347}"/>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8C88C5B5-9A59-318F-7451-C7890228C12F}"/>
              </a:ext>
            </a:extLst>
          </p:cNvPr>
          <p:cNvSpPr>
            <a:spLocks noGrp="1"/>
          </p:cNvSpPr>
          <p:nvPr>
            <p:ph type="sldNum" sz="quarter" idx="5"/>
          </p:nvPr>
        </p:nvSpPr>
        <p:spPr/>
        <p:txBody>
          <a:bodyPr/>
          <a:lstStyle/>
          <a:p>
            <a:fld id="{BA49F774-CCF9-492C-9AEB-F2814D4A6625}" type="slidenum">
              <a:rPr lang="en-US" smtClean="0"/>
              <a:pPr/>
              <a:t>20</a:t>
            </a:fld>
            <a:endParaRPr lang="en-US"/>
          </a:p>
        </p:txBody>
      </p:sp>
    </p:spTree>
    <p:extLst>
      <p:ext uri="{BB962C8B-B14F-4D97-AF65-F5344CB8AC3E}">
        <p14:creationId xmlns:p14="http://schemas.microsoft.com/office/powerpoint/2010/main" val="3179511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56A64-6868-CCE6-4860-3981D0A37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B9F5D-239B-33C0-4EB5-86B5213FE99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132B2A-4307-84F1-8547-38BCEDF9BA82}"/>
              </a:ext>
            </a:extLst>
          </p:cNvPr>
          <p:cNvSpPr>
            <a:spLocks noGrp="1"/>
          </p:cNvSpPr>
          <p:nvPr>
            <p:ph type="body" idx="1"/>
          </p:nvPr>
        </p:nvSpPr>
        <p:spPr/>
        <p:txBody>
          <a:bodyPr>
            <a:normAutofit/>
          </a:bodyPr>
          <a:lstStyle/>
          <a:p>
            <a:pPr marL="0" indent="0">
              <a:buFontTx/>
              <a:buNone/>
            </a:pPr>
            <a:r>
              <a:rPr lang="en-US" sz="1200" dirty="0"/>
              <a:t>Externalities—examples:</a:t>
            </a:r>
            <a:r>
              <a:rPr lang="en-US" sz="1200" dirty="0">
                <a:solidFill>
                  <a:srgbClr val="000000"/>
                </a:solidFill>
                <a:cs typeface="Arial"/>
              </a:rPr>
              <a:t> </a:t>
            </a:r>
            <a:r>
              <a:rPr lang="en-US" sz="1200" dirty="0"/>
              <a:t>innovation (e.g. in next-generation nuclear), learning-by-doing (e.g. offshore wind) and network externalities (e.g. installation of charging points and refueling stations)</a:t>
            </a:r>
          </a:p>
          <a:p>
            <a:pPr marL="0" indent="0">
              <a:buFontTx/>
              <a:buNone/>
            </a:pPr>
            <a:endParaRPr lang="en-US" sz="1200" b="0" dirty="0"/>
          </a:p>
          <a:p>
            <a:pPr marL="0" indent="0">
              <a:buFontTx/>
              <a:buNone/>
            </a:pPr>
            <a:r>
              <a:rPr lang="en-US" sz="1200" b="0" dirty="0"/>
              <a:t>Existing studies regarding public finance share:</a:t>
            </a:r>
          </a:p>
          <a:p>
            <a:pPr marL="171450" indent="-171450">
              <a:buFontTx/>
              <a:buChar char="-"/>
            </a:pPr>
            <a:r>
              <a:rPr lang="en-US" sz="1200" kern="1200" dirty="0">
                <a:solidFill>
                  <a:schemeClr val="tx1"/>
                </a:solidFill>
                <a:effectLst/>
                <a:latin typeface="+mn-lt"/>
                <a:ea typeface="+mn-ea"/>
                <a:cs typeface="+mn-cs"/>
              </a:rPr>
              <a:t>Bruegel—Darvas and Wolff (2022): public sector to contribute around 30 percent of total investment required to deliver NECP climate investment goals. </a:t>
            </a:r>
          </a:p>
          <a:p>
            <a:pPr marL="171450" indent="-171450">
              <a:buFontTx/>
              <a:buChar char="-"/>
            </a:pPr>
            <a:r>
              <a:rPr lang="en-US" sz="1200" kern="1200" dirty="0">
                <a:solidFill>
                  <a:schemeClr val="tx1"/>
                </a:solidFill>
                <a:effectLst/>
                <a:latin typeface="+mn-lt"/>
                <a:ea typeface="+mn-ea"/>
                <a:cs typeface="+mn-cs"/>
              </a:rPr>
              <a:t>EIB—2021 report: unweighted public investment share ~ 45 percent, also to meet countries’ NECP climate investment goals (37 percent in Western and Northern Europe to 60 percent in Central and Eastern Europe. </a:t>
            </a:r>
          </a:p>
          <a:p>
            <a:pPr marL="171450" indent="-171450">
              <a:buFontTx/>
              <a:buChar char="-"/>
            </a:pPr>
            <a:r>
              <a:rPr lang="en-US" sz="1200" kern="1200" dirty="0">
                <a:solidFill>
                  <a:schemeClr val="tx1"/>
                </a:solidFill>
                <a:effectLst/>
                <a:latin typeface="+mn-lt"/>
                <a:ea typeface="+mn-ea"/>
                <a:cs typeface="+mn-cs"/>
              </a:rPr>
              <a:t>Pisani-Ferry and Mahfouz (2023): about 50 percent share for France, reflecting both types of public finance, to meet fit-for-55 consistent objectives at 2030 horizon. </a:t>
            </a:r>
          </a:p>
          <a:p>
            <a:pPr marL="171450" indent="-171450">
              <a:buFontTx/>
              <a:buChar char="-"/>
            </a:pPr>
            <a:r>
              <a:rPr lang="en-US" sz="1200" kern="1200" dirty="0">
                <a:solidFill>
                  <a:schemeClr val="tx1"/>
                </a:solidFill>
                <a:effectLst/>
                <a:latin typeface="+mn-lt"/>
                <a:ea typeface="+mn-ea"/>
                <a:cs typeface="+mn-cs"/>
              </a:rPr>
              <a:t>IEA (2022) points to smaller public investment share, closer to 20 percent, for AEs as a whole. </a:t>
            </a:r>
          </a:p>
          <a:p>
            <a:pPr marL="171450" indent="-171450">
              <a:buFontTx/>
              <a:buChar char="-"/>
            </a:pPr>
            <a:r>
              <a:rPr lang="en-US" sz="1200" kern="1200" dirty="0">
                <a:solidFill>
                  <a:schemeClr val="tx1"/>
                </a:solidFill>
                <a:effectLst/>
                <a:latin typeface="+mn-lt"/>
                <a:ea typeface="+mn-ea"/>
                <a:cs typeface="+mn-cs"/>
              </a:rPr>
              <a:t>Bruegel—Pisani-Ferry and Tagliapietra (2024): argue that share may range from 25 to 50 percent, factoring in the wide uncertainty.</a:t>
            </a:r>
            <a:endParaRPr lang="en-US" b="0" dirty="0"/>
          </a:p>
        </p:txBody>
      </p:sp>
      <p:sp>
        <p:nvSpPr>
          <p:cNvPr id="4" name="Date Placeholder 3">
            <a:extLst>
              <a:ext uri="{FF2B5EF4-FFF2-40B4-BE49-F238E27FC236}">
                <a16:creationId xmlns:a16="http://schemas.microsoft.com/office/drawing/2014/main" id="{95115546-0508-EB53-F281-54F5CEBA90D8}"/>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5E4A242D-D28F-0EB6-9E35-F95154467EEB}"/>
              </a:ext>
            </a:extLst>
          </p:cNvPr>
          <p:cNvSpPr>
            <a:spLocks noGrp="1"/>
          </p:cNvSpPr>
          <p:nvPr>
            <p:ph type="sldNum" sz="quarter" idx="5"/>
          </p:nvPr>
        </p:nvSpPr>
        <p:spPr/>
        <p:txBody>
          <a:bodyPr/>
          <a:lstStyle/>
          <a:p>
            <a:fld id="{BA49F774-CCF9-492C-9AEB-F2814D4A6625}" type="slidenum">
              <a:rPr lang="en-US" smtClean="0"/>
              <a:pPr/>
              <a:t>22</a:t>
            </a:fld>
            <a:endParaRPr lang="en-US"/>
          </a:p>
        </p:txBody>
      </p:sp>
    </p:spTree>
    <p:extLst>
      <p:ext uri="{BB962C8B-B14F-4D97-AF65-F5344CB8AC3E}">
        <p14:creationId xmlns:p14="http://schemas.microsoft.com/office/powerpoint/2010/main" val="21936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F1D40-236F-6F90-34DC-14D265550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B4B28-34FB-D60B-C950-E7E95D41CD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C1DEC4B-9524-04A5-CD6E-B514647046E7}"/>
              </a:ext>
            </a:extLst>
          </p:cNvPr>
          <p:cNvSpPr>
            <a:spLocks noGrp="1"/>
          </p:cNvSpPr>
          <p:nvPr>
            <p:ph type="body" idx="1"/>
          </p:nvPr>
        </p:nvSpPr>
        <p:spPr/>
        <p:txBody>
          <a:bodyPr>
            <a:normAutofit fontScale="92500" lnSpcReduction="20000"/>
          </a:bodyPr>
          <a:lstStyle/>
          <a:p>
            <a:r>
              <a:rPr lang="en-US" dirty="0"/>
              <a:t>Moderate investment cost:</a:t>
            </a:r>
          </a:p>
          <a:p>
            <a:pPr marL="171450" indent="-171450">
              <a:buFontTx/>
              <a:buChar char="-"/>
            </a:pPr>
            <a:r>
              <a:rPr lang="en-US" dirty="0"/>
              <a:t>Cost lower than 1% of GDP if reduced reliance on green subsidies, as these boost investment notably in renewables in buildings insulation and heating. </a:t>
            </a:r>
          </a:p>
          <a:p>
            <a:pPr marL="0" indent="0">
              <a:buFontTx/>
              <a:buNone/>
            </a:pPr>
            <a:endParaRPr lang="en-US" dirty="0"/>
          </a:p>
          <a:p>
            <a:pPr marL="0" indent="0">
              <a:buFontTx/>
              <a:buNone/>
            </a:pPr>
            <a:r>
              <a:rPr lang="en-US" dirty="0"/>
              <a:t>Modest macro implications:</a:t>
            </a:r>
          </a:p>
          <a:p>
            <a:pPr marL="171450" indent="-171450">
              <a:buFontTx/>
              <a:buChar char="-"/>
            </a:pPr>
            <a:r>
              <a:rPr lang="en-US" dirty="0"/>
              <a:t>If climate policy mix is smart enough—ETS1 and ETS2 ramped up as planned and remaining the two pillars of EU mitigation policy, supplemented with well-designed green subsidies that can be funded through revenue recycling.</a:t>
            </a:r>
          </a:p>
          <a:p>
            <a:pPr marL="171450" indent="-171450">
              <a:buFontTx/>
              <a:buChar char="-"/>
            </a:pPr>
            <a:endParaRPr lang="en-US" dirty="0"/>
          </a:p>
          <a:p>
            <a:pPr marL="0" indent="0">
              <a:buFontTx/>
              <a:buNone/>
            </a:pPr>
            <a:r>
              <a:rPr lang="en-US" dirty="0"/>
              <a:t>EU energy transition also affordable fiscally:</a:t>
            </a:r>
          </a:p>
          <a:p>
            <a:pPr marL="171450" indent="-171450">
              <a:buFontTx/>
              <a:buChar char="-"/>
            </a:pPr>
            <a:r>
              <a:rPr lang="en-US" dirty="0"/>
              <a:t>Unless ETS1 and ETS2 are not ramped up as planned (weakened emission caps/excessive safety valve, maintenance of free allowances) …</a:t>
            </a:r>
          </a:p>
          <a:p>
            <a:pPr marL="171450" indent="-171450">
              <a:buFontTx/>
              <a:buChar char="-"/>
            </a:pPr>
            <a:r>
              <a:rPr lang="en-US" dirty="0"/>
              <a:t>…or they are ramped up as planned but the resulting revenues are too small to meet the demands for recycling—e.g. not only for green subsidies but also for compensation of EIIs, HHs etc.</a:t>
            </a:r>
          </a:p>
          <a:p>
            <a:pPr marL="0" indent="0">
              <a:buFontTx/>
              <a:buNone/>
            </a:pPr>
            <a:endParaRPr lang="en-US" dirty="0"/>
          </a:p>
          <a:p>
            <a:pPr marL="0" indent="0">
              <a:buFontTx/>
              <a:buNone/>
            </a:pPr>
            <a:r>
              <a:rPr lang="en-US" dirty="0"/>
              <a:t>Other actions to smoothen EU transition: </a:t>
            </a:r>
          </a:p>
          <a:p>
            <a:pPr marL="171450" indent="-171450">
              <a:buFontTx/>
              <a:buChar char="-"/>
            </a:pPr>
            <a:r>
              <a:rPr lang="en-US" dirty="0"/>
              <a:t>Policy predictability to stimulate investment already today and thereby reduce total costs: clarify 2035 target asap (range for now, which with 2040 target was already welcome), clarify regulatory standards especially in areas where investment and purchasing decisions involve long horizons (e.g. transport—2035 car emission objectives).</a:t>
            </a:r>
          </a:p>
          <a:p>
            <a:pPr marL="171450" indent="-171450">
              <a:buFontTx/>
              <a:buChar char="-"/>
            </a:pPr>
            <a:r>
              <a:rPr lang="en-US" dirty="0"/>
              <a:t>EU-level public goods: some investments will require, or at least benefit from, EU-level action, e.g. electricity interconnectors. </a:t>
            </a:r>
            <a:r>
              <a:rPr lang="en-US" dirty="0">
                <a:solidFill>
                  <a:srgbClr val="000000"/>
                </a:solidFill>
                <a:cs typeface="Segoe UI"/>
              </a:rPr>
              <a:t>European Grids Package and Energy Highways initiative put forward by the EC are welcome on this front.</a:t>
            </a:r>
          </a:p>
          <a:p>
            <a:pPr marL="171450" indent="-171450">
              <a:buFontTx/>
              <a:buChar char="-"/>
            </a:pPr>
            <a:r>
              <a:rPr lang="en-US" dirty="0">
                <a:solidFill>
                  <a:srgbClr val="000000"/>
                </a:solidFill>
                <a:cs typeface="Segoe UI"/>
              </a:rPr>
              <a:t>Easing frictions to K and L (re)allocation: SIU to facilitate scaling up of green investment, ALMPs to facilitate reallocation of workers including away from brown to green and “neutral” jobs, easier renewable permitting procedures to speed up their deployment (which is frictionless in the model, while there is red tape and delays that could slow deployment and raise costs in reality).</a:t>
            </a:r>
            <a:endParaRPr lang="en-US" dirty="0"/>
          </a:p>
          <a:p>
            <a:pPr marL="0" indent="0">
              <a:buFontTx/>
              <a:buNone/>
            </a:pPr>
            <a:endParaRPr lang="en-US" dirty="0"/>
          </a:p>
          <a:p>
            <a:pPr marL="0" indent="0">
              <a:buFontTx/>
              <a:buNone/>
            </a:pPr>
            <a:endParaRPr lang="en-US" dirty="0"/>
          </a:p>
        </p:txBody>
      </p:sp>
      <p:sp>
        <p:nvSpPr>
          <p:cNvPr id="4" name="Date Placeholder 3">
            <a:extLst>
              <a:ext uri="{FF2B5EF4-FFF2-40B4-BE49-F238E27FC236}">
                <a16:creationId xmlns:a16="http://schemas.microsoft.com/office/drawing/2014/main" id="{12DB9C1F-5DFC-98DA-62B6-67D26A1031F4}"/>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B7D90D8C-26B5-C18E-1A75-F33D5052D30C}"/>
              </a:ext>
            </a:extLst>
          </p:cNvPr>
          <p:cNvSpPr>
            <a:spLocks noGrp="1"/>
          </p:cNvSpPr>
          <p:nvPr>
            <p:ph type="sldNum" sz="quarter" idx="5"/>
          </p:nvPr>
        </p:nvSpPr>
        <p:spPr/>
        <p:txBody>
          <a:bodyPr/>
          <a:lstStyle/>
          <a:p>
            <a:fld id="{BA49F774-CCF9-492C-9AEB-F2814D4A6625}" type="slidenum">
              <a:rPr lang="en-US" smtClean="0"/>
              <a:pPr/>
              <a:t>24</a:t>
            </a:fld>
            <a:endParaRPr lang="en-US"/>
          </a:p>
        </p:txBody>
      </p:sp>
    </p:spTree>
    <p:extLst>
      <p:ext uri="{BB962C8B-B14F-4D97-AF65-F5344CB8AC3E}">
        <p14:creationId xmlns:p14="http://schemas.microsoft.com/office/powerpoint/2010/main" val="77762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110850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9C369-E5ED-27AC-3BF5-A16D9653A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902E8-B80B-E220-67D4-1CDA7A3EBBA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B90CFDB-954B-16B6-B015-5932A4AE19C9}"/>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BFFD779A-7E45-E7E2-FA96-36F1FCEF9C71}"/>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F8AD78BD-CD79-D7ED-6FC7-01B3375F0349}"/>
              </a:ext>
            </a:extLst>
          </p:cNvPr>
          <p:cNvSpPr>
            <a:spLocks noGrp="1"/>
          </p:cNvSpPr>
          <p:nvPr>
            <p:ph type="sldNum" sz="quarter" idx="5"/>
          </p:nvPr>
        </p:nvSpPr>
        <p:spPr/>
        <p:txBody>
          <a:bodyPr/>
          <a:lstStyle/>
          <a:p>
            <a:fld id="{BA49F774-CCF9-492C-9AEB-F2814D4A6625}" type="slidenum">
              <a:rPr lang="en-US" smtClean="0"/>
              <a:pPr/>
              <a:t>25</a:t>
            </a:fld>
            <a:endParaRPr lang="en-US"/>
          </a:p>
        </p:txBody>
      </p:sp>
    </p:spTree>
    <p:extLst>
      <p:ext uri="{BB962C8B-B14F-4D97-AF65-F5344CB8AC3E}">
        <p14:creationId xmlns:p14="http://schemas.microsoft.com/office/powerpoint/2010/main" val="418321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7B2B2-18E7-BC68-DF02-86362D0AC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373D20-1713-60F8-DAD0-0B68F3E3099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5DBF372-FBF6-EAA4-811E-857C217E68E8}"/>
              </a:ext>
            </a:extLst>
          </p:cNvPr>
          <p:cNvSpPr>
            <a:spLocks noGrp="1"/>
          </p:cNvSpPr>
          <p:nvPr>
            <p:ph type="body" idx="1"/>
          </p:nvPr>
        </p:nvSpPr>
        <p:spPr/>
        <p:txBody>
          <a:bodyPr>
            <a:normAutofit/>
          </a:bodyPr>
          <a:lstStyle/>
          <a:p>
            <a:r>
              <a:rPr lang="en-US" dirty="0"/>
              <a:t>This table sums up the key quantitative findings from existing analyses of the EU’s fit-for-55 and net-zero agendas, distinguishing between BU (left) and TD (right).</a:t>
            </a:r>
          </a:p>
          <a:p>
            <a:endParaRPr lang="en-US" dirty="0"/>
          </a:p>
          <a:p>
            <a:r>
              <a:rPr lang="en-US" sz="1200" kern="1200" dirty="0">
                <a:solidFill>
                  <a:schemeClr val="tx1"/>
                </a:solidFill>
                <a:effectLst/>
                <a:latin typeface="+mn-lt"/>
                <a:ea typeface="+mn-ea"/>
                <a:cs typeface="+mn-cs"/>
              </a:rPr>
              <a:t>Note that in addition to delivering small aggregate investment responses to mitigation policy action, top-down studies also tend to deliver modest green investment responses:</a:t>
            </a:r>
          </a:p>
          <a:p>
            <a:pPr marL="171450" indent="-171450">
              <a:buFontTx/>
              <a:buChar char="-"/>
            </a:pPr>
            <a:r>
              <a:rPr lang="en-US" sz="1200" kern="1200" dirty="0">
                <a:solidFill>
                  <a:schemeClr val="tx1"/>
                </a:solidFill>
                <a:effectLst/>
                <a:latin typeface="+mn-lt"/>
                <a:ea typeface="+mn-ea"/>
                <a:cs typeface="+mn-cs"/>
              </a:rPr>
              <a:t>So the small aggregate investment response is not just the general equilibrium outcome of large but offsetting green and brown/other investment responses: all types of investment vary much less than in bottom-up studies </a:t>
            </a:r>
          </a:p>
          <a:p>
            <a:pPr marL="171450" indent="-171450">
              <a:buFontTx/>
              <a:buChar char="-"/>
            </a:pPr>
            <a:r>
              <a:rPr lang="en-US" sz="1200" kern="1200" dirty="0">
                <a:solidFill>
                  <a:schemeClr val="tx1"/>
                </a:solidFill>
                <a:effectLst/>
                <a:latin typeface="+mn-lt"/>
                <a:ea typeface="+mn-ea"/>
                <a:cs typeface="+mn-cs"/>
              </a:rPr>
              <a:t>Compared to bottom-up studies and the results from our simulations further below, meeting the EU’s emission targets implies a considerably smaller rise in green investment in Coenen et al. (2024) and Garcia et al. (2025). While Varga et al. (2022) only report long-term green investment needs, these are also substantially below the long-term investment needs in GMMET—even though they are larger than in the other two studies</a:t>
            </a:r>
          </a:p>
          <a:p>
            <a:pPr marL="171450" indent="-171450">
              <a:buFontTx/>
              <a:buChar char="-"/>
            </a:pPr>
            <a:endParaRPr lang="en-US" sz="1200" kern="1200" dirty="0">
              <a:solidFill>
                <a:schemeClr val="tx1"/>
              </a:solidFill>
              <a:effectLst/>
              <a:latin typeface="+mn-lt"/>
              <a:ea typeface="+mn-ea"/>
              <a:cs typeface="+mn-cs"/>
            </a:endParaRPr>
          </a:p>
          <a:p>
            <a:pPr marL="0" marR="0" lvl="0" indent="0" algn="l" defTabSz="91431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Estimates in European Commission (2023) are based on a global CGE model (GEM-E3) with techno-economic inputs from bottom-up models for the energy system, transport, land use and non-CO2 greenhouse gas emissions. </a:t>
            </a:r>
            <a:endParaRPr lang="en-US" dirty="0"/>
          </a:p>
          <a:p>
            <a:pPr marL="171450" indent="-171450">
              <a:buFontTx/>
              <a:buChar char="-"/>
            </a:pPr>
            <a:endParaRPr lang="en-US" dirty="0"/>
          </a:p>
        </p:txBody>
      </p:sp>
      <p:sp>
        <p:nvSpPr>
          <p:cNvPr id="4" name="Date Placeholder 3">
            <a:extLst>
              <a:ext uri="{FF2B5EF4-FFF2-40B4-BE49-F238E27FC236}">
                <a16:creationId xmlns:a16="http://schemas.microsoft.com/office/drawing/2014/main" id="{A4C5CEFC-545C-28AB-39C5-E28035ACDC27}"/>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37738FDC-5D29-94E5-BE33-6C89226277A8}"/>
              </a:ext>
            </a:extLst>
          </p:cNvPr>
          <p:cNvSpPr>
            <a:spLocks noGrp="1"/>
          </p:cNvSpPr>
          <p:nvPr>
            <p:ph type="sldNum" sz="quarter" idx="5"/>
          </p:nvPr>
        </p:nvSpPr>
        <p:spPr/>
        <p:txBody>
          <a:bodyPr/>
          <a:lstStyle/>
          <a:p>
            <a:fld id="{BA49F774-CCF9-492C-9AEB-F2814D4A6625}" type="slidenum">
              <a:rPr lang="en-US" smtClean="0"/>
              <a:pPr/>
              <a:t>27</a:t>
            </a:fld>
            <a:endParaRPr lang="en-US"/>
          </a:p>
        </p:txBody>
      </p:sp>
    </p:spTree>
    <p:extLst>
      <p:ext uri="{BB962C8B-B14F-4D97-AF65-F5344CB8AC3E}">
        <p14:creationId xmlns:p14="http://schemas.microsoft.com/office/powerpoint/2010/main" val="246015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8767E-F644-B569-6066-19DAD2B9F7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899F0-2B96-3991-40D0-73475612F8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B5E160A-8F97-C3A1-9F0C-70A4975812EB}"/>
              </a:ext>
            </a:extLst>
          </p:cNvPr>
          <p:cNvSpPr>
            <a:spLocks noGrp="1"/>
          </p:cNvSpPr>
          <p:nvPr>
            <p:ph type="body" idx="1"/>
          </p:nvPr>
        </p:nvSpPr>
        <p:spPr/>
        <p:txBody>
          <a:bodyPr>
            <a:normAutofit/>
          </a:bodyPr>
          <a:lstStyle/>
          <a:p>
            <a:pPr marL="171450" indent="-171450">
              <a:buFontTx/>
              <a:buChar char="-"/>
            </a:pPr>
            <a:endParaRPr lang="en-US" dirty="0"/>
          </a:p>
        </p:txBody>
      </p:sp>
      <p:sp>
        <p:nvSpPr>
          <p:cNvPr id="4" name="Date Placeholder 3">
            <a:extLst>
              <a:ext uri="{FF2B5EF4-FFF2-40B4-BE49-F238E27FC236}">
                <a16:creationId xmlns:a16="http://schemas.microsoft.com/office/drawing/2014/main" id="{F90BE3B5-257C-E61C-D9F7-2A220222B8BC}"/>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AD801975-B219-AF07-8643-09EDBB98D2CF}"/>
              </a:ext>
            </a:extLst>
          </p:cNvPr>
          <p:cNvSpPr>
            <a:spLocks noGrp="1"/>
          </p:cNvSpPr>
          <p:nvPr>
            <p:ph type="sldNum" sz="quarter" idx="5"/>
          </p:nvPr>
        </p:nvSpPr>
        <p:spPr/>
        <p:txBody>
          <a:bodyPr/>
          <a:lstStyle/>
          <a:p>
            <a:fld id="{BA49F774-CCF9-492C-9AEB-F2814D4A6625}" type="slidenum">
              <a:rPr lang="en-US" smtClean="0"/>
              <a:pPr/>
              <a:t>28</a:t>
            </a:fld>
            <a:endParaRPr lang="en-US"/>
          </a:p>
        </p:txBody>
      </p:sp>
    </p:spTree>
    <p:extLst>
      <p:ext uri="{BB962C8B-B14F-4D97-AF65-F5344CB8AC3E}">
        <p14:creationId xmlns:p14="http://schemas.microsoft.com/office/powerpoint/2010/main" val="136325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609F9-00CF-0659-BF86-F77E5675D0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B17EE-2C22-1CE4-010F-56FF58E486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D5CAF3-16BC-2DF2-919D-B5C33BE55F95}"/>
              </a:ext>
            </a:extLst>
          </p:cNvPr>
          <p:cNvSpPr>
            <a:spLocks noGrp="1"/>
          </p:cNvSpPr>
          <p:nvPr>
            <p:ph type="body" idx="1"/>
          </p:nvPr>
        </p:nvSpPr>
        <p:spPr/>
        <p:txBody>
          <a:bodyPr/>
          <a:lstStyle/>
          <a:p>
            <a:endParaRPr lang="es-ES"/>
          </a:p>
        </p:txBody>
      </p:sp>
      <p:sp>
        <p:nvSpPr>
          <p:cNvPr id="4" name="Date Placeholder 3">
            <a:extLst>
              <a:ext uri="{FF2B5EF4-FFF2-40B4-BE49-F238E27FC236}">
                <a16:creationId xmlns:a16="http://schemas.microsoft.com/office/drawing/2014/main" id="{31C74F4D-B88A-CDDA-D22F-38396A1CDD7B}"/>
              </a:ext>
            </a:extLst>
          </p:cNvPr>
          <p:cNvSpPr>
            <a:spLocks noGrp="1"/>
          </p:cNvSpPr>
          <p:nvPr>
            <p:ph type="dt" idx="1"/>
          </p:nvPr>
        </p:nvSpPr>
        <p:spPr/>
        <p:txBody>
          <a:bodyPr/>
          <a:lstStyle/>
          <a:p>
            <a:fld id="{D644296D-9134-4891-A43D-4EB698F033C9}" type="datetime1">
              <a:rPr lang="en-US" smtClean="0"/>
              <a:t>3/25/2026</a:t>
            </a:fld>
            <a:endParaRPr lang="en-US"/>
          </a:p>
        </p:txBody>
      </p:sp>
      <p:sp>
        <p:nvSpPr>
          <p:cNvPr id="5" name="Slide Number Placeholder 4">
            <a:extLst>
              <a:ext uri="{FF2B5EF4-FFF2-40B4-BE49-F238E27FC236}">
                <a16:creationId xmlns:a16="http://schemas.microsoft.com/office/drawing/2014/main" id="{C2585AB4-5B91-D934-C6D2-1339FCA07800}"/>
              </a:ext>
            </a:extLst>
          </p:cNvPr>
          <p:cNvSpPr>
            <a:spLocks noGrp="1"/>
          </p:cNvSpPr>
          <p:nvPr>
            <p:ph type="sldNum" sz="quarter" idx="5"/>
          </p:nvPr>
        </p:nvSpPr>
        <p:spPr/>
        <p:txBody>
          <a:bodyPr/>
          <a:lstStyle/>
          <a:p>
            <a:fld id="{BA49F774-CCF9-492C-9AEB-F2814D4A6625}" type="slidenum">
              <a:rPr lang="en-US" smtClean="0"/>
              <a:pPr/>
              <a:t>29</a:t>
            </a:fld>
            <a:endParaRPr lang="en-US"/>
          </a:p>
        </p:txBody>
      </p:sp>
    </p:spTree>
    <p:extLst>
      <p:ext uri="{BB962C8B-B14F-4D97-AF65-F5344CB8AC3E}">
        <p14:creationId xmlns:p14="http://schemas.microsoft.com/office/powerpoint/2010/main" val="383057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34</a:t>
            </a:fld>
            <a:endParaRPr lang="en-US"/>
          </a:p>
        </p:txBody>
      </p:sp>
    </p:spTree>
    <p:extLst>
      <p:ext uri="{BB962C8B-B14F-4D97-AF65-F5344CB8AC3E}">
        <p14:creationId xmlns:p14="http://schemas.microsoft.com/office/powerpoint/2010/main" val="3468792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CBA2C-0B6F-7F31-DD60-C85ACE9AD8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6C0F3-6984-D2CF-07A7-AD91A725A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3B5B0-AD28-53DB-8759-730B8672F2BF}"/>
              </a:ext>
            </a:extLst>
          </p:cNvPr>
          <p:cNvSpPr>
            <a:spLocks noGrp="1"/>
          </p:cNvSpPr>
          <p:nvPr>
            <p:ph type="body" idx="1"/>
          </p:nvPr>
        </p:nvSpPr>
        <p:spPr/>
        <p:txBody>
          <a:bodyPr/>
          <a:lstStyle/>
          <a:p>
            <a:r>
              <a:rPr lang="en-US" dirty="0"/>
              <a:t>Phasing-out of free allowances is behind dampened increase in ETS1 revenues </a:t>
            </a:r>
          </a:p>
          <a:p>
            <a:endParaRPr lang="en-US" dirty="0"/>
          </a:p>
          <a:p>
            <a:r>
              <a:rPr lang="en-US" dirty="0"/>
              <a:t>About 1% of additional revenues in 2025 is a quadrupling of current levels</a:t>
            </a:r>
          </a:p>
          <a:p>
            <a:endParaRPr lang="en-US" dirty="0"/>
          </a:p>
          <a:p>
            <a:r>
              <a:rPr lang="en-US" dirty="0"/>
              <a:t>Other investment does not move so much because </a:t>
            </a:r>
            <a:r>
              <a:rPr lang="en-US" b="1" dirty="0"/>
              <a:t>electricity prices </a:t>
            </a:r>
            <a:r>
              <a:rPr lang="en-US" dirty="0"/>
              <a:t>only rise mildly (+5% or so) despite electrification</a:t>
            </a:r>
          </a:p>
          <a:p>
            <a:endParaRPr lang="en-US" dirty="0"/>
          </a:p>
          <a:p>
            <a:r>
              <a:rPr lang="en-US" b="1" dirty="0"/>
              <a:t>Renewable share </a:t>
            </a:r>
            <a:r>
              <a:rPr lang="en-US" dirty="0"/>
              <a:t>in electricity mix roughly +8ppt in 2030 and +10ppt in 2035, </a:t>
            </a:r>
            <a:r>
              <a:rPr lang="en-US" b="1" dirty="0"/>
              <a:t>EV share</a:t>
            </a:r>
            <a:r>
              <a:rPr lang="en-US" dirty="0"/>
              <a:t> +15ppt in 2030 and +30ppt in 2035</a:t>
            </a:r>
          </a:p>
        </p:txBody>
      </p:sp>
      <p:sp>
        <p:nvSpPr>
          <p:cNvPr id="4" name="Date Placeholder 3">
            <a:extLst>
              <a:ext uri="{FF2B5EF4-FFF2-40B4-BE49-F238E27FC236}">
                <a16:creationId xmlns:a16="http://schemas.microsoft.com/office/drawing/2014/main" id="{837845D0-70E8-99E1-BD89-62B3EA80E1E9}"/>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3E79BBF5-45DF-2C2B-1B98-159035C33543}"/>
              </a:ext>
            </a:extLst>
          </p:cNvPr>
          <p:cNvSpPr>
            <a:spLocks noGrp="1"/>
          </p:cNvSpPr>
          <p:nvPr>
            <p:ph type="sldNum" sz="quarter" idx="5"/>
          </p:nvPr>
        </p:nvSpPr>
        <p:spPr/>
        <p:txBody>
          <a:bodyPr/>
          <a:lstStyle/>
          <a:p>
            <a:fld id="{BA49F774-CCF9-492C-9AEB-F2814D4A6625}" type="slidenum">
              <a:rPr lang="en-US" smtClean="0"/>
              <a:pPr/>
              <a:t>35</a:t>
            </a:fld>
            <a:endParaRPr lang="en-US"/>
          </a:p>
        </p:txBody>
      </p:sp>
    </p:spTree>
    <p:extLst>
      <p:ext uri="{BB962C8B-B14F-4D97-AF65-F5344CB8AC3E}">
        <p14:creationId xmlns:p14="http://schemas.microsoft.com/office/powerpoint/2010/main" val="118606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4241-6575-BCD8-D7AD-CCC45F4F77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1EA8A-82EA-7C86-976B-8D5279603B8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77CC6A6-2E51-D616-1C36-01A580A66A72}"/>
              </a:ext>
            </a:extLst>
          </p:cNvPr>
          <p:cNvSpPr>
            <a:spLocks noGrp="1"/>
          </p:cNvSpPr>
          <p:nvPr>
            <p:ph type="body" idx="1"/>
          </p:nvPr>
        </p:nvSpPr>
        <p:spPr/>
        <p:txBody>
          <a:bodyPr/>
          <a:lstStyle/>
          <a:p>
            <a:r>
              <a:rPr lang="en-US" dirty="0"/>
              <a:t>Case for EU rules to accommodate fiscal impacts: successor to RRF, common borrowing (e.g. Pisani-Ferry and Tagliapietra)</a:t>
            </a:r>
          </a:p>
          <a:p>
            <a:endParaRPr lang="en-US" dirty="0"/>
          </a:p>
          <a:p>
            <a:r>
              <a:rPr lang="en-US" dirty="0"/>
              <a:t>Investment and broader implications depend on revenue recycling: </a:t>
            </a:r>
          </a:p>
          <a:p>
            <a:pPr marL="171450" indent="-171450">
              <a:buFontTx/>
              <a:buChar char="-"/>
            </a:pPr>
            <a:r>
              <a:rPr lang="en-US" dirty="0"/>
              <a:t>How do ETS1 (phasing-out of free allowances + tightening of cap) and ETS2 revenues (after introduction) compare with public investment needs?</a:t>
            </a:r>
          </a:p>
          <a:p>
            <a:pPr marL="171450" indent="-171450">
              <a:buFontTx/>
              <a:buChar char="-"/>
            </a:pPr>
            <a:r>
              <a:rPr lang="en-US" dirty="0"/>
              <a:t>How will any net revenues (net of public investment costs) be recycled? </a:t>
            </a:r>
          </a:p>
          <a:p>
            <a:pPr marL="285750" indent="-285750">
              <a:buFontTx/>
              <a:buAutoNum type="romanLcParenR"/>
            </a:pPr>
            <a:r>
              <a:rPr lang="en-US" dirty="0"/>
              <a:t>Green subsidies could, if well designed: </a:t>
            </a:r>
            <a:r>
              <a:rPr lang="en-US" dirty="0" err="1"/>
              <a:t>i</a:t>
            </a:r>
            <a:r>
              <a:rPr lang="en-US" dirty="0"/>
              <a:t>) increase investment response; ii) possibly raise output (through higher investment and addressing non-climate externalities (e.g. innovation and deployment) vs distortion); iii) lower energy prices. But they obviously entail a fiscal cost.  </a:t>
            </a:r>
          </a:p>
          <a:p>
            <a:pPr marL="285750" indent="-285750">
              <a:buFontTx/>
              <a:buAutoNum type="romanLcParenR"/>
            </a:pPr>
            <a:r>
              <a:rPr lang="en-US" dirty="0"/>
              <a:t>Transfers to households could: </a:t>
            </a:r>
            <a:r>
              <a:rPr lang="en-US" dirty="0" err="1"/>
              <a:t>i</a:t>
            </a:r>
            <a:r>
              <a:rPr lang="en-US" dirty="0"/>
              <a:t>) address concerns regarding impacts of EU climate policy on inequality (that’s why such transfers are embedded in the set-up of EU ETS2); ii) possibly raise output as well, e.g. if used to cut distortive labor taxes.</a:t>
            </a:r>
          </a:p>
          <a:p>
            <a:pPr marL="0" indent="0">
              <a:buFontTx/>
              <a:buNone/>
            </a:pPr>
            <a:endParaRPr lang="en-US" dirty="0"/>
          </a:p>
          <a:p>
            <a:pPr marL="0" indent="0">
              <a:buFontTx/>
              <a:buNone/>
            </a:pPr>
            <a:endParaRPr lang="en-US" dirty="0"/>
          </a:p>
        </p:txBody>
      </p:sp>
      <p:sp>
        <p:nvSpPr>
          <p:cNvPr id="4" name="Date Placeholder 3">
            <a:extLst>
              <a:ext uri="{FF2B5EF4-FFF2-40B4-BE49-F238E27FC236}">
                <a16:creationId xmlns:a16="http://schemas.microsoft.com/office/drawing/2014/main" id="{04AA053A-9316-619F-708B-8D8876CE7194}"/>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0A241D22-8F64-E769-81EC-4E7897102756}"/>
              </a:ext>
            </a:extLst>
          </p:cNvPr>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187792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1E18-BE7E-6CB7-A58B-357D32455E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5A28D-49B8-E87F-6682-DA71532E758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2D6D706-63A9-4E40-B35B-D03AD81F3FF8}"/>
              </a:ext>
            </a:extLst>
          </p:cNvPr>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B1C52AE2-0AFF-28AB-7AB9-1A89AE3D7C6F}"/>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3C93E1AB-3C77-02F0-F8B5-1C0075F097A3}"/>
              </a:ext>
            </a:extLst>
          </p:cNvPr>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138643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AEE2B-0C19-98C3-0ADA-29374813F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65FF2E-60DF-7873-D9A2-17E62D0D721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F642D69-9C5B-113D-2F3A-BBE84792F2AF}"/>
              </a:ext>
            </a:extLst>
          </p:cNvPr>
          <p:cNvSpPr>
            <a:spLocks noGrp="1"/>
          </p:cNvSpPr>
          <p:nvPr>
            <p:ph type="body" idx="1"/>
          </p:nvPr>
        </p:nvSpPr>
        <p:spPr/>
        <p:txBody>
          <a:bodyPr>
            <a:normAutofit/>
          </a:bodyPr>
          <a:lstStyle/>
          <a:p>
            <a:r>
              <a:rPr lang="en-US" dirty="0"/>
              <a:t>BU:</a:t>
            </a:r>
          </a:p>
          <a:p>
            <a:pPr marL="171450" indent="-171450">
              <a:buFontTx/>
              <a:buChar char="-"/>
            </a:pPr>
            <a:r>
              <a:rPr lang="en-US" dirty="0"/>
              <a:t>Substitution by firms away from brown inputs towards green ones reduces net investment needs</a:t>
            </a:r>
          </a:p>
          <a:p>
            <a:pPr marL="171450" indent="-171450">
              <a:buFontTx/>
              <a:buChar char="-"/>
            </a:pPr>
            <a:r>
              <a:rPr lang="en-US" dirty="0"/>
              <a:t>Substitution by households away from more expensive brown goods towards green ones also reduces net investment needs</a:t>
            </a:r>
          </a:p>
          <a:p>
            <a:pPr marL="171450" indent="-171450">
              <a:buFontTx/>
              <a:buChar char="-"/>
            </a:pPr>
            <a:r>
              <a:rPr lang="en-US" dirty="0"/>
              <a:t>More broadly, how the rest of the economy (brown and other) responds to a ramping up of climate policy is key to assessing investment, macro and fiscal implications. Not something that BU studies do.</a:t>
            </a:r>
          </a:p>
          <a:p>
            <a:endParaRPr lang="en-US" dirty="0"/>
          </a:p>
          <a:p>
            <a:r>
              <a:rPr lang="en-US" dirty="0"/>
              <a:t>TD:</a:t>
            </a:r>
          </a:p>
          <a:p>
            <a:pPr marL="171450" indent="-171450">
              <a:buFontTx/>
              <a:buChar char="-"/>
            </a:pPr>
            <a:r>
              <a:rPr lang="en-US" sz="1200" kern="1200" dirty="0">
                <a:solidFill>
                  <a:schemeClr val="tx1"/>
                </a:solidFill>
                <a:effectLst/>
                <a:latin typeface="+mn-lt"/>
                <a:ea typeface="+mn-ea"/>
                <a:cs typeface="+mn-cs"/>
              </a:rPr>
              <a:t>Buildings (for energy use): either the buildings sector is not singled out or, when it is, abatement is typically modeled in simplified form as a CES between green(er) and brown(er) fuels, while in practice well-known specific investments in heat pumps and building insulation are required to decarbonize this sector.</a:t>
            </a:r>
          </a:p>
          <a:p>
            <a:pPr marL="171450" indent="-171450">
              <a:buFontTx/>
              <a:buChar char="-"/>
            </a:pPr>
            <a:r>
              <a:rPr lang="en-US" sz="1200" kern="1200" dirty="0">
                <a:solidFill>
                  <a:schemeClr val="tx1"/>
                </a:solidFill>
                <a:effectLst/>
                <a:latin typeface="+mn-lt"/>
                <a:ea typeface="+mn-ea"/>
                <a:cs typeface="+mn-cs"/>
              </a:rPr>
              <a:t>Technical options (for energy generation):  portfolio of available options may not be as large as in BU (e.g. offshore wind), and is also modeled in more simplified fashion (e.g. through CES between offshore wind and other electricity production types rather than a more realistic techno-economic modeling of each option)</a:t>
            </a:r>
          </a:p>
          <a:p>
            <a:endParaRPr lang="en-US" sz="1200" kern="1200" dirty="0">
              <a:solidFill>
                <a:schemeClr val="tx1"/>
              </a:solidFill>
              <a:effectLst/>
              <a:latin typeface="+mn-lt"/>
              <a:ea typeface="+mn-ea"/>
              <a:cs typeface="+mn-cs"/>
            </a:endParaRPr>
          </a:p>
        </p:txBody>
      </p:sp>
      <p:sp>
        <p:nvSpPr>
          <p:cNvPr id="4" name="Date Placeholder 3">
            <a:extLst>
              <a:ext uri="{FF2B5EF4-FFF2-40B4-BE49-F238E27FC236}">
                <a16:creationId xmlns:a16="http://schemas.microsoft.com/office/drawing/2014/main" id="{8014C8DE-7F15-2F2C-D85B-E7937D4E63C0}"/>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1C755010-4AA1-95E3-54CA-C26817210AF9}"/>
              </a:ext>
            </a:extLst>
          </p:cNvPr>
          <p:cNvSpPr>
            <a:spLocks noGrp="1"/>
          </p:cNvSpPr>
          <p:nvPr>
            <p:ph type="sldNum" sz="quarter" idx="5"/>
          </p:nvPr>
        </p:nvSpPr>
        <p:spPr/>
        <p:txBody>
          <a:bodyPr/>
          <a:lstStyle/>
          <a:p>
            <a:fld id="{BA49F774-CCF9-492C-9AEB-F2814D4A6625}" type="slidenum">
              <a:rPr lang="en-US" smtClean="0"/>
              <a:pPr/>
              <a:t>6</a:t>
            </a:fld>
            <a:endParaRPr lang="en-US"/>
          </a:p>
        </p:txBody>
      </p:sp>
    </p:spTree>
    <p:extLst>
      <p:ext uri="{BB962C8B-B14F-4D97-AF65-F5344CB8AC3E}">
        <p14:creationId xmlns:p14="http://schemas.microsoft.com/office/powerpoint/2010/main" val="3717829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99524-FE23-8C68-271C-74DA95229C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FE904-D8B8-EE92-0D7B-60CD4FC7A8A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A386CAC-6B84-B1D1-36A2-EF53177A05BC}"/>
              </a:ext>
            </a:extLst>
          </p:cNvPr>
          <p:cNvSpPr>
            <a:spLocks noGrp="1"/>
          </p:cNvSpPr>
          <p:nvPr>
            <p:ph type="body" idx="1"/>
          </p:nvPr>
        </p:nvSpPr>
        <p:spPr/>
        <p:txBody>
          <a:bodyPr>
            <a:normAutofit/>
          </a:bodyPr>
          <a:lstStyle/>
          <a:p>
            <a:r>
              <a:rPr lang="en-US" dirty="0"/>
              <a:t>This table sums up the previous 2 slides by summing up the key quantitative findings from existing analyses of the EU’s fit-for-55 and net-zero agendas, distinguishing between BU (left), suite of models (middle) and TD (right).</a:t>
            </a:r>
          </a:p>
          <a:p>
            <a:endParaRPr lang="en-US" dirty="0"/>
          </a:p>
          <a:p>
            <a:r>
              <a:rPr lang="en-US" sz="1200" kern="1200" dirty="0">
                <a:solidFill>
                  <a:schemeClr val="tx1"/>
                </a:solidFill>
                <a:effectLst/>
                <a:latin typeface="+mn-lt"/>
                <a:ea typeface="+mn-ea"/>
                <a:cs typeface="+mn-cs"/>
              </a:rPr>
              <a:t>Note that in addition to delivering small aggregate investment responses to mitigation policy action, top-down studies also tend to deliver modest green investment responses:</a:t>
            </a:r>
          </a:p>
          <a:p>
            <a:pPr marL="171450" indent="-171450">
              <a:buFontTx/>
              <a:buChar char="-"/>
            </a:pPr>
            <a:r>
              <a:rPr lang="en-US" sz="1200" kern="1200" dirty="0">
                <a:solidFill>
                  <a:schemeClr val="tx1"/>
                </a:solidFill>
                <a:effectLst/>
                <a:latin typeface="+mn-lt"/>
                <a:ea typeface="+mn-ea"/>
                <a:cs typeface="+mn-cs"/>
              </a:rPr>
              <a:t>So the small aggregate investment response is not just the general equilibrium outcome of large but offsetting green and brown/other investment responses: all types of investment vary much less than in bottom-up studies </a:t>
            </a:r>
          </a:p>
          <a:p>
            <a:pPr marL="171450" indent="-171450">
              <a:buFontTx/>
              <a:buChar char="-"/>
            </a:pPr>
            <a:r>
              <a:rPr lang="en-US" sz="1200" kern="1200" dirty="0">
                <a:solidFill>
                  <a:schemeClr val="tx1"/>
                </a:solidFill>
                <a:effectLst/>
                <a:latin typeface="+mn-lt"/>
                <a:ea typeface="+mn-ea"/>
                <a:cs typeface="+mn-cs"/>
              </a:rPr>
              <a:t>Compared to bottom-up studies and the results from our simulations further below, meeting the EU’s emission targets implies a considerably smaller rise in green investment in Coenen et al. (2024) and Garcia et al. (2025). While Varga et al. (2022) only report long-term green investment needs, these are also substantially below the long-term investment needs in GMMET—even though they are larger than in the other two studies</a:t>
            </a:r>
          </a:p>
          <a:p>
            <a:pPr marL="171450" indent="-171450">
              <a:buFontTx/>
              <a:buChar char="-"/>
            </a:pPr>
            <a:endParaRPr lang="en-US" sz="1200" kern="1200" dirty="0">
              <a:solidFill>
                <a:schemeClr val="tx1"/>
              </a:solidFill>
              <a:effectLst/>
              <a:latin typeface="+mn-lt"/>
              <a:ea typeface="+mn-ea"/>
              <a:cs typeface="+mn-cs"/>
            </a:endParaRPr>
          </a:p>
          <a:p>
            <a:pPr marL="0" marR="0" lvl="0" indent="0" algn="l" defTabSz="91431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Estimates in European Commission (2023) are based on a global CGE model (GEM-E3) with techno-economic inputs from bottom-up models for the energy system, transport, land use and non-CO2 greenhouse gas emissions. </a:t>
            </a:r>
            <a:endParaRPr lang="en-US" dirty="0"/>
          </a:p>
          <a:p>
            <a:pPr marL="171450" indent="-171450">
              <a:buFontTx/>
              <a:buChar char="-"/>
            </a:pPr>
            <a:endParaRPr lang="en-US" dirty="0"/>
          </a:p>
        </p:txBody>
      </p:sp>
      <p:sp>
        <p:nvSpPr>
          <p:cNvPr id="4" name="Date Placeholder 3">
            <a:extLst>
              <a:ext uri="{FF2B5EF4-FFF2-40B4-BE49-F238E27FC236}">
                <a16:creationId xmlns:a16="http://schemas.microsoft.com/office/drawing/2014/main" id="{B0503EC6-D45B-9BFD-117F-CBDB47A429E6}"/>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1423B572-F0E9-A32E-C044-DA2A93FC4643}"/>
              </a:ext>
            </a:extLst>
          </p:cNvPr>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175631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ADED2-573F-1E71-AA7B-9AE43138A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0D5CF-AAA7-52A5-B063-F28807939E3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1F6B7B5-6330-E8CE-F8CF-82FEA8613F74}"/>
              </a:ext>
            </a:extLst>
          </p:cNvPr>
          <p:cNvSpPr>
            <a:spLocks noGrp="1"/>
          </p:cNvSpPr>
          <p:nvPr>
            <p:ph type="body" idx="1"/>
          </p:nvPr>
        </p:nvSpPr>
        <p:spPr/>
        <p:txBody>
          <a:bodyPr>
            <a:normAutofit/>
          </a:bodyPr>
          <a:lstStyle/>
          <a:p>
            <a:r>
              <a:rPr lang="en-US" dirty="0"/>
              <a:t>This table sums up the previous 2 slides by summing up the key quantitative findings from existing analyses of the EU’s fit-for-55 and net-zero agendas, distinguishing between BU (left), suite of models (middle) and TD (right).</a:t>
            </a:r>
          </a:p>
          <a:p>
            <a:endParaRPr lang="en-US" dirty="0"/>
          </a:p>
          <a:p>
            <a:r>
              <a:rPr lang="en-US" sz="1200" kern="1200" dirty="0">
                <a:solidFill>
                  <a:schemeClr val="tx1"/>
                </a:solidFill>
                <a:effectLst/>
                <a:latin typeface="+mn-lt"/>
                <a:ea typeface="+mn-ea"/>
                <a:cs typeface="+mn-cs"/>
              </a:rPr>
              <a:t>Note that in addition to delivering small aggregate investment responses to mitigation policy action, top-down studies also tend to deliver modest green investment responses:</a:t>
            </a:r>
          </a:p>
          <a:p>
            <a:pPr marL="171450" indent="-171450">
              <a:buFontTx/>
              <a:buChar char="-"/>
            </a:pPr>
            <a:r>
              <a:rPr lang="en-US" sz="1200" kern="1200" dirty="0">
                <a:solidFill>
                  <a:schemeClr val="tx1"/>
                </a:solidFill>
                <a:effectLst/>
                <a:latin typeface="+mn-lt"/>
                <a:ea typeface="+mn-ea"/>
                <a:cs typeface="+mn-cs"/>
              </a:rPr>
              <a:t>So the small aggregate investment response is not just the general equilibrium outcome of large but offsetting green and brown/other investment responses: all types of investment vary much less than in bottom-up studies </a:t>
            </a:r>
          </a:p>
          <a:p>
            <a:pPr marL="171450" indent="-171450">
              <a:buFontTx/>
              <a:buChar char="-"/>
            </a:pPr>
            <a:r>
              <a:rPr lang="en-US" sz="1200" kern="1200" dirty="0">
                <a:solidFill>
                  <a:schemeClr val="tx1"/>
                </a:solidFill>
                <a:effectLst/>
                <a:latin typeface="+mn-lt"/>
                <a:ea typeface="+mn-ea"/>
                <a:cs typeface="+mn-cs"/>
              </a:rPr>
              <a:t>Compared to bottom-up studies and the results from our simulations further below, meeting the EU’s emission targets implies a considerably smaller rise in green investment in Coenen et al. (2024) and Garcia et al. (2025). While Varga et al. (2022) only report long-term green investment needs, these are also substantially below the long-term investment needs in GMMET—even though they are larger than in the other two studies</a:t>
            </a:r>
          </a:p>
          <a:p>
            <a:pPr marL="171450" indent="-171450">
              <a:buFontTx/>
              <a:buChar char="-"/>
            </a:pPr>
            <a:endParaRPr lang="en-US" sz="1200" kern="1200" dirty="0">
              <a:solidFill>
                <a:schemeClr val="tx1"/>
              </a:solidFill>
              <a:effectLst/>
              <a:latin typeface="+mn-lt"/>
              <a:ea typeface="+mn-ea"/>
              <a:cs typeface="+mn-cs"/>
            </a:endParaRPr>
          </a:p>
          <a:p>
            <a:pPr marL="0" marR="0" lvl="0" indent="0" algn="l" defTabSz="91431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Estimates in European Commission (2023) are based on a global CGE model (GEM-E3) with techno-economic inputs from bottom-up models for the energy system, transport, land use and non-CO2 greenhouse gas emissions. </a:t>
            </a:r>
            <a:endParaRPr lang="en-US" dirty="0"/>
          </a:p>
          <a:p>
            <a:pPr marL="171450" indent="-171450">
              <a:buFontTx/>
              <a:buChar char="-"/>
            </a:pPr>
            <a:endParaRPr lang="en-US" dirty="0"/>
          </a:p>
        </p:txBody>
      </p:sp>
      <p:sp>
        <p:nvSpPr>
          <p:cNvPr id="4" name="Date Placeholder 3">
            <a:extLst>
              <a:ext uri="{FF2B5EF4-FFF2-40B4-BE49-F238E27FC236}">
                <a16:creationId xmlns:a16="http://schemas.microsoft.com/office/drawing/2014/main" id="{D2DD2671-8962-A8DE-4BBC-37458DDBDA04}"/>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EEE720CE-9D67-2612-F818-46A3654254FC}"/>
              </a:ext>
            </a:extLst>
          </p:cNvPr>
          <p:cNvSpPr>
            <a:spLocks noGrp="1"/>
          </p:cNvSpPr>
          <p:nvPr>
            <p:ph type="sldNum" sz="quarter" idx="5"/>
          </p:nvPr>
        </p:nvSpPr>
        <p:spPr/>
        <p:txBody>
          <a:bodyPr/>
          <a:lstStyle/>
          <a:p>
            <a:fld id="{BA49F774-CCF9-492C-9AEB-F2814D4A6625}" type="slidenum">
              <a:rPr lang="en-US" smtClean="0"/>
              <a:pPr/>
              <a:t>8</a:t>
            </a:fld>
            <a:endParaRPr lang="en-US"/>
          </a:p>
        </p:txBody>
      </p:sp>
    </p:spTree>
    <p:extLst>
      <p:ext uri="{BB962C8B-B14F-4D97-AF65-F5344CB8AC3E}">
        <p14:creationId xmlns:p14="http://schemas.microsoft.com/office/powerpoint/2010/main" val="2421033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733D6-F6DA-14EE-F0B0-730FA2D3F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66D36A-B2A8-326A-7156-06F913E2904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8431221-DC0A-18EC-3C96-0055DADEC854}"/>
              </a:ext>
            </a:extLst>
          </p:cNvPr>
          <p:cNvSpPr>
            <a:spLocks noGrp="1"/>
          </p:cNvSpPr>
          <p:nvPr>
            <p:ph type="body" idx="1"/>
          </p:nvPr>
        </p:nvSpPr>
        <p:spPr/>
        <p:txBody>
          <a:bodyPr>
            <a:normAutofit/>
          </a:bodyPr>
          <a:lstStyle/>
          <a:p>
            <a:r>
              <a:rPr lang="en-US" dirty="0"/>
              <a:t>This table sums up the previous 2 slides by summing up the key quantitative findings from existing analyses of the EU’s fit-for-55 and net-zero agendas, distinguishing between BU (left), suite of models (middle) and TD (right).</a:t>
            </a:r>
          </a:p>
          <a:p>
            <a:endParaRPr lang="en-US" dirty="0"/>
          </a:p>
          <a:p>
            <a:r>
              <a:rPr lang="en-US" sz="1200" kern="1200" dirty="0">
                <a:solidFill>
                  <a:schemeClr val="tx1"/>
                </a:solidFill>
                <a:effectLst/>
                <a:latin typeface="+mn-lt"/>
                <a:ea typeface="+mn-ea"/>
                <a:cs typeface="+mn-cs"/>
              </a:rPr>
              <a:t>Note that in addition to delivering small aggregate investment responses to mitigation policy action, top-down studies also tend to deliver modest green investment responses:</a:t>
            </a:r>
          </a:p>
          <a:p>
            <a:pPr marL="171450" indent="-171450">
              <a:buFontTx/>
              <a:buChar char="-"/>
            </a:pPr>
            <a:r>
              <a:rPr lang="en-US" sz="1200" kern="1200" dirty="0">
                <a:solidFill>
                  <a:schemeClr val="tx1"/>
                </a:solidFill>
                <a:effectLst/>
                <a:latin typeface="+mn-lt"/>
                <a:ea typeface="+mn-ea"/>
                <a:cs typeface="+mn-cs"/>
              </a:rPr>
              <a:t>So the small aggregate investment response is not just the general equilibrium outcome of large but offsetting green and brown/other investment responses: all types of investment vary much less than in bottom-up studies </a:t>
            </a:r>
          </a:p>
          <a:p>
            <a:pPr marL="171450" indent="-171450">
              <a:buFontTx/>
              <a:buChar char="-"/>
            </a:pPr>
            <a:r>
              <a:rPr lang="en-US" sz="1200" kern="1200" dirty="0">
                <a:solidFill>
                  <a:schemeClr val="tx1"/>
                </a:solidFill>
                <a:effectLst/>
                <a:latin typeface="+mn-lt"/>
                <a:ea typeface="+mn-ea"/>
                <a:cs typeface="+mn-cs"/>
              </a:rPr>
              <a:t>Compared to bottom-up studies and the results from our simulations further below, meeting the EU’s emission targets implies a considerably smaller rise in green investment in Coenen et al. (2024) and Garcia et al. (2025). While Varga et al. (2022) only report long-term green investment needs, these are also substantially below the long-term investment needs in GMMET—even though they are larger than in the other two studies</a:t>
            </a:r>
          </a:p>
          <a:p>
            <a:pPr marL="171450" indent="-171450">
              <a:buFontTx/>
              <a:buChar char="-"/>
            </a:pPr>
            <a:endParaRPr lang="en-US" sz="1200" kern="1200" dirty="0">
              <a:solidFill>
                <a:schemeClr val="tx1"/>
              </a:solidFill>
              <a:effectLst/>
              <a:latin typeface="+mn-lt"/>
              <a:ea typeface="+mn-ea"/>
              <a:cs typeface="+mn-cs"/>
            </a:endParaRPr>
          </a:p>
          <a:p>
            <a:pPr marL="0" marR="0" lvl="0" indent="0" algn="l" defTabSz="91431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Estimates in European Commission (2023) are based on a global CGE model (GEM-E3) with techno-economic inputs from bottom-up models for the energy system, transport, land use and non-CO2 greenhouse gas emissions. </a:t>
            </a:r>
            <a:endParaRPr lang="en-US" dirty="0"/>
          </a:p>
          <a:p>
            <a:pPr marL="171450" indent="-171450">
              <a:buFontTx/>
              <a:buChar char="-"/>
            </a:pPr>
            <a:endParaRPr lang="en-US" dirty="0"/>
          </a:p>
        </p:txBody>
      </p:sp>
      <p:sp>
        <p:nvSpPr>
          <p:cNvPr id="4" name="Date Placeholder 3">
            <a:extLst>
              <a:ext uri="{FF2B5EF4-FFF2-40B4-BE49-F238E27FC236}">
                <a16:creationId xmlns:a16="http://schemas.microsoft.com/office/drawing/2014/main" id="{AE4A91A6-D151-73AE-A6EB-56DEAD8FA036}"/>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B325C00F-E9B8-9290-3669-03298AF077D5}"/>
              </a:ext>
            </a:extLst>
          </p:cNvPr>
          <p:cNvSpPr>
            <a:spLocks noGrp="1"/>
          </p:cNvSpPr>
          <p:nvPr>
            <p:ph type="sldNum" sz="quarter" idx="5"/>
          </p:nvPr>
        </p:nvSpPr>
        <p:spPr/>
        <p:txBody>
          <a:bodyPr/>
          <a:lstStyle/>
          <a:p>
            <a:fld id="{BA49F774-CCF9-492C-9AEB-F2814D4A6625}" type="slidenum">
              <a:rPr lang="en-US" smtClean="0"/>
              <a:pPr/>
              <a:t>9</a:t>
            </a:fld>
            <a:endParaRPr lang="en-US"/>
          </a:p>
        </p:txBody>
      </p:sp>
    </p:spTree>
    <p:extLst>
      <p:ext uri="{BB962C8B-B14F-4D97-AF65-F5344CB8AC3E}">
        <p14:creationId xmlns:p14="http://schemas.microsoft.com/office/powerpoint/2010/main" val="121628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4EE6-EA14-582D-127A-01884CEC7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A91F1A-046E-0B0F-CAF2-38FD95B652A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93CFB3C-9C2E-EA40-B88F-1D3ABE4BE73C}"/>
              </a:ext>
            </a:extLst>
          </p:cNvPr>
          <p:cNvSpPr>
            <a:spLocks noGrp="1"/>
          </p:cNvSpPr>
          <p:nvPr>
            <p:ph type="body" idx="1"/>
          </p:nvPr>
        </p:nvSpPr>
        <p:spPr/>
        <p:txBody>
          <a:bodyPr>
            <a:normAutofit/>
          </a:bodyPr>
          <a:lstStyle/>
          <a:p>
            <a:r>
              <a:rPr lang="en-US" dirty="0"/>
              <a:t>Limitations: interconnectors</a:t>
            </a:r>
          </a:p>
          <a:p>
            <a:pPr marL="171450" indent="-171450">
              <a:buFontTx/>
              <a:buChar char="-"/>
            </a:pPr>
            <a:r>
              <a:rPr lang="en-US" sz="1200" kern="1200" dirty="0">
                <a:solidFill>
                  <a:schemeClr val="tx1"/>
                </a:solidFill>
                <a:effectLst/>
                <a:latin typeface="+mn-lt"/>
                <a:ea typeface="+mn-ea"/>
                <a:cs typeface="+mn-cs"/>
              </a:rPr>
              <a:t>We model electricity transmission and distribution, but open question whether our analysis fully captures the additional grid capacity and inter-connectors required for the electricity sector to accommodate the simulated rise in renewables—a hotly debated topic in Europe in recent years, and one of the several motivations behind the </a:t>
            </a:r>
            <a:r>
              <a:rPr lang="en-US" sz="1200" b="1" kern="1200" dirty="0">
                <a:solidFill>
                  <a:schemeClr val="tx1"/>
                </a:solidFill>
                <a:effectLst/>
                <a:latin typeface="+mn-lt"/>
                <a:ea typeface="+mn-ea"/>
                <a:cs typeface="+mn-cs"/>
              </a:rPr>
              <a:t>European Grids package and Energy Highways initiative </a:t>
            </a:r>
            <a:r>
              <a:rPr lang="en-US" sz="1200" kern="1200" dirty="0">
                <a:solidFill>
                  <a:schemeClr val="tx1"/>
                </a:solidFill>
                <a:effectLst/>
                <a:latin typeface="+mn-lt"/>
                <a:ea typeface="+mn-ea"/>
                <a:cs typeface="+mn-cs"/>
              </a:rPr>
              <a:t>proposed by the EC in late 2025. </a:t>
            </a:r>
          </a:p>
          <a:p>
            <a:pPr marL="171450" indent="-171450">
              <a:buFontTx/>
              <a:buChar char="-"/>
            </a:pPr>
            <a:r>
              <a:rPr lang="en-US" sz="1200" kern="1200" dirty="0">
                <a:solidFill>
                  <a:schemeClr val="tx1"/>
                </a:solidFill>
                <a:effectLst/>
                <a:latin typeface="+mn-lt"/>
                <a:ea typeface="+mn-ea"/>
                <a:cs typeface="+mn-cs"/>
              </a:rPr>
              <a:t>However, in our simulations, </a:t>
            </a:r>
            <a:r>
              <a:rPr lang="en-US" sz="1200" b="1" kern="1200" dirty="0">
                <a:solidFill>
                  <a:schemeClr val="tx1"/>
                </a:solidFill>
                <a:effectLst/>
                <a:latin typeface="+mn-lt"/>
                <a:ea typeface="+mn-ea"/>
                <a:cs typeface="+mn-cs"/>
              </a:rPr>
              <a:t>the rise in renewables is too limited in terms of percentage points of GDP for this issue to materially affect the results</a:t>
            </a:r>
            <a:r>
              <a:rPr lang="en-US" sz="1200" kern="1200" dirty="0">
                <a:solidFill>
                  <a:schemeClr val="tx1"/>
                </a:solidFill>
                <a:effectLst/>
                <a:latin typeface="+mn-lt"/>
                <a:ea typeface="+mn-ea"/>
                <a:cs typeface="+mn-cs"/>
              </a:rPr>
              <a:t>. For example, if one euro of extra investment in renewables required 0.6 euro of extra investment in grid capacity—a figure that would be roughly consistent with the IEA 2025 </a:t>
            </a:r>
            <a:r>
              <a:rPr lang="en-US" sz="1200" i="1" kern="1200" dirty="0">
                <a:solidFill>
                  <a:schemeClr val="tx1"/>
                </a:solidFill>
                <a:effectLst/>
                <a:latin typeface="+mn-lt"/>
                <a:ea typeface="+mn-ea"/>
                <a:cs typeface="+mn-cs"/>
              </a:rPr>
              <a:t>World Energy Investment</a:t>
            </a:r>
            <a:r>
              <a:rPr lang="en-US" sz="1200" kern="1200" dirty="0">
                <a:solidFill>
                  <a:schemeClr val="tx1"/>
                </a:solidFill>
                <a:effectLst/>
                <a:latin typeface="+mn-lt"/>
                <a:ea typeface="+mn-ea"/>
                <a:cs typeface="+mn-cs"/>
              </a:rPr>
              <a:t> Report’s cost estimates for EU power generation and transmission and distribution costs, respectively—</a:t>
            </a:r>
            <a:r>
              <a:rPr lang="en-US" sz="1200" b="1" kern="1200" dirty="0">
                <a:solidFill>
                  <a:schemeClr val="tx1"/>
                </a:solidFill>
                <a:effectLst/>
                <a:latin typeface="+mn-lt"/>
                <a:ea typeface="+mn-ea"/>
                <a:cs typeface="+mn-cs"/>
              </a:rPr>
              <a:t>the rise in renewables investment in our central scenario would imply at most a 0.1 percentage point of GDP higher peak increase in electricity grid investment than simulated here.</a:t>
            </a:r>
          </a:p>
          <a:p>
            <a:pPr marL="171450" indent="-171450">
              <a:buFontTx/>
              <a:buChar char="-"/>
            </a:pPr>
            <a:endParaRPr lang="en-US" sz="1200" b="1"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This </a:t>
            </a:r>
            <a:r>
              <a:rPr lang="en-US" sz="1200" b="1" kern="1200" dirty="0">
                <a:solidFill>
                  <a:schemeClr val="tx1"/>
                </a:solidFill>
                <a:effectLst/>
                <a:latin typeface="+mn-lt"/>
                <a:ea typeface="+mn-ea"/>
                <a:cs typeface="+mn-cs"/>
              </a:rPr>
              <a:t>restricted scope implies we may slightly under-estimate investment needs</a:t>
            </a:r>
            <a:r>
              <a:rPr lang="en-US" sz="1200" b="0" kern="1200" dirty="0">
                <a:solidFill>
                  <a:schemeClr val="tx1"/>
                </a:solidFill>
                <a:effectLst/>
                <a:latin typeface="+mn-lt"/>
                <a:ea typeface="+mn-ea"/>
                <a:cs typeface="+mn-cs"/>
              </a:rPr>
              <a:t>:</a:t>
            </a:r>
          </a:p>
          <a:p>
            <a:pPr marL="171450" indent="-171450">
              <a:buFontTx/>
              <a:buChar char="-"/>
            </a:pPr>
            <a:r>
              <a:rPr lang="en-US" sz="1200" b="0" kern="1200" dirty="0">
                <a:solidFill>
                  <a:schemeClr val="tx1"/>
                </a:solidFill>
                <a:effectLst/>
                <a:latin typeface="+mn-lt"/>
                <a:ea typeface="+mn-ea"/>
                <a:cs typeface="+mn-cs"/>
              </a:rPr>
              <a:t>Agriculture and waste</a:t>
            </a:r>
          </a:p>
          <a:p>
            <a:pPr marL="171450" indent="-171450">
              <a:buFontTx/>
              <a:buChar char="-"/>
            </a:pPr>
            <a:r>
              <a:rPr lang="en-US" sz="1200" b="0" kern="1200" dirty="0">
                <a:solidFill>
                  <a:schemeClr val="tx1"/>
                </a:solidFill>
                <a:effectLst/>
                <a:latin typeface="+mn-lt"/>
                <a:ea typeface="+mn-ea"/>
                <a:cs typeface="+mn-cs"/>
              </a:rPr>
              <a:t>Grid capacity and interconnectors: ~ 0.1 pp of GDP at peak (see above) </a:t>
            </a:r>
          </a:p>
          <a:p>
            <a:pPr marL="171450" indent="-171450">
              <a:buFontTx/>
              <a:buChar char="-"/>
            </a:pPr>
            <a:r>
              <a:rPr lang="en-US" sz="1200" b="0" kern="1200" dirty="0">
                <a:solidFill>
                  <a:schemeClr val="tx1"/>
                </a:solidFill>
                <a:effectLst/>
                <a:latin typeface="+mn-lt"/>
                <a:ea typeface="+mn-ea"/>
                <a:cs typeface="+mn-cs"/>
              </a:rPr>
              <a:t>Additional EU regulations (if included, ICE cars—ban or new 90% emission reduction target proposed by EU) would also raise investment green needs in transport (albeit not necessarily net investment much).</a:t>
            </a:r>
          </a:p>
          <a:p>
            <a:pPr marL="0" indent="0">
              <a:buFontTx/>
              <a:buNone/>
            </a:pPr>
            <a:endParaRPr lang="en-US" b="0" dirty="0"/>
          </a:p>
        </p:txBody>
      </p:sp>
      <p:sp>
        <p:nvSpPr>
          <p:cNvPr id="4" name="Date Placeholder 3">
            <a:extLst>
              <a:ext uri="{FF2B5EF4-FFF2-40B4-BE49-F238E27FC236}">
                <a16:creationId xmlns:a16="http://schemas.microsoft.com/office/drawing/2014/main" id="{B669950C-097C-27B2-22D1-034DC38CA1F1}"/>
              </a:ext>
            </a:extLst>
          </p:cNvPr>
          <p:cNvSpPr>
            <a:spLocks noGrp="1"/>
          </p:cNvSpPr>
          <p:nvPr>
            <p:ph type="dt" idx="1"/>
          </p:nvPr>
        </p:nvSpPr>
        <p:spPr/>
        <p:txBody>
          <a:bodyPr/>
          <a:lstStyle/>
          <a:p>
            <a:fld id="{49E4E862-E263-8B4A-AFB5-DFAAA754BCA9}" type="datetime1">
              <a:rPr lang="en-US" smtClean="0"/>
              <a:t>3/25/2026</a:t>
            </a:fld>
            <a:endParaRPr lang="en-US"/>
          </a:p>
        </p:txBody>
      </p:sp>
      <p:sp>
        <p:nvSpPr>
          <p:cNvPr id="5" name="Slide Number Placeholder 4">
            <a:extLst>
              <a:ext uri="{FF2B5EF4-FFF2-40B4-BE49-F238E27FC236}">
                <a16:creationId xmlns:a16="http://schemas.microsoft.com/office/drawing/2014/main" id="{0130FA99-9951-9DB2-4391-C610233BF459}"/>
              </a:ext>
            </a:extLst>
          </p:cNvPr>
          <p:cNvSpPr>
            <a:spLocks noGrp="1"/>
          </p:cNvSpPr>
          <p:nvPr>
            <p:ph type="sldNum" sz="quarter" idx="5"/>
          </p:nvPr>
        </p:nvSpPr>
        <p:spPr/>
        <p:txBody>
          <a:bodyPr/>
          <a:lstStyle/>
          <a:p>
            <a:fld id="{BA49F774-CCF9-492C-9AEB-F2814D4A6625}" type="slidenum">
              <a:rPr lang="en-US" smtClean="0"/>
              <a:pPr/>
              <a:t>10</a:t>
            </a:fld>
            <a:endParaRPr lang="en-US"/>
          </a:p>
        </p:txBody>
      </p:sp>
    </p:spTree>
    <p:extLst>
      <p:ext uri="{BB962C8B-B14F-4D97-AF65-F5344CB8AC3E}">
        <p14:creationId xmlns:p14="http://schemas.microsoft.com/office/powerpoint/2010/main" val="1716043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9225"/>
          <a:stretch/>
        </p:blipFill>
        <p:spPr>
          <a:xfrm>
            <a:off x="5623560" y="749808"/>
            <a:ext cx="1128304" cy="1143000"/>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6085019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11519002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4016884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European Department</a:t>
            </a:r>
            <a:endParaRPr lang="en-US" sz="900"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European Department</a:t>
            </a:r>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European Department</a:t>
            </a:r>
            <a:endParaRPr lang="en-US" sz="900"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European Department</a:t>
            </a:r>
            <a:endParaRPr lang="en-US" sz="900"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194526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666226" cy="1143000"/>
          </a:xfrm>
          <a:prstGeom prst="rect">
            <a:avLst/>
          </a:prstGeom>
        </p:spPr>
      </p:pic>
    </p:spTree>
    <p:extLst>
      <p:ext uri="{BB962C8B-B14F-4D97-AF65-F5344CB8AC3E}">
        <p14:creationId xmlns:p14="http://schemas.microsoft.com/office/powerpoint/2010/main" val="3585318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userDrawn="1">
          <p15:clr>
            <a:srgbClr val="FBAE40"/>
          </p15:clr>
        </p15:guide>
        <p15:guide id="6" orient="horz" pos="8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European Department</a:t>
            </a:r>
            <a:endParaRPr lang="en-US" sz="900"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638877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European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3709873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European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01591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European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Tree>
    <p:extLst>
      <p:ext uri="{BB962C8B-B14F-4D97-AF65-F5344CB8AC3E}">
        <p14:creationId xmlns:p14="http://schemas.microsoft.com/office/powerpoint/2010/main" val="6579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European Department</a:t>
            </a:r>
            <a:endParaRPr lang="en-US" sz="900"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683390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9914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1982088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European Department</a:t>
            </a:r>
            <a:endParaRPr lang="en-US" sz="900"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60" r:id="rId2"/>
    <p:sldLayoutId id="2147483754" r:id="rId3"/>
    <p:sldLayoutId id="2147483755" r:id="rId4"/>
    <p:sldLayoutId id="2147483756" r:id="rId5"/>
    <p:sldLayoutId id="2147483758" r:id="rId6"/>
    <p:sldLayoutId id="2147483757" r:id="rId7"/>
    <p:sldLayoutId id="2147483707" r:id="rId8"/>
    <p:sldLayoutId id="2147483759" r:id="rId9"/>
    <p:sldLayoutId id="2147483748" r:id="rId10"/>
    <p:sldLayoutId id="2147483744" r:id="rId11"/>
    <p:sldLayoutId id="2147483750" r:id="rId12"/>
    <p:sldLayoutId id="2147483747" r:id="rId13"/>
    <p:sldLayoutId id="2147483752" r:id="rId14"/>
    <p:sldLayoutId id="2147483751" r:id="rId15"/>
    <p:sldLayoutId id="2147483745" r:id="rId16"/>
    <p:sldLayoutId id="2147483746" r:id="rId17"/>
    <p:sldLayoutId id="2147483749" r:id="rId18"/>
    <p:sldLayoutId id="2147483753" r:id="rId19"/>
    <p:sldLayoutId id="2147483743" r:id="rId20"/>
    <p:sldLayoutId id="2147483761" r:id="rId21"/>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5.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a:xfrm>
            <a:off x="319489" y="1766598"/>
            <a:ext cx="11204154" cy="1119821"/>
          </a:xfrm>
        </p:spPr>
        <p:txBody>
          <a:bodyPr>
            <a:normAutofit/>
          </a:bodyPr>
          <a:lstStyle/>
          <a:p>
            <a:pPr algn="ctr"/>
            <a:r>
              <a:rPr lang="en-US" sz="2400" dirty="0"/>
              <a:t>The EU’s Energy Transition: </a:t>
            </a:r>
            <a:br>
              <a:rPr lang="en-US" sz="2400" dirty="0"/>
            </a:br>
            <a:r>
              <a:rPr lang="en-US" sz="2400" dirty="0"/>
              <a:t>Investment Impact and Role of Carbon Pricing Revenue Recycling</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a:xfrm>
            <a:off x="3092399" y="3302706"/>
            <a:ext cx="5515284" cy="1337751"/>
          </a:xfrm>
        </p:spPr>
        <p:txBody>
          <a:bodyPr>
            <a:normAutofit/>
          </a:bodyPr>
          <a:lstStyle/>
          <a:p>
            <a:pPr algn="ctr">
              <a:spcBef>
                <a:spcPts val="1200"/>
              </a:spcBef>
            </a:pPr>
            <a:r>
              <a:rPr lang="en-US" b="0" cap="none" dirty="0"/>
              <a:t>Romain Duval and Simon Voigts*</a:t>
            </a:r>
          </a:p>
          <a:p>
            <a:pPr algn="ctr">
              <a:spcBef>
                <a:spcPts val="1200"/>
              </a:spcBef>
            </a:pPr>
            <a:r>
              <a:rPr lang="en-US" b="0" cap="none" dirty="0"/>
              <a:t>International Monetary Fund</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672029" y="4751252"/>
            <a:ext cx="10719412" cy="1462261"/>
          </a:xfrm>
        </p:spPr>
        <p:txBody>
          <a:bodyPr>
            <a:normAutofit fontScale="47500" lnSpcReduction="20000"/>
          </a:bodyPr>
          <a:lstStyle/>
          <a:p>
            <a:pPr algn="ctr"/>
            <a:r>
              <a:rPr lang="en-US" sz="4200"/>
              <a:t>March 25, </a:t>
            </a:r>
            <a:r>
              <a:rPr lang="en-US" sz="4200" dirty="0"/>
              <a:t>2026</a:t>
            </a:r>
          </a:p>
          <a:p>
            <a:pPr algn="ctr"/>
            <a:r>
              <a:rPr lang="en-US" sz="4200" dirty="0"/>
              <a:t>CEPII, Paris</a:t>
            </a:r>
          </a:p>
          <a:p>
            <a:pPr algn="ctr"/>
            <a:endParaRPr lang="en-US" dirty="0"/>
          </a:p>
          <a:p>
            <a:pPr algn="ctr"/>
            <a:endParaRPr lang="en-US" dirty="0"/>
          </a:p>
          <a:p>
            <a:pPr algn="ctr"/>
            <a:r>
              <a:rPr lang="en-US" sz="3000" dirty="0"/>
              <a:t>* Joint work with Benjamin Carton, Geoffroy Dolphin, Andrew Hodge, Amit Kara and Sebastian Wende (IMF). The views expressed in this presentation are those of the authors and should not be misconstrued for those of the IMF or its Executive Board.</a:t>
            </a:r>
          </a:p>
        </p:txBody>
      </p:sp>
    </p:spTree>
    <p:extLst>
      <p:ext uri="{BB962C8B-B14F-4D97-AF65-F5344CB8AC3E}">
        <p14:creationId xmlns:p14="http://schemas.microsoft.com/office/powerpoint/2010/main" val="328971448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E3DE8-EA9A-62E4-EF1E-75356E646A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D9B4E6-6A05-3908-7B27-A954CF72A09E}"/>
              </a:ext>
            </a:extLst>
          </p:cNvPr>
          <p:cNvSpPr>
            <a:spLocks noGrp="1"/>
          </p:cNvSpPr>
          <p:nvPr>
            <p:ph type="title"/>
          </p:nvPr>
        </p:nvSpPr>
        <p:spPr>
          <a:xfrm>
            <a:off x="3549294" y="227239"/>
            <a:ext cx="7035800" cy="547084"/>
          </a:xfrm>
        </p:spPr>
        <p:txBody>
          <a:bodyPr>
            <a:normAutofit/>
          </a:bodyPr>
          <a:lstStyle/>
          <a:p>
            <a:r>
              <a:rPr lang="en-US" dirty="0"/>
              <a:t>What this paper does</a:t>
            </a:r>
          </a:p>
        </p:txBody>
      </p:sp>
      <p:sp>
        <p:nvSpPr>
          <p:cNvPr id="5" name="Text Placeholder 4">
            <a:extLst>
              <a:ext uri="{FF2B5EF4-FFF2-40B4-BE49-F238E27FC236}">
                <a16:creationId xmlns:a16="http://schemas.microsoft.com/office/drawing/2014/main" id="{F2D85B88-BEE4-7299-A9A1-D6142CFEFF86}"/>
              </a:ext>
            </a:extLst>
          </p:cNvPr>
          <p:cNvSpPr>
            <a:spLocks noGrp="1"/>
          </p:cNvSpPr>
          <p:nvPr>
            <p:ph type="body" sz="quarter" idx="10"/>
          </p:nvPr>
        </p:nvSpPr>
        <p:spPr>
          <a:xfrm>
            <a:off x="170886" y="887339"/>
            <a:ext cx="11637868" cy="5893164"/>
          </a:xfrm>
        </p:spPr>
        <p:txBody>
          <a:bodyPr vert="horz" lIns="0" tIns="137160" rIns="0" bIns="0" rtlCol="0" anchor="t">
            <a:noAutofit/>
          </a:bodyPr>
          <a:lstStyle/>
          <a:p>
            <a:pPr marL="233045" lvl="1" indent="-233045">
              <a:lnSpc>
                <a:spcPct val="115000"/>
              </a:lnSpc>
              <a:spcAft>
                <a:spcPts val="1200"/>
              </a:spcAft>
            </a:pPr>
            <a:r>
              <a:rPr lang="en-US" sz="1900" dirty="0">
                <a:solidFill>
                  <a:srgbClr val="000000"/>
                </a:solidFill>
                <a:cs typeface="Segoe UI"/>
              </a:rPr>
              <a:t>Use detailed insights from BU studies to inform granular sectoral modelling in TD GE framework </a:t>
            </a:r>
            <a:r>
              <a:rPr lang="en-US" sz="1900" dirty="0">
                <a:solidFill>
                  <a:srgbClr val="000000"/>
                </a:solidFill>
                <a:cs typeface="Segoe UI"/>
                <a:sym typeface="Wingdings" panose="05000000000000000000" pitchFamily="2" charset="2"/>
              </a:rPr>
              <a:t> </a:t>
            </a:r>
            <a:r>
              <a:rPr lang="en-US" sz="1900" b="1" dirty="0">
                <a:solidFill>
                  <a:srgbClr val="000000"/>
                </a:solidFill>
                <a:cs typeface="Segoe UI"/>
                <a:sym typeface="Wingdings" panose="05000000000000000000" pitchFamily="2" charset="2"/>
              </a:rPr>
              <a:t>combine each approach’s strength</a:t>
            </a:r>
            <a:r>
              <a:rPr lang="en-US" sz="1900" dirty="0">
                <a:solidFill>
                  <a:srgbClr val="000000"/>
                </a:solidFill>
                <a:cs typeface="Segoe UI"/>
              </a:rPr>
              <a:t>:</a:t>
            </a:r>
          </a:p>
          <a:p>
            <a:pPr marL="458470" lvl="2" indent="-233045">
              <a:lnSpc>
                <a:spcPct val="114999"/>
              </a:lnSpc>
              <a:spcAft>
                <a:spcPts val="1200"/>
              </a:spcAft>
              <a:buFont typeface="Wingdings"/>
              <a:buChar char="Ø"/>
            </a:pPr>
            <a:r>
              <a:rPr lang="en-US" sz="1900" dirty="0">
                <a:solidFill>
                  <a:srgbClr val="000000"/>
                </a:solidFill>
                <a:cs typeface="Arial"/>
              </a:rPr>
              <a:t>E</a:t>
            </a:r>
            <a:r>
              <a:rPr lang="en-US" sz="1900" dirty="0">
                <a:solidFill>
                  <a:srgbClr val="000000"/>
                </a:solidFill>
                <a:cs typeface="Segoe UI"/>
              </a:rPr>
              <a:t>xpand IMF’s GMMET NK model with detailed modeling of key emitting sectors (building heating and insulation, energy-efficiency investments in EIIs, on top of electricity, transportation)</a:t>
            </a:r>
          </a:p>
          <a:p>
            <a:pPr marL="233045" lvl="1" indent="-233045">
              <a:lnSpc>
                <a:spcPct val="115000"/>
              </a:lnSpc>
              <a:spcAft>
                <a:spcPts val="1200"/>
              </a:spcAft>
            </a:pPr>
            <a:r>
              <a:rPr lang="en-US" sz="1900" dirty="0">
                <a:solidFill>
                  <a:srgbClr val="000000"/>
                </a:solidFill>
                <a:cs typeface="Segoe UI"/>
              </a:rPr>
              <a:t>(Re)Assess </a:t>
            </a:r>
            <a:r>
              <a:rPr lang="en-US" sz="1900" b="1" dirty="0">
                <a:solidFill>
                  <a:srgbClr val="000000"/>
                </a:solidFill>
                <a:cs typeface="Segoe UI"/>
              </a:rPr>
              <a:t>3 key policy questions</a:t>
            </a:r>
            <a:r>
              <a:rPr lang="en-US" sz="1900" dirty="0">
                <a:solidFill>
                  <a:srgbClr val="000000"/>
                </a:solidFill>
                <a:cs typeface="Segoe UI"/>
              </a:rPr>
              <a:t>:</a:t>
            </a:r>
          </a:p>
          <a:p>
            <a:pPr marL="458470" lvl="2" indent="-233045">
              <a:lnSpc>
                <a:spcPct val="114999"/>
              </a:lnSpc>
              <a:spcAft>
                <a:spcPts val="1200"/>
              </a:spcAft>
              <a:buFont typeface="Wingdings"/>
              <a:buChar char="Ø"/>
            </a:pPr>
            <a:r>
              <a:rPr lang="en-US" sz="1900" dirty="0">
                <a:solidFill>
                  <a:srgbClr val="000000"/>
                </a:solidFill>
                <a:cs typeface="Arial"/>
              </a:rPr>
              <a:t>How large are the investment implications of achieving the EU’s climate goals?</a:t>
            </a:r>
          </a:p>
          <a:p>
            <a:pPr marL="458470" lvl="2" indent="-233045">
              <a:lnSpc>
                <a:spcPct val="114999"/>
              </a:lnSpc>
              <a:spcAft>
                <a:spcPts val="1200"/>
              </a:spcAft>
              <a:buFont typeface="Wingdings"/>
              <a:buChar char="Ø"/>
            </a:pPr>
            <a:r>
              <a:rPr lang="en-US" sz="1900" dirty="0">
                <a:solidFill>
                  <a:srgbClr val="000000"/>
                </a:solidFill>
                <a:cs typeface="Arial"/>
              </a:rPr>
              <a:t>What are the broader macro implications of the EU’s energy transition? (output, inflation, energy prices, fiscal balances)</a:t>
            </a:r>
            <a:endParaRPr lang="en-US" dirty="0">
              <a:cs typeface="Arial" panose="020B0604020202020204"/>
            </a:endParaRPr>
          </a:p>
          <a:p>
            <a:pPr marL="458470" lvl="2" indent="-233045">
              <a:lnSpc>
                <a:spcPct val="114999"/>
              </a:lnSpc>
              <a:spcAft>
                <a:spcPts val="1200"/>
              </a:spcAft>
              <a:buClr>
                <a:srgbClr val="7F7F7F"/>
              </a:buClr>
              <a:buFont typeface="Wingdings" pitchFamily="2" charset="2"/>
              <a:buChar char="Ø"/>
            </a:pPr>
            <a:r>
              <a:rPr lang="en-US" sz="1900" dirty="0">
                <a:solidFill>
                  <a:srgbClr val="000000"/>
                </a:solidFill>
                <a:cs typeface="Arial"/>
              </a:rPr>
              <a:t>How are these impacts shaped by the climate policy mix and recycling of carbon pricing revenues? </a:t>
            </a:r>
            <a:endParaRPr lang="en-US" dirty="0">
              <a:cs typeface="Arial" panose="020B0604020202020204"/>
            </a:endParaRPr>
          </a:p>
          <a:p>
            <a:pPr marL="233045" lvl="1" indent="-233045">
              <a:lnSpc>
                <a:spcPct val="115000"/>
              </a:lnSpc>
              <a:spcAft>
                <a:spcPts val="1200"/>
              </a:spcAft>
            </a:pPr>
            <a:r>
              <a:rPr lang="en-US" sz="1900" dirty="0">
                <a:solidFill>
                  <a:srgbClr val="000000"/>
                </a:solidFill>
                <a:cs typeface="Segoe UI"/>
              </a:rPr>
              <a:t>Limitations:</a:t>
            </a:r>
          </a:p>
          <a:p>
            <a:pPr marL="458470" lvl="2" indent="-233045">
              <a:lnSpc>
                <a:spcPct val="114999"/>
              </a:lnSpc>
              <a:spcAft>
                <a:spcPts val="1200"/>
              </a:spcAft>
              <a:buFont typeface="Wingdings"/>
              <a:buChar char="Ø"/>
            </a:pPr>
            <a:r>
              <a:rPr lang="en-US" sz="1900" dirty="0">
                <a:solidFill>
                  <a:srgbClr val="000000"/>
                </a:solidFill>
                <a:cs typeface="Arial"/>
              </a:rPr>
              <a:t>Focus on ETS1 and ETS 2 </a:t>
            </a:r>
            <a:r>
              <a:rPr lang="en-US" sz="1900" dirty="0">
                <a:solidFill>
                  <a:srgbClr val="000000"/>
                </a:solidFill>
                <a:cs typeface="Arial"/>
                <a:sym typeface="Wingdings" panose="05000000000000000000" pitchFamily="2" charset="2"/>
              </a:rPr>
              <a:t> </a:t>
            </a:r>
            <a:r>
              <a:rPr lang="en-US" sz="1900" dirty="0">
                <a:solidFill>
                  <a:srgbClr val="000000"/>
                </a:solidFill>
                <a:cs typeface="Arial"/>
              </a:rPr>
              <a:t>Excluded from scope of analysis: agriculture and waste; some specific investments in energy sector (e.g. interconnectors); a handful of EU regulations (e.g. on cars)</a:t>
            </a:r>
            <a:endParaRPr lang="en-US" sz="1900" dirty="0">
              <a:cs typeface="Times New Roman"/>
            </a:endParaRPr>
          </a:p>
        </p:txBody>
      </p:sp>
    </p:spTree>
    <p:extLst>
      <p:ext uri="{BB962C8B-B14F-4D97-AF65-F5344CB8AC3E}">
        <p14:creationId xmlns:p14="http://schemas.microsoft.com/office/powerpoint/2010/main" val="2568483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D8468-589C-2839-739C-838AA98021A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994C92F-492C-FCFD-3B17-EA850BD409D4}"/>
              </a:ext>
            </a:extLst>
          </p:cNvPr>
          <p:cNvSpPr>
            <a:spLocks noGrp="1"/>
          </p:cNvSpPr>
          <p:nvPr>
            <p:ph type="title"/>
          </p:nvPr>
        </p:nvSpPr>
        <p:spPr>
          <a:xfrm>
            <a:off x="4011631" y="278609"/>
            <a:ext cx="3488504" cy="547084"/>
          </a:xfrm>
        </p:spPr>
        <p:txBody>
          <a:bodyPr>
            <a:normAutofit/>
          </a:bodyPr>
          <a:lstStyle/>
          <a:p>
            <a:r>
              <a:rPr lang="en-US" dirty="0"/>
              <a:t>What we find</a:t>
            </a:r>
          </a:p>
        </p:txBody>
      </p:sp>
      <p:sp>
        <p:nvSpPr>
          <p:cNvPr id="5" name="Text Placeholder 4">
            <a:extLst>
              <a:ext uri="{FF2B5EF4-FFF2-40B4-BE49-F238E27FC236}">
                <a16:creationId xmlns:a16="http://schemas.microsoft.com/office/drawing/2014/main" id="{8EB576DF-2568-8CCC-8A91-90026D661460}"/>
              </a:ext>
            </a:extLst>
          </p:cNvPr>
          <p:cNvSpPr>
            <a:spLocks noGrp="1"/>
          </p:cNvSpPr>
          <p:nvPr>
            <p:ph type="body" sz="quarter" idx="10"/>
          </p:nvPr>
        </p:nvSpPr>
        <p:spPr>
          <a:xfrm>
            <a:off x="352425" y="964836"/>
            <a:ext cx="11575872" cy="5538706"/>
          </a:xfrm>
        </p:spPr>
        <p:txBody>
          <a:bodyPr vert="horz" lIns="0" tIns="137160" rIns="0" bIns="0" rtlCol="0" anchor="t">
            <a:noAutofit/>
          </a:bodyPr>
          <a:lstStyle/>
          <a:p>
            <a:pPr marL="233045" lvl="1" indent="-233045">
              <a:lnSpc>
                <a:spcPct val="115000"/>
              </a:lnSpc>
              <a:spcAft>
                <a:spcPts val="1200"/>
              </a:spcAft>
            </a:pPr>
            <a:r>
              <a:rPr lang="en-US" sz="1800" b="1" dirty="0"/>
              <a:t>The EU’s energy transition will not have large macro impacts if done the right way:</a:t>
            </a:r>
            <a:endParaRPr lang="en-US" sz="1800" dirty="0">
              <a:solidFill>
                <a:srgbClr val="000000"/>
              </a:solidFill>
              <a:cs typeface="Segoe UI"/>
            </a:endParaRPr>
          </a:p>
          <a:p>
            <a:pPr marL="458470" lvl="2" indent="-233045">
              <a:lnSpc>
                <a:spcPct val="114999"/>
              </a:lnSpc>
              <a:spcAft>
                <a:spcPts val="1200"/>
              </a:spcAft>
              <a:buFont typeface="Wingdings"/>
              <a:buChar char="Ø"/>
            </a:pPr>
            <a:r>
              <a:rPr lang="en-US" sz="1800" dirty="0"/>
              <a:t>Moderate impacts on investment (in between BU and TD), growth, energy prices, and fiscal balances…</a:t>
            </a:r>
          </a:p>
          <a:p>
            <a:pPr marL="458470" lvl="2" indent="-233045">
              <a:lnSpc>
                <a:spcPct val="114999"/>
              </a:lnSpc>
              <a:spcAft>
                <a:spcPts val="1200"/>
              </a:spcAft>
              <a:buFont typeface="Wingdings"/>
              <a:buChar char="Ø"/>
            </a:pPr>
            <a:r>
              <a:rPr lang="en-US" sz="1800" dirty="0"/>
              <a:t>…if ETS1 and ETS2 are ramped up as needed, and (only) partially used to finance well-designed green subsidies—</a:t>
            </a:r>
            <a:r>
              <a:rPr lang="en-US" sz="1800" b="1" dirty="0"/>
              <a:t>carbon pricing and green subsidies are complementary</a:t>
            </a:r>
          </a:p>
          <a:p>
            <a:pPr marL="233045" lvl="1" indent="-233045">
              <a:lnSpc>
                <a:spcPct val="115000"/>
              </a:lnSpc>
              <a:spcAft>
                <a:spcPts val="1200"/>
              </a:spcAft>
            </a:pPr>
            <a:r>
              <a:rPr lang="en-US" sz="1800" dirty="0"/>
              <a:t>Meeting the EU’s targets implies about </a:t>
            </a:r>
            <a:r>
              <a:rPr lang="en-US" sz="1800" b="1" dirty="0"/>
              <a:t>1.3% percent of GDP higher green investment, but only 1% higher aggregate investment</a:t>
            </a:r>
            <a:r>
              <a:rPr lang="en-US" sz="1800" dirty="0"/>
              <a:t>, over the next decade in our central scenario </a:t>
            </a:r>
            <a:r>
              <a:rPr lang="en-US" sz="1800">
                <a:sym typeface="Wingdings" panose="05000000000000000000" pitchFamily="2" charset="2"/>
              </a:rPr>
              <a:t> in between BU and TD</a:t>
            </a:r>
            <a:r>
              <a:rPr lang="en-US" sz="1800"/>
              <a:t> </a:t>
            </a:r>
            <a:endParaRPr lang="en-US" sz="1800" dirty="0"/>
          </a:p>
          <a:p>
            <a:pPr marL="233045" lvl="1" indent="-233045">
              <a:lnSpc>
                <a:spcPct val="115000"/>
              </a:lnSpc>
              <a:spcAft>
                <a:spcPts val="1200"/>
              </a:spcAft>
            </a:pPr>
            <a:r>
              <a:rPr lang="en-US" sz="1800" dirty="0">
                <a:solidFill>
                  <a:srgbClr val="000000"/>
                </a:solidFill>
                <a:cs typeface="Segoe UI"/>
              </a:rPr>
              <a:t>The policy mix matters, albeit not dramatically: </a:t>
            </a:r>
            <a:r>
              <a:rPr lang="en-US" sz="1800" b="1" dirty="0">
                <a:solidFill>
                  <a:srgbClr val="000000"/>
                </a:solidFill>
                <a:cs typeface="Segoe UI"/>
              </a:rPr>
              <a:t>relying</a:t>
            </a:r>
            <a:r>
              <a:rPr lang="en-US" sz="1800" b="1" dirty="0"/>
              <a:t> more on green subsidies would imply a larger investment increase, but still moderate</a:t>
            </a:r>
            <a:r>
              <a:rPr lang="en-US" sz="1800" dirty="0"/>
              <a:t>—about a quarter larger, compared to our central scenario</a:t>
            </a:r>
          </a:p>
          <a:p>
            <a:pPr marL="233045" lvl="1" indent="-233045">
              <a:lnSpc>
                <a:spcPct val="115000"/>
              </a:lnSpc>
              <a:spcAft>
                <a:spcPts val="1200"/>
              </a:spcAft>
            </a:pPr>
            <a:r>
              <a:rPr lang="en-US" sz="1800" b="1" dirty="0"/>
              <a:t>The EU can afford its energy transition fiscally if decarbonization relies sufficiently on carbon pricing:</a:t>
            </a:r>
            <a:endParaRPr lang="en-US" sz="1800" dirty="0">
              <a:solidFill>
                <a:srgbClr val="000000"/>
              </a:solidFill>
              <a:cs typeface="Segoe UI"/>
            </a:endParaRPr>
          </a:p>
          <a:p>
            <a:pPr marL="458470" lvl="2" indent="-233045">
              <a:lnSpc>
                <a:spcPct val="114999"/>
              </a:lnSpc>
              <a:spcAft>
                <a:spcPts val="1200"/>
              </a:spcAft>
              <a:buFont typeface="Wingdings"/>
              <a:buChar char="Ø"/>
            </a:pPr>
            <a:r>
              <a:rPr lang="en-US" sz="1800" b="1" dirty="0"/>
              <a:t>Carbon pricing revenues could eventually reach about 1 percent of GDP annually while the public investment cost of the transition is less than 0.5 </a:t>
            </a:r>
            <a:r>
              <a:rPr lang="en-US" sz="1800" dirty="0"/>
              <a:t>percent of GDP annually. </a:t>
            </a:r>
          </a:p>
          <a:p>
            <a:pPr marL="458470" lvl="2" indent="-233045">
              <a:lnSpc>
                <a:spcPct val="114999"/>
              </a:lnSpc>
              <a:spcAft>
                <a:spcPts val="1200"/>
              </a:spcAft>
              <a:buFont typeface="Wingdings"/>
              <a:buChar char="Ø"/>
            </a:pPr>
            <a:r>
              <a:rPr lang="en-US" sz="1800" dirty="0"/>
              <a:t>Use net fiscal space to address green market failures, cut other distortions and boost support for transition </a:t>
            </a:r>
          </a:p>
          <a:p>
            <a:pPr marL="233045" lvl="1" indent="-233045">
              <a:lnSpc>
                <a:spcPct val="115000"/>
              </a:lnSpc>
              <a:spcAft>
                <a:spcPts val="1200"/>
              </a:spcAft>
            </a:pPr>
            <a:endParaRPr lang="en-US" sz="1800" dirty="0">
              <a:solidFill>
                <a:srgbClr val="000000"/>
              </a:solidFill>
              <a:cs typeface="Segoe UI"/>
            </a:endParaRPr>
          </a:p>
          <a:p>
            <a:pPr marL="225425" lvl="2" indent="0">
              <a:lnSpc>
                <a:spcPct val="115000"/>
              </a:lnSpc>
              <a:spcAft>
                <a:spcPts val="1200"/>
              </a:spcAft>
              <a:buNone/>
            </a:pPr>
            <a:endParaRPr lang="en-US" sz="1900" b="1" dirty="0">
              <a:cs typeface="Times New Roman"/>
            </a:endParaRPr>
          </a:p>
        </p:txBody>
      </p:sp>
    </p:spTree>
    <p:extLst>
      <p:ext uri="{BB962C8B-B14F-4D97-AF65-F5344CB8AC3E}">
        <p14:creationId xmlns:p14="http://schemas.microsoft.com/office/powerpoint/2010/main" val="2017587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84F10-75A9-F9B2-B70F-B060EDC523C7}"/>
            </a:ext>
          </a:extLst>
        </p:cNvPr>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35190AB5-BD4F-5A82-F1B7-BDC54B6DA2CA}"/>
              </a:ext>
            </a:extLst>
          </p:cNvPr>
          <p:cNvSpPr>
            <a:spLocks noGrp="1"/>
          </p:cNvSpPr>
          <p:nvPr>
            <p:ph sz="quarter" idx="11"/>
          </p:nvPr>
        </p:nvSpPr>
        <p:spPr/>
        <p:txBody>
          <a:bodyPr>
            <a:normAutofit fontScale="92500" lnSpcReduction="10000"/>
          </a:bodyPr>
          <a:lstStyle/>
          <a:p>
            <a:r>
              <a:rPr lang="en-US" dirty="0">
                <a:latin typeface="Arial Black"/>
              </a:rPr>
              <a:t>Roadmap</a:t>
            </a:r>
          </a:p>
          <a:p>
            <a:pPr lvl="1">
              <a:spcBef>
                <a:spcPts val="600"/>
              </a:spcBef>
              <a:spcAft>
                <a:spcPts val="600"/>
              </a:spcAft>
            </a:pPr>
            <a:r>
              <a:rPr lang="en-US" dirty="0"/>
              <a:t>Motivation, policy questions and key findings</a:t>
            </a:r>
          </a:p>
          <a:p>
            <a:pPr lvl="1">
              <a:spcBef>
                <a:spcPts val="600"/>
              </a:spcBef>
              <a:spcAft>
                <a:spcPts val="600"/>
              </a:spcAft>
            </a:pPr>
            <a:r>
              <a:rPr lang="en-US" dirty="0">
                <a:solidFill>
                  <a:schemeClr val="accent2"/>
                </a:solidFill>
                <a:cs typeface="Arial" panose="020B0604020202020204"/>
              </a:rPr>
              <a:t>Modeling approach: </a:t>
            </a:r>
          </a:p>
          <a:p>
            <a:pPr lvl="3">
              <a:spcBef>
                <a:spcPts val="600"/>
              </a:spcBef>
              <a:spcAft>
                <a:spcPts val="600"/>
              </a:spcAft>
            </a:pPr>
            <a:r>
              <a:rPr lang="en-US" dirty="0">
                <a:solidFill>
                  <a:schemeClr val="accent2"/>
                </a:solidFill>
                <a:cs typeface="Arial" panose="020B0604020202020204"/>
              </a:rPr>
              <a:t>GMMET model: key features</a:t>
            </a:r>
          </a:p>
          <a:p>
            <a:pPr lvl="3">
              <a:spcBef>
                <a:spcPts val="600"/>
              </a:spcBef>
              <a:spcAft>
                <a:spcPts val="600"/>
              </a:spcAft>
            </a:pPr>
            <a:r>
              <a:rPr lang="en-US" dirty="0">
                <a:solidFill>
                  <a:schemeClr val="accent2"/>
                </a:solidFill>
                <a:cs typeface="Arial" panose="020B0604020202020204"/>
              </a:rPr>
              <a:t>Baseline emission projection</a:t>
            </a:r>
          </a:p>
          <a:p>
            <a:pPr lvl="3">
              <a:spcBef>
                <a:spcPts val="600"/>
              </a:spcBef>
              <a:spcAft>
                <a:spcPts val="600"/>
              </a:spcAft>
            </a:pPr>
            <a:r>
              <a:rPr lang="en-US" dirty="0">
                <a:solidFill>
                  <a:schemeClr val="accent2"/>
                </a:solidFill>
                <a:cs typeface="Arial" panose="020B0604020202020204"/>
              </a:rPr>
              <a:t>EU climate policy scenarios </a:t>
            </a:r>
          </a:p>
          <a:p>
            <a:pPr lvl="1">
              <a:spcBef>
                <a:spcPts val="600"/>
              </a:spcBef>
              <a:spcAft>
                <a:spcPts val="600"/>
              </a:spcAft>
            </a:pPr>
            <a:r>
              <a:rPr lang="en-US" dirty="0">
                <a:cs typeface="Arial" panose="020B0604020202020204"/>
              </a:rPr>
              <a:t>Results</a:t>
            </a:r>
          </a:p>
          <a:p>
            <a:pPr lvl="1">
              <a:spcBef>
                <a:spcPts val="600"/>
              </a:spcBef>
              <a:spcAft>
                <a:spcPts val="600"/>
              </a:spcAft>
            </a:pPr>
            <a:r>
              <a:rPr lang="en-US" dirty="0">
                <a:cs typeface="Arial" panose="020B0604020202020204"/>
              </a:rPr>
              <a:t>Public vs private investment </a:t>
            </a:r>
          </a:p>
          <a:p>
            <a:pPr lvl="1">
              <a:spcBef>
                <a:spcPts val="600"/>
              </a:spcBef>
              <a:spcAft>
                <a:spcPts val="600"/>
              </a:spcAft>
            </a:pPr>
            <a:r>
              <a:rPr lang="en-US" dirty="0">
                <a:cs typeface="Arial" panose="020B0604020202020204"/>
              </a:rPr>
              <a:t>Conclusions</a:t>
            </a:r>
          </a:p>
          <a:p>
            <a:pPr lvl="2"/>
            <a:endParaRPr lang="en-US" dirty="0">
              <a:cs typeface="Arial" panose="020B0604020202020204"/>
            </a:endParaRPr>
          </a:p>
        </p:txBody>
      </p:sp>
    </p:spTree>
    <p:extLst>
      <p:ext uri="{BB962C8B-B14F-4D97-AF65-F5344CB8AC3E}">
        <p14:creationId xmlns:p14="http://schemas.microsoft.com/office/powerpoint/2010/main" val="81869390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B18CB-3621-4B55-9E5D-988B178F9D72}"/>
              </a:ext>
            </a:extLst>
          </p:cNvPr>
          <p:cNvSpPr>
            <a:spLocks noGrp="1"/>
          </p:cNvSpPr>
          <p:nvPr>
            <p:ph type="title"/>
          </p:nvPr>
        </p:nvSpPr>
        <p:spPr>
          <a:xfrm>
            <a:off x="333375" y="96478"/>
            <a:ext cx="12268200" cy="978486"/>
          </a:xfrm>
        </p:spPr>
        <p:txBody>
          <a:bodyPr>
            <a:normAutofit/>
          </a:bodyPr>
          <a:lstStyle/>
          <a:p>
            <a:r>
              <a:rPr lang="en-US" sz="2400"/>
              <a:t>Global Macroeconomic Model for the Energy Transition (GMMET)</a:t>
            </a:r>
            <a:br>
              <a:rPr lang="en-US" sz="2400"/>
            </a:br>
            <a:endParaRPr lang="en-US" sz="2400"/>
          </a:p>
        </p:txBody>
      </p:sp>
      <p:sp>
        <p:nvSpPr>
          <p:cNvPr id="3" name="Text Placeholder 2">
            <a:extLst>
              <a:ext uri="{FF2B5EF4-FFF2-40B4-BE49-F238E27FC236}">
                <a16:creationId xmlns:a16="http://schemas.microsoft.com/office/drawing/2014/main" id="{5E5DB839-A733-4AEF-B991-193F50691D2A}"/>
              </a:ext>
            </a:extLst>
          </p:cNvPr>
          <p:cNvSpPr>
            <a:spLocks noGrp="1"/>
          </p:cNvSpPr>
          <p:nvPr>
            <p:ph type="body" sz="quarter" idx="10"/>
          </p:nvPr>
        </p:nvSpPr>
        <p:spPr>
          <a:xfrm>
            <a:off x="333375" y="742950"/>
            <a:ext cx="7079479" cy="6115050"/>
          </a:xfrm>
        </p:spPr>
        <p:txBody>
          <a:bodyPr>
            <a:normAutofit fontScale="62500" lnSpcReduction="20000"/>
          </a:bodyPr>
          <a:lstStyle/>
          <a:p>
            <a:pPr marL="342900" indent="-342900">
              <a:lnSpc>
                <a:spcPct val="120000"/>
              </a:lnSpc>
              <a:buFont typeface="Wingdings" panose="05000000000000000000" pitchFamily="2" charset="2"/>
              <a:buChar char="§"/>
            </a:pPr>
            <a:r>
              <a:rPr lang="en-US" sz="2400" dirty="0"/>
              <a:t>Multi-region, multi-sector, non-linear, dynamic, structural model with forward-looking households, firms and monetary and fiscal policy, and a large set of nominal and real rigidities</a:t>
            </a:r>
          </a:p>
          <a:p>
            <a:pPr marL="342900" indent="-342900">
              <a:lnSpc>
                <a:spcPct val="120000"/>
              </a:lnSpc>
              <a:buFont typeface="Wingdings" panose="05000000000000000000" pitchFamily="2" charset="2"/>
              <a:buChar char="§"/>
            </a:pPr>
            <a:r>
              <a:rPr lang="en-US" sz="2400" dirty="0"/>
              <a:t>Macroeconomic core is built on our workhorse GIMF model</a:t>
            </a:r>
          </a:p>
          <a:p>
            <a:pPr marL="342900" indent="-342900">
              <a:lnSpc>
                <a:spcPct val="120000"/>
              </a:lnSpc>
              <a:buFont typeface="Wingdings" panose="05000000000000000000" pitchFamily="2" charset="2"/>
              <a:buChar char="§"/>
            </a:pPr>
            <a:r>
              <a:rPr lang="en-US" sz="2400" dirty="0"/>
              <a:t>To speak to the energy transition, it features sectors related to the generation and use of energy, and tracks associated emissions</a:t>
            </a:r>
          </a:p>
          <a:p>
            <a:pPr>
              <a:lnSpc>
                <a:spcPct val="120000"/>
              </a:lnSpc>
            </a:pPr>
            <a:r>
              <a:rPr lang="en-US" sz="2400" dirty="0"/>
              <a:t>Selected applications</a:t>
            </a:r>
          </a:p>
          <a:p>
            <a:pPr marL="342900" indent="-342900">
              <a:lnSpc>
                <a:spcPct val="120000"/>
              </a:lnSpc>
              <a:buFont typeface="Wingdings" panose="05000000000000000000" pitchFamily="2" charset="2"/>
              <a:buChar char="§"/>
            </a:pPr>
            <a:r>
              <a:rPr lang="en-US" sz="2400" dirty="0"/>
              <a:t>October 2022 WEO, Chapter 3: Near-Term Macroeconomic Impact of Decarbonization Policies</a:t>
            </a:r>
          </a:p>
          <a:p>
            <a:pPr marL="342900" indent="-342900">
              <a:lnSpc>
                <a:spcPct val="120000"/>
              </a:lnSpc>
              <a:buFont typeface="Wingdings" panose="05000000000000000000" pitchFamily="2" charset="2"/>
              <a:buChar char="§"/>
            </a:pPr>
            <a:r>
              <a:rPr lang="en-US" sz="2400" dirty="0"/>
              <a:t>October 2023 World Economic Outlook, Chapter 3: Fragmentation and Commodity Markets: Vulnerabilities and Risks</a:t>
            </a:r>
          </a:p>
          <a:p>
            <a:pPr marL="342900" indent="-342900">
              <a:lnSpc>
                <a:spcPct val="120000"/>
              </a:lnSpc>
              <a:buFont typeface="Wingdings" panose="05000000000000000000" pitchFamily="2" charset="2"/>
              <a:buChar char="§"/>
            </a:pPr>
            <a:r>
              <a:rPr lang="en-US" sz="2400" dirty="0"/>
              <a:t>February 2024: Assessment of US Inflation Reduction Act Climate Measures and Complementary Policies</a:t>
            </a:r>
          </a:p>
          <a:p>
            <a:pPr marL="342900" indent="-342900">
              <a:lnSpc>
                <a:spcPct val="120000"/>
              </a:lnSpc>
              <a:buFont typeface="Wingdings" panose="05000000000000000000" pitchFamily="2" charset="2"/>
              <a:buChar char="§"/>
            </a:pPr>
            <a:r>
              <a:rPr lang="en-US" sz="2400" dirty="0"/>
              <a:t>October 2025 World Economic Outlook, Chapter 3: Industrial Policy: Managing Trade-Offs to Promote Growth and Resilience</a:t>
            </a:r>
            <a:endParaRPr lang="en-US" dirty="0"/>
          </a:p>
        </p:txBody>
      </p:sp>
      <p:pic>
        <p:nvPicPr>
          <p:cNvPr id="4" name="Picture 3">
            <a:extLst>
              <a:ext uri="{FF2B5EF4-FFF2-40B4-BE49-F238E27FC236}">
                <a16:creationId xmlns:a16="http://schemas.microsoft.com/office/drawing/2014/main" id="{4CD6102D-5A09-2E46-63CD-C0AD45CCEB45}"/>
              </a:ext>
            </a:extLst>
          </p:cNvPr>
          <p:cNvPicPr>
            <a:picLocks noChangeAspect="1"/>
          </p:cNvPicPr>
          <p:nvPr/>
        </p:nvPicPr>
        <p:blipFill>
          <a:blip r:embed="rId3"/>
          <a:stretch>
            <a:fillRect/>
          </a:stretch>
        </p:blipFill>
        <p:spPr>
          <a:xfrm>
            <a:off x="7767100" y="836989"/>
            <a:ext cx="3993871" cy="5184022"/>
          </a:xfrm>
          <a:prstGeom prst="rect">
            <a:avLst/>
          </a:prstGeom>
        </p:spPr>
      </p:pic>
    </p:spTree>
    <p:extLst>
      <p:ext uri="{BB962C8B-B14F-4D97-AF65-F5344CB8AC3E}">
        <p14:creationId xmlns:p14="http://schemas.microsoft.com/office/powerpoint/2010/main" val="28698079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7004C-0BE2-F877-8F91-5E70BD8EF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E30CD-E19D-46CB-8990-03D4067F9981}"/>
              </a:ext>
            </a:extLst>
          </p:cNvPr>
          <p:cNvSpPr>
            <a:spLocks noGrp="1"/>
          </p:cNvSpPr>
          <p:nvPr>
            <p:ph type="title"/>
          </p:nvPr>
        </p:nvSpPr>
        <p:spPr>
          <a:xfrm>
            <a:off x="271499" y="-102903"/>
            <a:ext cx="12268200" cy="978486"/>
          </a:xfrm>
        </p:spPr>
        <p:txBody>
          <a:bodyPr>
            <a:normAutofit/>
          </a:bodyPr>
          <a:lstStyle/>
          <a:p>
            <a:r>
              <a:rPr lang="en-US" sz="2400" dirty="0"/>
              <a:t>Energy-related GMMET features</a:t>
            </a:r>
          </a:p>
        </p:txBody>
      </p:sp>
      <p:graphicFrame>
        <p:nvGraphicFramePr>
          <p:cNvPr id="7" name="Table 6">
            <a:extLst>
              <a:ext uri="{FF2B5EF4-FFF2-40B4-BE49-F238E27FC236}">
                <a16:creationId xmlns:a16="http://schemas.microsoft.com/office/drawing/2014/main" id="{96CF9A2D-CD80-12BC-DA2E-840C64F139D4}"/>
              </a:ext>
            </a:extLst>
          </p:cNvPr>
          <p:cNvGraphicFramePr>
            <a:graphicFrameLocks noGrp="1"/>
          </p:cNvGraphicFramePr>
          <p:nvPr>
            <p:extLst>
              <p:ext uri="{D42A27DB-BD31-4B8C-83A1-F6EECF244321}">
                <p14:modId xmlns:p14="http://schemas.microsoft.com/office/powerpoint/2010/main" val="2812998143"/>
              </p:ext>
            </p:extLst>
          </p:nvPr>
        </p:nvGraphicFramePr>
        <p:xfrm>
          <a:off x="711962" y="661308"/>
          <a:ext cx="10467093" cy="5625313"/>
        </p:xfrm>
        <a:graphic>
          <a:graphicData uri="http://schemas.openxmlformats.org/drawingml/2006/table">
            <a:tbl>
              <a:tblPr bandRow="1">
                <a:tableStyleId>{5C22544A-7EE6-4342-B048-85BDC9FD1C3A}</a:tableStyleId>
              </a:tblPr>
              <a:tblGrid>
                <a:gridCol w="2482984">
                  <a:extLst>
                    <a:ext uri="{9D8B030D-6E8A-4147-A177-3AD203B41FA5}">
                      <a16:colId xmlns:a16="http://schemas.microsoft.com/office/drawing/2014/main" val="3356773559"/>
                    </a:ext>
                  </a:extLst>
                </a:gridCol>
                <a:gridCol w="7984109">
                  <a:extLst>
                    <a:ext uri="{9D8B030D-6E8A-4147-A177-3AD203B41FA5}">
                      <a16:colId xmlns:a16="http://schemas.microsoft.com/office/drawing/2014/main" val="3196497820"/>
                    </a:ext>
                  </a:extLst>
                </a:gridCol>
              </a:tblGrid>
              <a:tr h="1797830">
                <a:tc>
                  <a:txBody>
                    <a:bodyPr/>
                    <a:lstStyle/>
                    <a:p>
                      <a:r>
                        <a:rPr lang="en-US" sz="1600" dirty="0"/>
                        <a:t>Energy supply</a:t>
                      </a:r>
                    </a:p>
                  </a:txBody>
                  <a:tcPr>
                    <a:solidFill>
                      <a:schemeClr val="bg1">
                        <a:lumMod val="90000"/>
                      </a:schemeClr>
                    </a:solidFill>
                  </a:tcPr>
                </a:tc>
                <a:tc>
                  <a:txBody>
                    <a:bodyPr/>
                    <a:lstStyle/>
                    <a:p>
                      <a:pPr marL="342900" indent="-342900">
                        <a:spcBef>
                          <a:spcPts val="1200"/>
                        </a:spcBef>
                        <a:buFont typeface="Arial" panose="020B0604020202020204" pitchFamily="34" charset="0"/>
                        <a:buChar char="•"/>
                      </a:pPr>
                      <a:r>
                        <a:rPr lang="en-US" sz="1600" dirty="0"/>
                        <a:t>Mining sectors for coal, gas and oil (specific capital stocks)</a:t>
                      </a:r>
                    </a:p>
                    <a:p>
                      <a:pPr marL="342900" indent="-342900">
                        <a:spcBef>
                          <a:spcPts val="1200"/>
                        </a:spcBef>
                        <a:buFont typeface="Arial" panose="020B0604020202020204" pitchFamily="34" charset="0"/>
                        <a:buChar char="•"/>
                      </a:pPr>
                      <a:r>
                        <a:rPr lang="en-US" sz="1600" dirty="0"/>
                        <a:t>Trade in these fossil fuels</a:t>
                      </a:r>
                    </a:p>
                    <a:p>
                      <a:pPr marL="342900" indent="-342900">
                        <a:spcBef>
                          <a:spcPts val="1200"/>
                        </a:spcBef>
                        <a:buFont typeface="Arial" panose="020B0604020202020204" pitchFamily="34" charset="0"/>
                        <a:buChar char="•"/>
                      </a:pPr>
                      <a:r>
                        <a:rPr lang="en-US" sz="1600" dirty="0"/>
                        <a:t>Electricity generation from coal, gas, renewables, nuclear and hydropower  (specific capital stocks)</a:t>
                      </a:r>
                      <a:br>
                        <a:rPr lang="en-US" sz="1600" dirty="0"/>
                      </a:br>
                      <a:r>
                        <a:rPr lang="en-US" sz="1600" dirty="0">
                          <a:solidFill>
                            <a:schemeClr val="bg1">
                              <a:lumMod val="50000"/>
                            </a:schemeClr>
                          </a:solidFill>
                        </a:rPr>
                        <a:t>&gt; intermittency of renewables explicitly accounted for</a:t>
                      </a:r>
                      <a:br>
                        <a:rPr lang="en-US" sz="1600" dirty="0">
                          <a:solidFill>
                            <a:schemeClr val="bg1">
                              <a:lumMod val="50000"/>
                            </a:schemeClr>
                          </a:solidFill>
                        </a:rPr>
                      </a:br>
                      <a:endParaRPr lang="en-US" sz="1600" dirty="0">
                        <a:solidFill>
                          <a:schemeClr val="bg1">
                            <a:lumMod val="50000"/>
                          </a:schemeClr>
                        </a:solidFill>
                      </a:endParaRPr>
                    </a:p>
                  </a:txBody>
                  <a:tcPr>
                    <a:solidFill>
                      <a:schemeClr val="bg1">
                        <a:lumMod val="90000"/>
                      </a:schemeClr>
                    </a:solidFill>
                  </a:tcPr>
                </a:tc>
                <a:extLst>
                  <a:ext uri="{0D108BD9-81ED-4DB2-BD59-A6C34878D82A}">
                    <a16:rowId xmlns:a16="http://schemas.microsoft.com/office/drawing/2014/main" val="2639147064"/>
                  </a:ext>
                </a:extLst>
              </a:tr>
              <a:tr h="2505173">
                <a:tc>
                  <a:txBody>
                    <a:bodyPr/>
                    <a:lstStyle/>
                    <a:p>
                      <a:r>
                        <a:rPr lang="en-US" sz="1600" dirty="0"/>
                        <a:t>Energy use</a:t>
                      </a:r>
                    </a:p>
                  </a:txBody>
                  <a:tcPr>
                    <a:solidFill>
                      <a:schemeClr val="bg1">
                        <a:lumMod val="90000"/>
                      </a:schemeClr>
                    </a:solidFill>
                  </a:tcPr>
                </a:tc>
                <a:tc>
                  <a:txBody>
                    <a:bodyPr/>
                    <a:lstStyle/>
                    <a:p>
                      <a:pPr marL="342900" indent="-342900">
                        <a:spcBef>
                          <a:spcPts val="1200"/>
                        </a:spcBef>
                        <a:buFont typeface="Arial" panose="020B0604020202020204" pitchFamily="34" charset="0"/>
                        <a:buChar char="•"/>
                      </a:pPr>
                      <a:r>
                        <a:rPr lang="en-US" sz="1600" dirty="0"/>
                        <a:t>Intermediate consumption of fossil fuel and electricity in energy-intensive (EIT) sector, regular tradables sector, and non-tradables sector (only elec.)</a:t>
                      </a:r>
                    </a:p>
                    <a:p>
                      <a:pPr marL="342900" indent="-342900">
                        <a:spcBef>
                          <a:spcPts val="1200"/>
                        </a:spcBef>
                        <a:buFont typeface="Arial" panose="020B0604020202020204" pitchFamily="34" charset="0"/>
                        <a:buChar char="•"/>
                      </a:pPr>
                      <a:r>
                        <a:rPr lang="en-US" sz="1600" dirty="0"/>
                        <a:t>Transportation sector featuring both internal combustion engine (ICE) vehicles and EVs. (specific fleets)</a:t>
                      </a:r>
                      <a:br>
                        <a:rPr lang="en-US" sz="1600" dirty="0"/>
                      </a:br>
                      <a:r>
                        <a:rPr lang="en-US" sz="1600" dirty="0">
                          <a:solidFill>
                            <a:schemeClr val="bg1">
                              <a:lumMod val="50000"/>
                            </a:schemeClr>
                          </a:solidFill>
                        </a:rPr>
                        <a:t>&gt; Network externalities between charging station deployment and EV adoption are explicitly modelled</a:t>
                      </a:r>
                    </a:p>
                    <a:p>
                      <a:pPr marL="342900" marR="0" lvl="0" indent="-342900" algn="l" defTabSz="914314"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1600" dirty="0"/>
                        <a:t>Heating sector provides heating services to commercial and residential buildings.</a:t>
                      </a:r>
                      <a:r>
                        <a:rPr lang="en-US" sz="1600" kern="1200" dirty="0">
                          <a:solidFill>
                            <a:schemeClr val="dk1"/>
                          </a:solidFill>
                          <a:latin typeface="+mn-lt"/>
                          <a:ea typeface="+mn-ea"/>
                          <a:cs typeface="+mn-cs"/>
                        </a:rPr>
                        <a:t> Heat is generated from gas furnaces or heat pumps </a:t>
                      </a:r>
                      <a:r>
                        <a:rPr lang="en-US" sz="1600" dirty="0"/>
                        <a:t>(specific capital stocks)</a:t>
                      </a:r>
                      <a:br>
                        <a:rPr lang="en-US" sz="1600" dirty="0"/>
                      </a:br>
                      <a:endParaRPr lang="en-US" sz="1600" dirty="0"/>
                    </a:p>
                  </a:txBody>
                  <a:tcPr>
                    <a:solidFill>
                      <a:schemeClr val="bg1">
                        <a:lumMod val="90000"/>
                      </a:schemeClr>
                    </a:solidFill>
                  </a:tcPr>
                </a:tc>
                <a:extLst>
                  <a:ext uri="{0D108BD9-81ED-4DB2-BD59-A6C34878D82A}">
                    <a16:rowId xmlns:a16="http://schemas.microsoft.com/office/drawing/2014/main" val="1150382245"/>
                  </a:ext>
                </a:extLst>
              </a:tr>
              <a:tr h="1175233">
                <a:tc>
                  <a:txBody>
                    <a:bodyPr/>
                    <a:lstStyle/>
                    <a:p>
                      <a:r>
                        <a:rPr lang="en-US" sz="1600" dirty="0"/>
                        <a:t>Energy savings</a:t>
                      </a:r>
                    </a:p>
                  </a:txBody>
                  <a:tcPr>
                    <a:solidFill>
                      <a:schemeClr val="bg1">
                        <a:lumMod val="90000"/>
                      </a:schemeClr>
                    </a:solidFill>
                  </a:tcPr>
                </a:tc>
                <a:tc>
                  <a:txBody>
                    <a:bodyPr/>
                    <a:lstStyle/>
                    <a:p>
                      <a:pPr marL="342900" indent="-342900">
                        <a:spcBef>
                          <a:spcPts val="1200"/>
                        </a:spcBef>
                        <a:buFont typeface="Arial" panose="020B0604020202020204" pitchFamily="34" charset="0"/>
                        <a:buChar char="•"/>
                      </a:pPr>
                      <a:r>
                        <a:rPr lang="en-US" sz="1600" dirty="0"/>
                        <a:t>Energy-efficiency capital can be substituted for energy by EIT and regular tradable sector (specific capital stocks)</a:t>
                      </a:r>
                    </a:p>
                    <a:p>
                      <a:pPr marL="342900" indent="-342900">
                        <a:spcBef>
                          <a:spcPts val="1200"/>
                        </a:spcBef>
                        <a:buFont typeface="Arial" panose="020B0604020202020204" pitchFamily="34" charset="0"/>
                        <a:buChar char="•"/>
                      </a:pPr>
                      <a:r>
                        <a:rPr lang="en-US" sz="1600" kern="1200" dirty="0">
                          <a:solidFill>
                            <a:schemeClr val="dk1"/>
                          </a:solidFill>
                          <a:latin typeface="+mn-lt"/>
                          <a:ea typeface="+mn-ea"/>
                          <a:cs typeface="+mn-cs"/>
                        </a:rPr>
                        <a:t>Building insulation capital can be substituted for heating services</a:t>
                      </a:r>
                    </a:p>
                  </a:txBody>
                  <a:tcPr>
                    <a:solidFill>
                      <a:schemeClr val="bg1">
                        <a:lumMod val="90000"/>
                      </a:schemeClr>
                    </a:solidFill>
                  </a:tcPr>
                </a:tc>
                <a:extLst>
                  <a:ext uri="{0D108BD9-81ED-4DB2-BD59-A6C34878D82A}">
                    <a16:rowId xmlns:a16="http://schemas.microsoft.com/office/drawing/2014/main" val="2890807747"/>
                  </a:ext>
                </a:extLst>
              </a:tr>
            </a:tbl>
          </a:graphicData>
        </a:graphic>
      </p:graphicFrame>
    </p:spTree>
    <p:extLst>
      <p:ext uri="{BB962C8B-B14F-4D97-AF65-F5344CB8AC3E}">
        <p14:creationId xmlns:p14="http://schemas.microsoft.com/office/powerpoint/2010/main" val="106935318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A323F-5147-3191-8499-108D4448814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98C969-E513-7C03-E372-DB76495E5C9D}"/>
              </a:ext>
            </a:extLst>
          </p:cNvPr>
          <p:cNvSpPr>
            <a:spLocks noGrp="1"/>
          </p:cNvSpPr>
          <p:nvPr>
            <p:ph type="title"/>
          </p:nvPr>
        </p:nvSpPr>
        <p:spPr>
          <a:xfrm>
            <a:off x="205154" y="13275"/>
            <a:ext cx="11781692" cy="547084"/>
          </a:xfrm>
        </p:spPr>
        <p:txBody>
          <a:bodyPr>
            <a:normAutofit/>
          </a:bodyPr>
          <a:lstStyle/>
          <a:p>
            <a:r>
              <a:rPr lang="en-US" dirty="0"/>
              <a:t>Baseline for Simulations</a:t>
            </a:r>
          </a:p>
        </p:txBody>
      </p:sp>
      <p:sp>
        <p:nvSpPr>
          <p:cNvPr id="5" name="Text Placeholder 4">
            <a:extLst>
              <a:ext uri="{FF2B5EF4-FFF2-40B4-BE49-F238E27FC236}">
                <a16:creationId xmlns:a16="http://schemas.microsoft.com/office/drawing/2014/main" id="{A5DF4A91-9F41-03D8-DA22-654088A6664D}"/>
              </a:ext>
            </a:extLst>
          </p:cNvPr>
          <p:cNvSpPr>
            <a:spLocks noGrp="1"/>
          </p:cNvSpPr>
          <p:nvPr>
            <p:ph type="body" sz="quarter" idx="10"/>
          </p:nvPr>
        </p:nvSpPr>
        <p:spPr>
          <a:xfrm>
            <a:off x="134431" y="560359"/>
            <a:ext cx="6114555" cy="6406497"/>
          </a:xfrm>
        </p:spPr>
        <p:txBody>
          <a:bodyPr vert="horz" lIns="0" tIns="137160" rIns="0" bIns="0" rtlCol="0" anchor="t">
            <a:noAutofit/>
          </a:bodyPr>
          <a:lstStyle/>
          <a:p>
            <a:pPr marL="0" lvl="1" indent="0">
              <a:lnSpc>
                <a:spcPct val="115000"/>
              </a:lnSpc>
              <a:spcAft>
                <a:spcPts val="1200"/>
              </a:spcAft>
              <a:buNone/>
            </a:pPr>
            <a:r>
              <a:rPr lang="en-US" sz="1500" b="1" dirty="0">
                <a:latin typeface="Segoe UI" panose="020B0502040204020203" pitchFamily="34" charset="0"/>
                <a:ea typeface="Arial" panose="020B0604020202020204" pitchFamily="34" charset="0"/>
                <a:cs typeface="Times New Roman" panose="02020603050405020304" pitchFamily="18" charset="0"/>
              </a:rPr>
              <a:t>Baseline “freezes” current mitigation ambition</a:t>
            </a:r>
          </a:p>
          <a:p>
            <a:pPr marL="0" lvl="1" indent="0">
              <a:lnSpc>
                <a:spcPct val="115000"/>
              </a:lnSpc>
              <a:spcAft>
                <a:spcPts val="1200"/>
              </a:spcAft>
              <a:buNone/>
            </a:pPr>
            <a:r>
              <a:rPr lang="en-US" sz="1500" dirty="0">
                <a:latin typeface="Segoe UI" panose="020B0502040204020203" pitchFamily="34" charset="0"/>
                <a:ea typeface="Arial" panose="020B0604020202020204" pitchFamily="34" charset="0"/>
                <a:cs typeface="Times New Roman" panose="02020603050405020304" pitchFamily="18" charset="0"/>
              </a:rPr>
              <a:t>Separate baselines for ETS1 and ETS2 are combined with sectoral targets to calibrate the effort distribution across sectors</a:t>
            </a:r>
          </a:p>
          <a:p>
            <a:pPr lvl="1">
              <a:lnSpc>
                <a:spcPct val="115000"/>
              </a:lnSpc>
              <a:spcAft>
                <a:spcPts val="1200"/>
              </a:spcAft>
            </a:pPr>
            <a:r>
              <a:rPr lang="en-US" sz="1500" dirty="0">
                <a:latin typeface="Segoe UI" panose="020B0502040204020203" pitchFamily="34" charset="0"/>
                <a:ea typeface="Arial" panose="020B0604020202020204" pitchFamily="34" charset="0"/>
                <a:cs typeface="Times New Roman" panose="02020603050405020304" pitchFamily="18" charset="0"/>
              </a:rPr>
              <a:t>ETS1 sectors: Assume flat emissions from “freezing” the current cap. </a:t>
            </a:r>
            <a:br>
              <a:rPr lang="en-US" sz="1500" dirty="0">
                <a:latin typeface="Segoe UI" panose="020B0502040204020203" pitchFamily="34" charset="0"/>
                <a:ea typeface="Arial" panose="020B0604020202020204" pitchFamily="34" charset="0"/>
                <a:cs typeface="Times New Roman" panose="02020603050405020304" pitchFamily="18" charset="0"/>
              </a:rPr>
            </a:br>
            <a:br>
              <a:rPr lang="en-US" sz="1500" dirty="0">
                <a:latin typeface="Segoe UI" panose="020B0502040204020203" pitchFamily="34" charset="0"/>
                <a:ea typeface="Arial" panose="020B0604020202020204" pitchFamily="34" charset="0"/>
                <a:cs typeface="Times New Roman" panose="02020603050405020304" pitchFamily="18" charset="0"/>
              </a:rPr>
            </a:br>
            <a:r>
              <a:rPr lang="en-US" sz="1500" dirty="0">
                <a:latin typeface="Segoe UI" panose="020B0502040204020203" pitchFamily="34" charset="0"/>
                <a:ea typeface="Arial" panose="020B0604020202020204" pitchFamily="34" charset="0"/>
                <a:cs typeface="Times New Roman" panose="02020603050405020304" pitchFamily="18" charset="0"/>
              </a:rPr>
              <a:t>Implied effort to reach targets:</a:t>
            </a:r>
            <a:br>
              <a:rPr lang="en-US" sz="1500" dirty="0">
                <a:latin typeface="Segoe UI" panose="020B0502040204020203" pitchFamily="34" charset="0"/>
                <a:ea typeface="Arial" panose="020B0604020202020204" pitchFamily="34" charset="0"/>
                <a:cs typeface="Times New Roman" panose="02020603050405020304" pitchFamily="18" charset="0"/>
              </a:rPr>
            </a:br>
            <a:r>
              <a:rPr lang="en-US" sz="1500" dirty="0">
                <a:latin typeface="Segoe UI" panose="020B0502040204020203" pitchFamily="34" charset="0"/>
                <a:ea typeface="Arial" panose="020B0604020202020204" pitchFamily="34" charset="0"/>
                <a:cs typeface="Times New Roman" panose="02020603050405020304" pitchFamily="18" charset="0"/>
              </a:rPr>
              <a:t>&gt;&gt; </a:t>
            </a:r>
            <a:r>
              <a:rPr lang="en-US" sz="1500" b="1" dirty="0">
                <a:latin typeface="Segoe UI" panose="020B0502040204020203" pitchFamily="34" charset="0"/>
                <a:ea typeface="Arial" panose="020B0604020202020204" pitchFamily="34" charset="0"/>
                <a:cs typeface="Times New Roman" panose="02020603050405020304" pitchFamily="18" charset="0"/>
              </a:rPr>
              <a:t>~35% below sectoral baseline in 2030 and ~45% in 2035</a:t>
            </a:r>
            <a:endParaRPr lang="en-US" sz="1500" dirty="0">
              <a:latin typeface="Segoe UI" panose="020B0502040204020203" pitchFamily="34" charset="0"/>
              <a:ea typeface="Arial" panose="020B0604020202020204" pitchFamily="34" charset="0"/>
              <a:cs typeface="Times New Roman" panose="02020603050405020304" pitchFamily="18" charset="0"/>
            </a:endParaRPr>
          </a:p>
          <a:p>
            <a:pPr lvl="1">
              <a:lnSpc>
                <a:spcPct val="115000"/>
              </a:lnSpc>
              <a:spcAft>
                <a:spcPts val="1200"/>
              </a:spcAft>
            </a:pPr>
            <a:r>
              <a:rPr lang="en-US" sz="1500" dirty="0">
                <a:latin typeface="Segoe UI" panose="020B0502040204020203" pitchFamily="34" charset="0"/>
                <a:ea typeface="Arial" panose="020B0604020202020204" pitchFamily="34" charset="0"/>
                <a:cs typeface="Times New Roman" panose="02020603050405020304" pitchFamily="18" charset="0"/>
              </a:rPr>
              <a:t>ETS2 sectors: Forecast with linear projection to extrapolate non-policy mitigation. (Exception:  no-policy EV uptake from 2025 WEO).</a:t>
            </a:r>
            <a:br>
              <a:rPr lang="en-US" sz="1500" dirty="0">
                <a:latin typeface="Segoe UI" panose="020B0502040204020203" pitchFamily="34" charset="0"/>
                <a:ea typeface="Arial" panose="020B0604020202020204" pitchFamily="34" charset="0"/>
                <a:cs typeface="Times New Roman" panose="02020603050405020304" pitchFamily="18" charset="0"/>
              </a:rPr>
            </a:br>
            <a:br>
              <a:rPr lang="en-US" sz="1500" dirty="0">
                <a:latin typeface="Segoe UI" panose="020B0502040204020203" pitchFamily="34" charset="0"/>
                <a:ea typeface="Arial" panose="020B0604020202020204" pitchFamily="34" charset="0"/>
                <a:cs typeface="Times New Roman" panose="02020603050405020304" pitchFamily="18" charset="0"/>
              </a:rPr>
            </a:br>
            <a:r>
              <a:rPr lang="en-US" sz="1500" dirty="0">
                <a:latin typeface="Segoe UI" panose="020B0502040204020203" pitchFamily="34" charset="0"/>
                <a:ea typeface="Arial" panose="020B0604020202020204" pitchFamily="34" charset="0"/>
                <a:cs typeface="Times New Roman" panose="02020603050405020304" pitchFamily="18" charset="0"/>
              </a:rPr>
              <a:t>Implied effort to reach targets:</a:t>
            </a:r>
            <a:br>
              <a:rPr lang="en-US" sz="1500" dirty="0">
                <a:latin typeface="Segoe UI" panose="020B0502040204020203" pitchFamily="34" charset="0"/>
                <a:ea typeface="Arial" panose="020B0604020202020204" pitchFamily="34" charset="0"/>
                <a:cs typeface="Times New Roman" panose="02020603050405020304" pitchFamily="18" charset="0"/>
              </a:rPr>
            </a:br>
            <a:r>
              <a:rPr lang="en-US" sz="1500" dirty="0">
                <a:latin typeface="Segoe UI" panose="020B0502040204020203" pitchFamily="34" charset="0"/>
                <a:ea typeface="Arial" panose="020B0604020202020204" pitchFamily="34" charset="0"/>
                <a:cs typeface="Times New Roman" panose="02020603050405020304" pitchFamily="18" charset="0"/>
              </a:rPr>
              <a:t>&gt;&gt; </a:t>
            </a:r>
            <a:r>
              <a:rPr lang="en-US" sz="1500" b="1" dirty="0">
                <a:latin typeface="Segoe UI" panose="020B0502040204020203" pitchFamily="34" charset="0"/>
                <a:ea typeface="Arial" panose="020B0604020202020204" pitchFamily="34" charset="0"/>
                <a:cs typeface="Times New Roman" panose="02020603050405020304" pitchFamily="18" charset="0"/>
              </a:rPr>
              <a:t>~20% below sectoral baseline in 2030 and ~40% in 2035</a:t>
            </a:r>
          </a:p>
          <a:p>
            <a:pPr lvl="1">
              <a:lnSpc>
                <a:spcPct val="115000"/>
              </a:lnSpc>
              <a:spcAft>
                <a:spcPts val="1200"/>
              </a:spcAft>
            </a:pPr>
            <a:r>
              <a:rPr lang="en-US" sz="1500" dirty="0">
                <a:latin typeface="Segoe UI" panose="020B0502040204020203" pitchFamily="34" charset="0"/>
                <a:ea typeface="Arial" panose="020B0604020202020204" pitchFamily="34" charset="0"/>
                <a:cs typeface="Times New Roman" panose="02020603050405020304" pitchFamily="18" charset="0"/>
              </a:rPr>
              <a:t>2035 target interpreted as 69% reduction (of 1990). There is no sectoral breakdown, so we assume 2/3 of the effort from ETS2.</a:t>
            </a:r>
          </a:p>
          <a:p>
            <a:pPr marL="0" lvl="1" indent="0">
              <a:lnSpc>
                <a:spcPct val="115000"/>
              </a:lnSpc>
              <a:spcAft>
                <a:spcPts val="1200"/>
              </a:spcAft>
              <a:buNone/>
            </a:pPr>
            <a:r>
              <a:rPr lang="en-US" sz="1500" b="1" dirty="0">
                <a:latin typeface="Segoe UI" panose="020B0502040204020203" pitchFamily="34" charset="0"/>
                <a:ea typeface="Arial" panose="020B0604020202020204" pitchFamily="34" charset="0"/>
                <a:cs typeface="Times New Roman" panose="02020603050405020304" pitchFamily="18" charset="0"/>
              </a:rPr>
              <a:t>&gt; Simulation only covers ETS1 and ETS2.</a:t>
            </a:r>
          </a:p>
        </p:txBody>
      </p:sp>
      <p:graphicFrame>
        <p:nvGraphicFramePr>
          <p:cNvPr id="15" name="Chart 14">
            <a:extLst>
              <a:ext uri="{FF2B5EF4-FFF2-40B4-BE49-F238E27FC236}">
                <a16:creationId xmlns:a16="http://schemas.microsoft.com/office/drawing/2014/main" id="{E2ADA2EF-A179-435A-B02E-9D0CAF24DEF7}"/>
              </a:ext>
            </a:extLst>
          </p:cNvPr>
          <p:cNvGraphicFramePr>
            <a:graphicFrameLocks/>
          </p:cNvGraphicFramePr>
          <p:nvPr>
            <p:extLst>
              <p:ext uri="{D42A27DB-BD31-4B8C-83A1-F6EECF244321}">
                <p14:modId xmlns:p14="http://schemas.microsoft.com/office/powerpoint/2010/main" val="2384100467"/>
              </p:ext>
            </p:extLst>
          </p:nvPr>
        </p:nvGraphicFramePr>
        <p:xfrm>
          <a:off x="6454140" y="149244"/>
          <a:ext cx="5737860" cy="5893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537376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650F1-5006-6C96-CEA6-C9EFFAE47A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DFD8E5-7E56-81F0-AA5A-1CB9EFADF67D}"/>
              </a:ext>
            </a:extLst>
          </p:cNvPr>
          <p:cNvSpPr>
            <a:spLocks noGrp="1"/>
          </p:cNvSpPr>
          <p:nvPr>
            <p:ph type="title"/>
          </p:nvPr>
        </p:nvSpPr>
        <p:spPr>
          <a:xfrm>
            <a:off x="285056" y="25371"/>
            <a:ext cx="11781692" cy="842838"/>
          </a:xfrm>
        </p:spPr>
        <p:txBody>
          <a:bodyPr>
            <a:normAutofit/>
          </a:bodyPr>
          <a:lstStyle/>
          <a:p>
            <a:r>
              <a:rPr lang="en-US" dirty="0"/>
              <a:t>Policy Scenarios</a:t>
            </a:r>
            <a:endParaRPr lang="en-US" dirty="0">
              <a:solidFill>
                <a:srgbClr val="FF0000"/>
              </a:solidFill>
            </a:endParaRPr>
          </a:p>
        </p:txBody>
      </p:sp>
      <p:sp>
        <p:nvSpPr>
          <p:cNvPr id="5" name="Text Placeholder 4">
            <a:extLst>
              <a:ext uri="{FF2B5EF4-FFF2-40B4-BE49-F238E27FC236}">
                <a16:creationId xmlns:a16="http://schemas.microsoft.com/office/drawing/2014/main" id="{DBAFC5E1-9600-2359-3F3C-1DA2FE3DEA35}"/>
              </a:ext>
            </a:extLst>
          </p:cNvPr>
          <p:cNvSpPr>
            <a:spLocks noGrp="1"/>
          </p:cNvSpPr>
          <p:nvPr>
            <p:ph type="body" sz="quarter" idx="10"/>
          </p:nvPr>
        </p:nvSpPr>
        <p:spPr>
          <a:xfrm>
            <a:off x="285056" y="2569519"/>
            <a:ext cx="5498524" cy="3947521"/>
          </a:xfrm>
          <a:solidFill>
            <a:schemeClr val="bg1">
              <a:lumMod val="90000"/>
            </a:schemeClr>
          </a:solidFill>
        </p:spPr>
        <p:txBody>
          <a:bodyPr vert="horz" lIns="0" tIns="137160" rIns="0" bIns="0" rtlCol="0" anchor="t">
            <a:normAutofit fontScale="92500"/>
          </a:bodyPr>
          <a:lstStyle/>
          <a:p>
            <a:pPr marL="0" lvl="1" indent="0">
              <a:lnSpc>
                <a:spcPct val="115000"/>
              </a:lnSpc>
              <a:spcAft>
                <a:spcPts val="1200"/>
              </a:spcAft>
              <a:buNone/>
            </a:pPr>
            <a:r>
              <a:rPr lang="en-US" sz="1800" b="1" dirty="0">
                <a:latin typeface="Segoe UI" panose="020B0502040204020203" pitchFamily="34" charset="0"/>
                <a:ea typeface="Arial" panose="020B0604020202020204" pitchFamily="34" charset="0"/>
                <a:cs typeface="Times New Roman" panose="02020603050405020304" pitchFamily="18" charset="0"/>
              </a:rPr>
              <a:t>   Central scenario</a:t>
            </a:r>
            <a:endParaRPr lang="en-US" sz="1800" dirty="0">
              <a:latin typeface="Segoe UI" panose="020B0502040204020203" pitchFamily="34" charset="0"/>
              <a:ea typeface="Arial" panose="020B0604020202020204" pitchFamily="34" charset="0"/>
              <a:cs typeface="Times New Roman" panose="02020603050405020304" pitchFamily="18" charset="0"/>
            </a:endParaRPr>
          </a:p>
          <a:p>
            <a:pPr lvl="3">
              <a:lnSpc>
                <a:spcPct val="115000"/>
              </a:lnSpc>
              <a:spcAft>
                <a:spcPts val="1200"/>
              </a:spcAft>
              <a:buFont typeface="Arial" panose="020B0604020202020204" pitchFamily="34" charset="0"/>
              <a:buChar char="•"/>
            </a:pPr>
            <a:r>
              <a:rPr lang="en-US" sz="1800" dirty="0">
                <a:latin typeface="Segoe UI" panose="020B0502040204020203" pitchFamily="34" charset="0"/>
                <a:ea typeface="Arial" panose="020B0604020202020204" pitchFamily="34" charset="0"/>
                <a:cs typeface="Times New Roman" panose="02020603050405020304" pitchFamily="18" charset="0"/>
              </a:rPr>
              <a:t>1/3 recycled as labor tax cuts</a:t>
            </a:r>
          </a:p>
          <a:p>
            <a:pPr lvl="3">
              <a:lnSpc>
                <a:spcPct val="115000"/>
              </a:lnSpc>
              <a:spcAft>
                <a:spcPts val="1200"/>
              </a:spcAft>
              <a:buFont typeface="Arial" panose="020B0604020202020204" pitchFamily="34" charset="0"/>
              <a:buChar char="•"/>
            </a:pPr>
            <a:r>
              <a:rPr lang="en-US" sz="1800" dirty="0">
                <a:latin typeface="Segoe UI" panose="020B0502040204020203" pitchFamily="34" charset="0"/>
                <a:ea typeface="Arial" panose="020B0604020202020204" pitchFamily="34" charset="0"/>
                <a:cs typeface="Times New Roman" panose="02020603050405020304" pitchFamily="18" charset="0"/>
              </a:rPr>
              <a:t>2/3 recycled as “green subsidies”, of which</a:t>
            </a:r>
            <a:br>
              <a:rPr lang="en-US" sz="1800" dirty="0">
                <a:latin typeface="Segoe UI" panose="020B0502040204020203" pitchFamily="34" charset="0"/>
                <a:ea typeface="Arial" panose="020B0604020202020204" pitchFamily="34" charset="0"/>
                <a:cs typeface="Times New Roman" panose="02020603050405020304" pitchFamily="18" charset="0"/>
              </a:rPr>
            </a:br>
            <a:br>
              <a:rPr lang="en-US" sz="1800" dirty="0">
                <a:latin typeface="Segoe UI" panose="020B0502040204020203" pitchFamily="34" charset="0"/>
                <a:ea typeface="Arial" panose="020B0604020202020204" pitchFamily="34" charset="0"/>
                <a:cs typeface="Times New Roman" panose="02020603050405020304" pitchFamily="18" charset="0"/>
              </a:rPr>
            </a:br>
            <a:r>
              <a:rPr lang="en-US" sz="1800" dirty="0">
                <a:latin typeface="Segoe UI" panose="020B0502040204020203" pitchFamily="34" charset="0"/>
                <a:ea typeface="Arial" panose="020B0604020202020204" pitchFamily="34" charset="0"/>
                <a:cs typeface="Times New Roman" panose="02020603050405020304" pitchFamily="18" charset="0"/>
              </a:rPr>
              <a:t>&gt; 2/3 spent on renewables</a:t>
            </a:r>
            <a:br>
              <a:rPr lang="en-US" sz="1800" dirty="0">
                <a:latin typeface="Segoe UI" panose="020B0502040204020203" pitchFamily="34" charset="0"/>
                <a:ea typeface="Arial" panose="020B0604020202020204" pitchFamily="34" charset="0"/>
                <a:cs typeface="Times New Roman" panose="02020603050405020304" pitchFamily="18" charset="0"/>
              </a:rPr>
            </a:br>
            <a:br>
              <a:rPr lang="en-US" sz="1800" dirty="0">
                <a:latin typeface="Segoe UI" panose="020B0502040204020203" pitchFamily="34" charset="0"/>
                <a:ea typeface="Arial" panose="020B0604020202020204" pitchFamily="34" charset="0"/>
                <a:cs typeface="Times New Roman" panose="02020603050405020304" pitchFamily="18" charset="0"/>
              </a:rPr>
            </a:br>
            <a:r>
              <a:rPr lang="en-US" sz="1800" dirty="0">
                <a:latin typeface="Segoe UI" panose="020B0502040204020203" pitchFamily="34" charset="0"/>
                <a:ea typeface="Arial" panose="020B0604020202020204" pitchFamily="34" charset="0"/>
                <a:cs typeface="Times New Roman" panose="02020603050405020304" pitchFamily="18" charset="0"/>
              </a:rPr>
              <a:t>&gt; 1/3 spent evenly on EVs, insulation and electricity-based heating  </a:t>
            </a:r>
          </a:p>
          <a:p>
            <a:pPr lvl="3">
              <a:lnSpc>
                <a:spcPct val="115000"/>
              </a:lnSpc>
              <a:spcAft>
                <a:spcPts val="1200"/>
              </a:spcAft>
              <a:buFont typeface="Arial" panose="020B0604020202020204" pitchFamily="34" charset="0"/>
              <a:buChar char="•"/>
            </a:pPr>
            <a:r>
              <a:rPr lang="en-US" sz="1800" dirty="0">
                <a:latin typeface="Segoe UI" panose="020B0502040204020203" pitchFamily="34" charset="0"/>
                <a:ea typeface="Arial" panose="020B0604020202020204" pitchFamily="34" charset="0"/>
                <a:cs typeface="Times New Roman" panose="02020603050405020304" pitchFamily="18" charset="0"/>
              </a:rPr>
              <a:t>CBAM: modeled as charge on imports of EII goods</a:t>
            </a:r>
            <a:br>
              <a:rPr lang="en-US" sz="1800" dirty="0">
                <a:latin typeface="Segoe UI" panose="020B0502040204020203" pitchFamily="34" charset="0"/>
                <a:ea typeface="Arial" panose="020B0604020202020204" pitchFamily="34" charset="0"/>
                <a:cs typeface="Times New Roman" panose="02020603050405020304" pitchFamily="18" charset="0"/>
              </a:rPr>
            </a:b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2" name="Text Placeholder 4">
            <a:extLst>
              <a:ext uri="{FF2B5EF4-FFF2-40B4-BE49-F238E27FC236}">
                <a16:creationId xmlns:a16="http://schemas.microsoft.com/office/drawing/2014/main" id="{35CDADFB-63A6-1625-A2E7-36BDFECF4341}"/>
              </a:ext>
            </a:extLst>
          </p:cNvPr>
          <p:cNvSpPr txBox="1">
            <a:spLocks/>
          </p:cNvSpPr>
          <p:nvPr/>
        </p:nvSpPr>
        <p:spPr>
          <a:xfrm>
            <a:off x="6078638" y="2555402"/>
            <a:ext cx="2719348" cy="3961638"/>
          </a:xfrm>
          <a:prstGeom prst="rect">
            <a:avLst/>
          </a:prstGeom>
          <a:solidFill>
            <a:schemeClr val="bg1">
              <a:lumMod val="90000"/>
            </a:schemeClr>
          </a:solidFill>
        </p:spPr>
        <p:txBody>
          <a:bodyPr vert="horz" lIns="0" tIns="137160" rIns="0" bIns="0" rtlCol="0" anchor="t">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5000"/>
              </a:lnSpc>
              <a:spcAft>
                <a:spcPts val="1200"/>
              </a:spcAft>
              <a:buFont typeface="Wingdings" pitchFamily="2" charset="2"/>
              <a:buNone/>
            </a:pPr>
            <a:r>
              <a:rPr lang="en-US" b="1" dirty="0">
                <a:latin typeface="Segoe UI" panose="020B0502040204020203" pitchFamily="34" charset="0"/>
                <a:ea typeface="Arial" panose="020B0604020202020204" pitchFamily="34" charset="0"/>
                <a:cs typeface="Times New Roman" panose="02020603050405020304" pitchFamily="18" charset="0"/>
              </a:rPr>
              <a:t>   </a:t>
            </a:r>
            <a:r>
              <a:rPr lang="en-US" sz="2200" b="1" dirty="0">
                <a:latin typeface="Segoe UI" panose="020B0502040204020203" pitchFamily="34" charset="0"/>
                <a:cs typeface="Times New Roman" panose="02020603050405020304" pitchFamily="18" charset="0"/>
              </a:rPr>
              <a:t>Alternative 1: </a:t>
            </a:r>
            <a:br>
              <a:rPr lang="en-US" sz="2200" b="1" dirty="0">
                <a:latin typeface="Segoe UI" panose="020B0502040204020203" pitchFamily="34" charset="0"/>
                <a:cs typeface="Times New Roman" panose="02020603050405020304" pitchFamily="18" charset="0"/>
              </a:rPr>
            </a:br>
            <a:r>
              <a:rPr lang="en-US" sz="2200" b="1" dirty="0">
                <a:latin typeface="Segoe UI" panose="020B0502040204020203" pitchFamily="34" charset="0"/>
                <a:cs typeface="Times New Roman" panose="02020603050405020304" pitchFamily="18" charset="0"/>
              </a:rPr>
              <a:t>   Full labor tax cut</a:t>
            </a:r>
          </a:p>
          <a:p>
            <a:pPr lvl="3">
              <a:lnSpc>
                <a:spcPct val="115000"/>
              </a:lnSpc>
              <a:spcAft>
                <a:spcPts val="1200"/>
              </a:spcAft>
              <a:buFont typeface="Arial" panose="020B0604020202020204" pitchFamily="34" charset="0"/>
              <a:buChar char="•"/>
            </a:pPr>
            <a:r>
              <a:rPr lang="en-US" sz="1900" dirty="0">
                <a:latin typeface="Segoe UI" panose="020B0502040204020203" pitchFamily="34" charset="0"/>
                <a:ea typeface="Arial" panose="020B0604020202020204" pitchFamily="34" charset="0"/>
                <a:cs typeface="Times New Roman" panose="02020603050405020304" pitchFamily="18" charset="0"/>
              </a:rPr>
              <a:t>Full recycling as labor tax cut </a:t>
            </a:r>
          </a:p>
          <a:p>
            <a:pPr lvl="3">
              <a:lnSpc>
                <a:spcPct val="115000"/>
              </a:lnSpc>
              <a:spcAft>
                <a:spcPts val="1200"/>
              </a:spcAft>
              <a:buFont typeface="Arial" panose="020B0604020202020204" pitchFamily="34" charset="0"/>
              <a:buChar char="•"/>
            </a:pPr>
            <a:r>
              <a:rPr lang="en-US" sz="1900" dirty="0">
                <a:latin typeface="Segoe UI" panose="020B0502040204020203" pitchFamily="34" charset="0"/>
                <a:ea typeface="Arial" panose="020B0604020202020204" pitchFamily="34" charset="0"/>
                <a:cs typeface="Times New Roman" panose="02020603050405020304" pitchFamily="18" charset="0"/>
              </a:rPr>
              <a:t>Slightly higher carbon price needed than in central scenario</a:t>
            </a:r>
            <a:br>
              <a:rPr lang="en-US" dirty="0">
                <a:latin typeface="Segoe UI" panose="020B0502040204020203" pitchFamily="34" charset="0"/>
                <a:ea typeface="Arial" panose="020B0604020202020204" pitchFamily="34" charset="0"/>
                <a:cs typeface="Times New Roman" panose="02020603050405020304" pitchFamily="18" charset="0"/>
              </a:rPr>
            </a:br>
            <a:endParaRPr lang="en-US" dirty="0">
              <a:latin typeface="Segoe UI" panose="020B0502040204020203" pitchFamily="34" charset="0"/>
              <a:ea typeface="Arial" panose="020B0604020202020204" pitchFamily="34" charset="0"/>
              <a:cs typeface="Times New Roman" panose="02020603050405020304" pitchFamily="18" charset="0"/>
            </a:endParaRPr>
          </a:p>
          <a:p>
            <a:pPr marL="233045" lvl="1" indent="-233045">
              <a:lnSpc>
                <a:spcPct val="115000"/>
              </a:lnSpc>
              <a:spcAft>
                <a:spcPts val="1200"/>
              </a:spcAft>
            </a:pPr>
            <a:endParaRPr lang="en-US" dirty="0">
              <a:latin typeface="Segoe UI" panose="020B0502040204020203" pitchFamily="34" charset="0"/>
              <a:ea typeface="Arial" panose="020B0604020202020204" pitchFamily="34" charset="0"/>
              <a:cs typeface="Times New Roman" panose="02020603050405020304" pitchFamily="18" charset="0"/>
            </a:endParaRPr>
          </a:p>
          <a:p>
            <a:pPr marL="233045" lvl="2" indent="0">
              <a:lnSpc>
                <a:spcPct val="115000"/>
              </a:lnSpc>
              <a:buFont typeface="ArialMT"/>
              <a:buNone/>
            </a:pPr>
            <a:endParaRPr lang="en-US" sz="1800" dirty="0">
              <a:latin typeface="Segoe UI" panose="020B05020402040202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2E4C024-5A5A-DD5C-F558-5A976FAD0B44}"/>
              </a:ext>
            </a:extLst>
          </p:cNvPr>
          <p:cNvSpPr txBox="1"/>
          <p:nvPr/>
        </p:nvSpPr>
        <p:spPr>
          <a:xfrm>
            <a:off x="228600" y="860258"/>
            <a:ext cx="11700076" cy="778996"/>
          </a:xfrm>
          <a:prstGeom prst="rect">
            <a:avLst/>
          </a:prstGeom>
          <a:noFill/>
        </p:spPr>
        <p:txBody>
          <a:bodyPr wrap="square">
            <a:spAutoFit/>
          </a:bodyPr>
          <a:lstStyle/>
          <a:p>
            <a:pPr marL="0" lvl="1" indent="-285750">
              <a:lnSpc>
                <a:spcPct val="115000"/>
              </a:lnSpc>
              <a:spcAft>
                <a:spcPts val="600"/>
              </a:spcAft>
              <a:buFont typeface="Arial" panose="020B0604020202020204" pitchFamily="34" charset="0"/>
              <a:buChar char="•"/>
            </a:pPr>
            <a:r>
              <a:rPr lang="en-US" dirty="0">
                <a:latin typeface="Segoe UI" panose="020B0502040204020203" pitchFamily="34" charset="0"/>
                <a:ea typeface="Arial" panose="020B0604020202020204" pitchFamily="34" charset="0"/>
                <a:cs typeface="Times New Roman" panose="02020603050405020304" pitchFamily="18" charset="0"/>
              </a:rPr>
              <a:t>All scenarios achieve ETS1 and ETS2 mitigation targets. </a:t>
            </a:r>
          </a:p>
          <a:p>
            <a:pPr marL="285750" lvl="1" indent="-285750">
              <a:lnSpc>
                <a:spcPct val="115000"/>
              </a:lnSpc>
              <a:spcAft>
                <a:spcPts val="600"/>
              </a:spcAft>
              <a:buFont typeface="Arial" panose="020B0604020202020204" pitchFamily="34" charset="0"/>
              <a:buChar char="•"/>
            </a:pPr>
            <a:r>
              <a:rPr lang="en-US" dirty="0">
                <a:latin typeface="Segoe UI" panose="020B0502040204020203" pitchFamily="34" charset="0"/>
                <a:ea typeface="Arial" panose="020B0604020202020204" pitchFamily="34" charset="0"/>
                <a:cs typeface="Times New Roman" panose="02020603050405020304" pitchFamily="18" charset="0"/>
              </a:rPr>
              <a:t>In both trading systems, carbon prices rise linearly until 2035 (with ETS2 starting in 2028)</a:t>
            </a:r>
          </a:p>
        </p:txBody>
      </p:sp>
      <p:sp>
        <p:nvSpPr>
          <p:cNvPr id="8" name="Text Placeholder 4">
            <a:extLst>
              <a:ext uri="{FF2B5EF4-FFF2-40B4-BE49-F238E27FC236}">
                <a16:creationId xmlns:a16="http://schemas.microsoft.com/office/drawing/2014/main" id="{6FF60780-8358-FCCA-5424-02B97BF02A74}"/>
              </a:ext>
            </a:extLst>
          </p:cNvPr>
          <p:cNvSpPr txBox="1">
            <a:spLocks/>
          </p:cNvSpPr>
          <p:nvPr/>
        </p:nvSpPr>
        <p:spPr>
          <a:xfrm>
            <a:off x="9187597" y="2555402"/>
            <a:ext cx="2719347" cy="3961638"/>
          </a:xfrm>
          <a:prstGeom prst="rect">
            <a:avLst/>
          </a:prstGeom>
          <a:solidFill>
            <a:schemeClr val="bg1">
              <a:lumMod val="90000"/>
            </a:schemeClr>
          </a:solidFill>
        </p:spPr>
        <p:txBody>
          <a:bodyPr vert="horz" lIns="0" tIns="137160" rIns="0" bIns="0" rtlCol="0" anchor="t">
            <a:normAutofit lnSpcReduction="10000"/>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15000"/>
              </a:lnSpc>
              <a:spcAft>
                <a:spcPts val="1200"/>
              </a:spcAft>
              <a:buFont typeface="Wingdings" pitchFamily="2" charset="2"/>
              <a:buNone/>
            </a:pPr>
            <a:r>
              <a:rPr lang="en-US" b="1" dirty="0">
                <a:latin typeface="Segoe UI" panose="020B0502040204020203" pitchFamily="34" charset="0"/>
                <a:ea typeface="Arial" panose="020B0604020202020204" pitchFamily="34" charset="0"/>
                <a:cs typeface="Times New Roman" panose="02020603050405020304" pitchFamily="18" charset="0"/>
              </a:rPr>
              <a:t>   </a:t>
            </a:r>
            <a:r>
              <a:rPr lang="en-US" sz="2200" b="1" dirty="0">
                <a:latin typeface="Segoe UI" panose="020B0502040204020203" pitchFamily="34" charset="0"/>
                <a:cs typeface="Times New Roman" panose="02020603050405020304" pitchFamily="18" charset="0"/>
              </a:rPr>
              <a:t>Alternative 2:</a:t>
            </a:r>
            <a:br>
              <a:rPr lang="en-US" sz="2200" b="1" dirty="0">
                <a:latin typeface="Segoe UI" panose="020B0502040204020203" pitchFamily="34" charset="0"/>
                <a:cs typeface="Times New Roman" panose="02020603050405020304" pitchFamily="18" charset="0"/>
              </a:rPr>
            </a:br>
            <a:r>
              <a:rPr lang="en-US" sz="2200" b="1" dirty="0">
                <a:latin typeface="Segoe UI" panose="020B0502040204020203" pitchFamily="34" charset="0"/>
                <a:cs typeface="Times New Roman" panose="02020603050405020304" pitchFamily="18" charset="0"/>
              </a:rPr>
              <a:t>   Transfers</a:t>
            </a:r>
          </a:p>
          <a:p>
            <a:pPr lvl="3">
              <a:lnSpc>
                <a:spcPct val="115000"/>
              </a:lnSpc>
              <a:spcAft>
                <a:spcPts val="1200"/>
              </a:spcAft>
              <a:buFont typeface="Arial" panose="020B0604020202020204" pitchFamily="34" charset="0"/>
              <a:buChar char="•"/>
            </a:pPr>
            <a:r>
              <a:rPr lang="en-US" sz="1900" dirty="0">
                <a:latin typeface="Segoe UI" panose="020B0502040204020203" pitchFamily="34" charset="0"/>
                <a:ea typeface="Arial" panose="020B0604020202020204" pitchFamily="34" charset="0"/>
                <a:cs typeface="Times New Roman" panose="02020603050405020304" pitchFamily="18" charset="0"/>
              </a:rPr>
              <a:t>Full recycling as lump-sum transfers</a:t>
            </a:r>
          </a:p>
          <a:p>
            <a:pPr lvl="3">
              <a:lnSpc>
                <a:spcPct val="115000"/>
              </a:lnSpc>
              <a:spcAft>
                <a:spcPts val="1200"/>
              </a:spcAft>
              <a:buFont typeface="Arial" panose="020B0604020202020204" pitchFamily="34" charset="0"/>
              <a:buChar char="•"/>
            </a:pPr>
            <a:r>
              <a:rPr lang="en-US" sz="1900" dirty="0">
                <a:latin typeface="Segoe UI" panose="020B0502040204020203" pitchFamily="34" charset="0"/>
                <a:ea typeface="Arial" panose="020B0604020202020204" pitchFamily="34" charset="0"/>
                <a:cs typeface="Times New Roman" panose="02020603050405020304" pitchFamily="18" charset="0"/>
              </a:rPr>
              <a:t>Slightly higher carbon price needed than in central scenario</a:t>
            </a:r>
            <a:br>
              <a:rPr lang="en-US" dirty="0">
                <a:latin typeface="Segoe UI" panose="020B0502040204020203" pitchFamily="34" charset="0"/>
                <a:ea typeface="Arial" panose="020B0604020202020204" pitchFamily="34" charset="0"/>
                <a:cs typeface="Times New Roman" panose="02020603050405020304" pitchFamily="18" charset="0"/>
              </a:rPr>
            </a:br>
            <a:endParaRPr lang="en-US" dirty="0">
              <a:latin typeface="Segoe UI" panose="020B0502040204020203" pitchFamily="34" charset="0"/>
              <a:ea typeface="Arial" panose="020B0604020202020204" pitchFamily="34" charset="0"/>
              <a:cs typeface="Times New Roman" panose="02020603050405020304" pitchFamily="18" charset="0"/>
            </a:endParaRPr>
          </a:p>
          <a:p>
            <a:pPr marL="233045" lvl="1" indent="-233045">
              <a:lnSpc>
                <a:spcPct val="115000"/>
              </a:lnSpc>
              <a:spcAft>
                <a:spcPts val="1200"/>
              </a:spcAft>
            </a:pPr>
            <a:endParaRPr lang="en-US" dirty="0">
              <a:latin typeface="Segoe UI" panose="020B0502040204020203" pitchFamily="34" charset="0"/>
              <a:ea typeface="Arial" panose="020B0604020202020204" pitchFamily="34" charset="0"/>
              <a:cs typeface="Times New Roman" panose="02020603050405020304" pitchFamily="18" charset="0"/>
            </a:endParaRPr>
          </a:p>
          <a:p>
            <a:pPr marL="233045" lvl="2" indent="0">
              <a:lnSpc>
                <a:spcPct val="115000"/>
              </a:lnSpc>
              <a:buFont typeface="ArialMT"/>
              <a:buNone/>
            </a:pPr>
            <a:endParaRPr lang="en-US" sz="1800" dirty="0">
              <a:latin typeface="Segoe UI" panose="020B0502040204020203"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E873192-5998-AC5B-DFC0-1928BB7FC72F}"/>
              </a:ext>
            </a:extLst>
          </p:cNvPr>
          <p:cNvSpPr txBox="1"/>
          <p:nvPr/>
        </p:nvSpPr>
        <p:spPr>
          <a:xfrm>
            <a:off x="228600" y="1850653"/>
            <a:ext cx="6094674" cy="383503"/>
          </a:xfrm>
          <a:prstGeom prst="rect">
            <a:avLst/>
          </a:prstGeom>
          <a:noFill/>
        </p:spPr>
        <p:txBody>
          <a:bodyPr wrap="square">
            <a:spAutoFit/>
          </a:bodyPr>
          <a:lstStyle/>
          <a:p>
            <a:pPr marL="0" lvl="1">
              <a:lnSpc>
                <a:spcPct val="115000"/>
              </a:lnSpc>
              <a:spcAft>
                <a:spcPts val="600"/>
              </a:spcAft>
            </a:pPr>
            <a:r>
              <a:rPr lang="en-US" b="1" dirty="0">
                <a:latin typeface="Segoe UI" panose="020B0502040204020203" pitchFamily="34" charset="0"/>
                <a:ea typeface="Arial" panose="020B0604020202020204" pitchFamily="34" charset="0"/>
                <a:cs typeface="Times New Roman" panose="02020603050405020304" pitchFamily="18" charset="0"/>
              </a:rPr>
              <a:t>Differences in the recycling of revenues:</a:t>
            </a:r>
          </a:p>
        </p:txBody>
      </p:sp>
    </p:spTree>
    <p:extLst>
      <p:ext uri="{BB962C8B-B14F-4D97-AF65-F5344CB8AC3E}">
        <p14:creationId xmlns:p14="http://schemas.microsoft.com/office/powerpoint/2010/main" val="309037569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8A50-76D5-4687-2CCF-3AB1DDB5E4CB}"/>
            </a:ext>
          </a:extLst>
        </p:cNvPr>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FCA4CE35-7DFA-5ADF-39B6-6AB581FCD218}"/>
              </a:ext>
            </a:extLst>
          </p:cNvPr>
          <p:cNvSpPr>
            <a:spLocks noGrp="1"/>
          </p:cNvSpPr>
          <p:nvPr>
            <p:ph sz="quarter" idx="11"/>
          </p:nvPr>
        </p:nvSpPr>
        <p:spPr/>
        <p:txBody>
          <a:bodyPr>
            <a:normAutofit fontScale="92500" lnSpcReduction="10000"/>
          </a:bodyPr>
          <a:lstStyle/>
          <a:p>
            <a:r>
              <a:rPr lang="en-US" dirty="0">
                <a:latin typeface="Arial Black"/>
              </a:rPr>
              <a:t>Roadmap</a:t>
            </a:r>
          </a:p>
          <a:p>
            <a:pPr lvl="1">
              <a:spcBef>
                <a:spcPts val="600"/>
              </a:spcBef>
              <a:spcAft>
                <a:spcPts val="600"/>
              </a:spcAft>
            </a:pPr>
            <a:r>
              <a:rPr lang="en-US" dirty="0"/>
              <a:t>Motivation, policy questions and key findings</a:t>
            </a:r>
          </a:p>
          <a:p>
            <a:pPr lvl="1">
              <a:spcBef>
                <a:spcPts val="600"/>
              </a:spcBef>
              <a:spcAft>
                <a:spcPts val="600"/>
              </a:spcAft>
            </a:pPr>
            <a:r>
              <a:rPr lang="en-US" dirty="0">
                <a:cs typeface="Arial" panose="020B0604020202020204"/>
              </a:rPr>
              <a:t>Modeling approach: </a:t>
            </a:r>
          </a:p>
          <a:p>
            <a:pPr lvl="3">
              <a:spcBef>
                <a:spcPts val="600"/>
              </a:spcBef>
              <a:spcAft>
                <a:spcPts val="600"/>
              </a:spcAft>
            </a:pPr>
            <a:r>
              <a:rPr lang="en-US" dirty="0">
                <a:cs typeface="Arial" panose="020B0604020202020204"/>
              </a:rPr>
              <a:t>GMMET model: key features</a:t>
            </a:r>
          </a:p>
          <a:p>
            <a:pPr lvl="3">
              <a:spcBef>
                <a:spcPts val="600"/>
              </a:spcBef>
              <a:spcAft>
                <a:spcPts val="600"/>
              </a:spcAft>
            </a:pPr>
            <a:r>
              <a:rPr lang="en-US" dirty="0">
                <a:cs typeface="Arial" panose="020B0604020202020204"/>
              </a:rPr>
              <a:t>Baseline emission projection</a:t>
            </a:r>
          </a:p>
          <a:p>
            <a:pPr lvl="3">
              <a:spcBef>
                <a:spcPts val="600"/>
              </a:spcBef>
              <a:spcAft>
                <a:spcPts val="600"/>
              </a:spcAft>
            </a:pPr>
            <a:r>
              <a:rPr lang="en-US" dirty="0">
                <a:cs typeface="Arial" panose="020B0604020202020204"/>
              </a:rPr>
              <a:t>EU climate policy scenarios </a:t>
            </a:r>
          </a:p>
          <a:p>
            <a:pPr lvl="1">
              <a:spcBef>
                <a:spcPts val="600"/>
              </a:spcBef>
              <a:spcAft>
                <a:spcPts val="600"/>
              </a:spcAft>
            </a:pPr>
            <a:r>
              <a:rPr lang="en-US" dirty="0">
                <a:solidFill>
                  <a:schemeClr val="accent2"/>
                </a:solidFill>
                <a:cs typeface="Arial" panose="020B0604020202020204"/>
              </a:rPr>
              <a:t>Results</a:t>
            </a:r>
          </a:p>
          <a:p>
            <a:pPr lvl="1">
              <a:spcBef>
                <a:spcPts val="600"/>
              </a:spcBef>
              <a:spcAft>
                <a:spcPts val="600"/>
              </a:spcAft>
            </a:pPr>
            <a:r>
              <a:rPr lang="en-US" dirty="0">
                <a:cs typeface="Arial" panose="020B0604020202020204"/>
              </a:rPr>
              <a:t>Public vs private investment </a:t>
            </a:r>
          </a:p>
          <a:p>
            <a:pPr lvl="1">
              <a:spcBef>
                <a:spcPts val="600"/>
              </a:spcBef>
              <a:spcAft>
                <a:spcPts val="600"/>
              </a:spcAft>
            </a:pPr>
            <a:r>
              <a:rPr lang="en-US" dirty="0">
                <a:cs typeface="Arial" panose="020B0604020202020204"/>
              </a:rPr>
              <a:t>Conclusions</a:t>
            </a:r>
          </a:p>
          <a:p>
            <a:pPr lvl="2"/>
            <a:endParaRPr lang="en-US" dirty="0">
              <a:cs typeface="Arial" panose="020B0604020202020204"/>
            </a:endParaRPr>
          </a:p>
        </p:txBody>
      </p:sp>
    </p:spTree>
    <p:extLst>
      <p:ext uri="{BB962C8B-B14F-4D97-AF65-F5344CB8AC3E}">
        <p14:creationId xmlns:p14="http://schemas.microsoft.com/office/powerpoint/2010/main" val="7615664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6FF81-A31E-DAA1-13F1-2B8A7BD8F6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853B307-1693-6CC3-55A8-7168A545F6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9571" y="2586344"/>
            <a:ext cx="3428582" cy="2743200"/>
          </a:xfrm>
          <a:prstGeom prst="rect">
            <a:avLst/>
          </a:prstGeom>
          <a:noFill/>
          <a:ln>
            <a:noFill/>
          </a:ln>
        </p:spPr>
      </p:pic>
      <p:sp>
        <p:nvSpPr>
          <p:cNvPr id="5" name="Title 3">
            <a:extLst>
              <a:ext uri="{FF2B5EF4-FFF2-40B4-BE49-F238E27FC236}">
                <a16:creationId xmlns:a16="http://schemas.microsoft.com/office/drawing/2014/main" id="{C21AD8AB-D725-DACF-7E3A-63A174D283DD}"/>
              </a:ext>
            </a:extLst>
          </p:cNvPr>
          <p:cNvSpPr>
            <a:spLocks noGrp="1"/>
          </p:cNvSpPr>
          <p:nvPr>
            <p:ph type="title"/>
          </p:nvPr>
        </p:nvSpPr>
        <p:spPr>
          <a:xfrm>
            <a:off x="2708910" y="-37329"/>
            <a:ext cx="9301382" cy="1124027"/>
          </a:xfrm>
        </p:spPr>
        <p:txBody>
          <a:bodyPr>
            <a:normAutofit/>
          </a:bodyPr>
          <a:lstStyle/>
          <a:p>
            <a:r>
              <a:rPr lang="en-US" dirty="0"/>
              <a:t>Central Scenario: Sectoral effects</a:t>
            </a:r>
          </a:p>
        </p:txBody>
      </p:sp>
      <p:pic>
        <p:nvPicPr>
          <p:cNvPr id="9" name="Picture 8">
            <a:extLst>
              <a:ext uri="{FF2B5EF4-FFF2-40B4-BE49-F238E27FC236}">
                <a16:creationId xmlns:a16="http://schemas.microsoft.com/office/drawing/2014/main" id="{7C0C6979-33A5-7C52-5F8C-1BD6B65B76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1695" y="2586344"/>
            <a:ext cx="3431598" cy="2743200"/>
          </a:xfrm>
          <a:prstGeom prst="rect">
            <a:avLst/>
          </a:prstGeom>
          <a:noFill/>
          <a:ln>
            <a:noFill/>
          </a:ln>
        </p:spPr>
      </p:pic>
      <p:sp>
        <p:nvSpPr>
          <p:cNvPr id="12" name="TextBox 11">
            <a:extLst>
              <a:ext uri="{FF2B5EF4-FFF2-40B4-BE49-F238E27FC236}">
                <a16:creationId xmlns:a16="http://schemas.microsoft.com/office/drawing/2014/main" id="{5BD40546-F039-1255-8E6A-C67C45599AF3}"/>
              </a:ext>
            </a:extLst>
          </p:cNvPr>
          <p:cNvSpPr txBox="1"/>
          <p:nvPr/>
        </p:nvSpPr>
        <p:spPr>
          <a:xfrm>
            <a:off x="10187494" y="2733409"/>
            <a:ext cx="1408044"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Revenues</a:t>
            </a:r>
          </a:p>
        </p:txBody>
      </p:sp>
      <p:sp>
        <p:nvSpPr>
          <p:cNvPr id="13" name="TextBox 12">
            <a:extLst>
              <a:ext uri="{FF2B5EF4-FFF2-40B4-BE49-F238E27FC236}">
                <a16:creationId xmlns:a16="http://schemas.microsoft.com/office/drawing/2014/main" id="{CD7A30BF-751B-6F11-1B35-5261FD904F28}"/>
              </a:ext>
            </a:extLst>
          </p:cNvPr>
          <p:cNvSpPr txBox="1"/>
          <p:nvPr/>
        </p:nvSpPr>
        <p:spPr>
          <a:xfrm>
            <a:off x="73348" y="1121836"/>
            <a:ext cx="4642681" cy="5381794"/>
          </a:xfrm>
          <a:prstGeom prst="rect">
            <a:avLst/>
          </a:prstGeom>
          <a:noFill/>
        </p:spPr>
        <p:txBody>
          <a:bodyPr wrap="square">
            <a:spAutoFit/>
          </a:bodyPr>
          <a:lstStyle/>
          <a:p>
            <a:pPr marL="0" lvl="1" indent="0">
              <a:lnSpc>
                <a:spcPct val="115000"/>
              </a:lnSpc>
              <a:spcAft>
                <a:spcPts val="600"/>
              </a:spcAft>
              <a:buNone/>
            </a:pPr>
            <a:r>
              <a:rPr lang="en-US" dirty="0">
                <a:latin typeface="Segoe UI" panose="020B0502040204020203" pitchFamily="34" charset="0"/>
                <a:ea typeface="Arial" panose="020B0604020202020204" pitchFamily="34" charset="0"/>
                <a:cs typeface="Times New Roman" panose="02020603050405020304" pitchFamily="18" charset="0"/>
              </a:rPr>
              <a:t>Shift in relative prices and new subsidies reshuffle investment flows:</a:t>
            </a:r>
          </a:p>
          <a:p>
            <a:pPr marL="285750" lvl="1" indent="-285750">
              <a:lnSpc>
                <a:spcPct val="115000"/>
              </a:lnSpc>
              <a:spcAft>
                <a:spcPts val="1800"/>
              </a:spcAft>
              <a:buFont typeface="Arial" panose="020B0604020202020204" pitchFamily="34" charset="0"/>
              <a:buChar char="•"/>
            </a:pPr>
            <a:r>
              <a:rPr lang="en-US" b="1" dirty="0">
                <a:latin typeface="Segoe UI" panose="020B0502040204020203" pitchFamily="34" charset="0"/>
                <a:ea typeface="Arial" panose="020B0604020202020204" pitchFamily="34" charset="0"/>
                <a:cs typeface="Times New Roman" panose="02020603050405020304" pitchFamily="18" charset="0"/>
              </a:rPr>
              <a:t>“Green” investment rises significantly </a:t>
            </a:r>
            <a:br>
              <a:rPr lang="en-US" b="1" dirty="0">
                <a:latin typeface="Segoe UI" panose="020B0502040204020203" pitchFamily="34" charset="0"/>
                <a:ea typeface="Arial" panose="020B0604020202020204" pitchFamily="34" charset="0"/>
                <a:cs typeface="Times New Roman" panose="02020603050405020304" pitchFamily="18" charset="0"/>
              </a:rPr>
            </a:br>
            <a:r>
              <a:rPr lang="en-US" b="1" dirty="0">
                <a:latin typeface="Segoe UI" panose="020B0502040204020203" pitchFamily="34" charset="0"/>
                <a:ea typeface="Arial" panose="020B0604020202020204" pitchFamily="34" charset="0"/>
                <a:cs typeface="Times New Roman" panose="02020603050405020304" pitchFamily="18" charset="0"/>
              </a:rPr>
              <a:t>In 2030: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Renewables +450%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Home insulation +100%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Energy-efficiency in industry +50%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Spending on EVs +130%</a:t>
            </a:r>
          </a:p>
          <a:p>
            <a:pPr marL="285750" lvl="1" indent="-285750">
              <a:lnSpc>
                <a:spcPct val="115000"/>
              </a:lnSpc>
              <a:spcAft>
                <a:spcPts val="1800"/>
              </a:spcAft>
              <a:buFont typeface="Arial" panose="020B0604020202020204" pitchFamily="34" charset="0"/>
              <a:buChar char="•"/>
            </a:pPr>
            <a:r>
              <a:rPr lang="en-US" b="1" dirty="0">
                <a:latin typeface="Segoe UI" panose="020B0502040204020203" pitchFamily="34" charset="0"/>
                <a:ea typeface="Arial" panose="020B0604020202020204" pitchFamily="34" charset="0"/>
                <a:cs typeface="Times New Roman" panose="02020603050405020304" pitchFamily="18" charset="0"/>
              </a:rPr>
              <a:t>“Brown” investment declines</a:t>
            </a:r>
            <a:r>
              <a:rPr lang="en-US" dirty="0">
                <a:latin typeface="Segoe UI" panose="020B0502040204020203" pitchFamily="34" charset="0"/>
                <a:ea typeface="Arial" panose="020B0604020202020204" pitchFamily="34" charset="0"/>
                <a:cs typeface="Times New Roman" panose="02020603050405020304" pitchFamily="18" charset="0"/>
              </a:rPr>
              <a:t>, driven by gas heating and remaining oil and gas extraction. </a:t>
            </a:r>
          </a:p>
          <a:p>
            <a:pPr marL="285750" lvl="1" indent="-285750">
              <a:lnSpc>
                <a:spcPct val="115000"/>
              </a:lnSpc>
              <a:spcAft>
                <a:spcPts val="600"/>
              </a:spcAft>
              <a:buFont typeface="Arial" panose="020B0604020202020204" pitchFamily="34" charset="0"/>
              <a:buChar char="•"/>
            </a:pPr>
            <a:r>
              <a:rPr lang="en-US" b="1" dirty="0">
                <a:latin typeface="Segoe UI" panose="020B0502040204020203" pitchFamily="34" charset="0"/>
                <a:ea typeface="Arial" panose="020B0604020202020204" pitchFamily="34" charset="0"/>
                <a:cs typeface="Times New Roman" panose="02020603050405020304" pitchFamily="18" charset="0"/>
              </a:rPr>
              <a:t>“Other” investment broadly constant </a:t>
            </a:r>
            <a:r>
              <a:rPr lang="en-US" dirty="0">
                <a:latin typeface="Segoe UI" panose="020B0502040204020203" pitchFamily="34" charset="0"/>
                <a:ea typeface="Arial" panose="020B0604020202020204" pitchFamily="34" charset="0"/>
                <a:cs typeface="Times New Roman" panose="02020603050405020304" pitchFamily="18" charset="0"/>
              </a:rPr>
              <a:t>(not shown), reflecting minor impact on electricity price.</a:t>
            </a:r>
            <a:br>
              <a:rPr lang="en-US" dirty="0">
                <a:latin typeface="Segoe UI" panose="020B0502040204020203" pitchFamily="34" charset="0"/>
                <a:ea typeface="Arial" panose="020B0604020202020204" pitchFamily="34" charset="0"/>
                <a:cs typeface="Times New Roman" panose="02020603050405020304" pitchFamily="18" charset="0"/>
              </a:rPr>
            </a:b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F9219AB-C272-F62C-CB01-2F814C70FE9E}"/>
              </a:ext>
            </a:extLst>
          </p:cNvPr>
          <p:cNvSpPr txBox="1"/>
          <p:nvPr/>
        </p:nvSpPr>
        <p:spPr>
          <a:xfrm>
            <a:off x="4879571" y="1781568"/>
            <a:ext cx="3883288" cy="702052"/>
          </a:xfrm>
          <a:prstGeom prst="rect">
            <a:avLst/>
          </a:prstGeom>
          <a:noFill/>
        </p:spPr>
        <p:txBody>
          <a:bodyPr wrap="square">
            <a:spAutoFit/>
          </a:bodyPr>
          <a:lstStyle/>
          <a:p>
            <a:pPr marL="0" lvl="1" indent="0" algn="ctr">
              <a:lnSpc>
                <a:spcPct val="115000"/>
              </a:lnSpc>
              <a:spcAft>
                <a:spcPts val="600"/>
              </a:spcAft>
              <a:buNone/>
            </a:pPr>
            <a:r>
              <a:rPr lang="en-US" b="1" dirty="0">
                <a:latin typeface="Segoe UI" panose="020B0502040204020203" pitchFamily="34" charset="0"/>
                <a:ea typeface="Arial" panose="020B0604020202020204" pitchFamily="34" charset="0"/>
                <a:cs typeface="Times New Roman" panose="02020603050405020304" pitchFamily="18" charset="0"/>
              </a:rPr>
              <a:t>Material but more moderate rise in aggregate investment</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F3FA92E-6DBC-771A-F293-6EB368C95306}"/>
              </a:ext>
            </a:extLst>
          </p:cNvPr>
          <p:cNvSpPr txBox="1"/>
          <p:nvPr/>
        </p:nvSpPr>
        <p:spPr>
          <a:xfrm>
            <a:off x="6270509" y="5386845"/>
            <a:ext cx="3802685" cy="1015663"/>
          </a:xfrm>
          <a:prstGeom prst="rect">
            <a:avLst/>
          </a:prstGeom>
          <a:solidFill>
            <a:schemeClr val="bg1">
              <a:lumMod val="90000"/>
            </a:schemeClr>
          </a:solidFill>
        </p:spPr>
        <p:txBody>
          <a:bodyPr wrap="square" rtlCol="0">
            <a:spAutoFit/>
          </a:bodyPr>
          <a:lstStyle/>
          <a:p>
            <a: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Categorization of “green” and “brown”:</a:t>
            </a:r>
            <a:b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br>
            <a:r>
              <a:rPr lang="en-US" sz="1200" b="1"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Green</a:t>
            </a:r>
            <a: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 Renewables, energy-efficiency capital in EIT and T, insulation, electric heating</a:t>
            </a:r>
            <a:b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br>
            <a:r>
              <a:rPr lang="en-US" sz="1200" b="1"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Brown</a:t>
            </a:r>
            <a: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 coal, gas and oil extraction, gas heating, coal and gas electricity</a:t>
            </a:r>
          </a:p>
        </p:txBody>
      </p:sp>
      <p:sp>
        <p:nvSpPr>
          <p:cNvPr id="2" name="TextBox 1">
            <a:extLst>
              <a:ext uri="{FF2B5EF4-FFF2-40B4-BE49-F238E27FC236}">
                <a16:creationId xmlns:a16="http://schemas.microsoft.com/office/drawing/2014/main" id="{86905E5B-DE61-295D-68A5-E1C5557CA9D8}"/>
              </a:ext>
            </a:extLst>
          </p:cNvPr>
          <p:cNvSpPr txBox="1"/>
          <p:nvPr/>
        </p:nvSpPr>
        <p:spPr>
          <a:xfrm>
            <a:off x="8626380" y="1781568"/>
            <a:ext cx="3686894" cy="702052"/>
          </a:xfrm>
          <a:prstGeom prst="rect">
            <a:avLst/>
          </a:prstGeom>
          <a:noFill/>
        </p:spPr>
        <p:txBody>
          <a:bodyPr wrap="square">
            <a:spAutoFit/>
          </a:bodyPr>
          <a:lstStyle/>
          <a:p>
            <a:pPr marL="0" lvl="1" indent="0" algn="ctr">
              <a:lnSpc>
                <a:spcPct val="115000"/>
              </a:lnSpc>
              <a:spcAft>
                <a:spcPts val="1200"/>
              </a:spcAft>
              <a:buNone/>
            </a:pPr>
            <a:r>
              <a:rPr lang="en-US" sz="1800" b="1" dirty="0">
                <a:latin typeface="Segoe UI" panose="020B0502040204020203" pitchFamily="34" charset="0"/>
                <a:ea typeface="Arial" panose="020B0604020202020204" pitchFamily="34" charset="0"/>
                <a:cs typeface="Times New Roman" panose="02020603050405020304" pitchFamily="18" charset="0"/>
              </a:rPr>
              <a:t>Gradual but ultimately </a:t>
            </a:r>
            <a:r>
              <a:rPr lang="en-US" b="1" dirty="0">
                <a:latin typeface="Segoe UI" panose="020B0502040204020203" pitchFamily="34" charset="0"/>
                <a:ea typeface="Arial" panose="020B0604020202020204" pitchFamily="34" charset="0"/>
                <a:cs typeface="Times New Roman" panose="02020603050405020304" pitchFamily="18" charset="0"/>
              </a:rPr>
              <a:t>sharp rise in ETS1 and ETS2 revenues</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941400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4BE09-C78C-30BC-D2B9-202856EE9C49}"/>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97DB398A-DD4D-BADC-F866-8195B4C5F09F}"/>
              </a:ext>
            </a:extLst>
          </p:cNvPr>
          <p:cNvSpPr>
            <a:spLocks noGrp="1"/>
          </p:cNvSpPr>
          <p:nvPr>
            <p:ph type="title"/>
          </p:nvPr>
        </p:nvSpPr>
        <p:spPr>
          <a:xfrm>
            <a:off x="1936705" y="-20228"/>
            <a:ext cx="8903970" cy="1124027"/>
          </a:xfrm>
        </p:spPr>
        <p:txBody>
          <a:bodyPr>
            <a:normAutofit/>
          </a:bodyPr>
          <a:lstStyle/>
          <a:p>
            <a:r>
              <a:rPr lang="en-US" dirty="0"/>
              <a:t>Central Scenario: Macroeconomic effects</a:t>
            </a:r>
          </a:p>
        </p:txBody>
      </p:sp>
      <p:pic>
        <p:nvPicPr>
          <p:cNvPr id="2" name="Picture 1">
            <a:extLst>
              <a:ext uri="{FF2B5EF4-FFF2-40B4-BE49-F238E27FC236}">
                <a16:creationId xmlns:a16="http://schemas.microsoft.com/office/drawing/2014/main" id="{4E2346B8-63A9-0F59-B544-8783CACD92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8330" y="4550482"/>
            <a:ext cx="2859646" cy="2286000"/>
          </a:xfrm>
          <a:prstGeom prst="rect">
            <a:avLst/>
          </a:prstGeom>
          <a:noFill/>
          <a:ln>
            <a:noFill/>
          </a:ln>
        </p:spPr>
      </p:pic>
      <p:sp>
        <p:nvSpPr>
          <p:cNvPr id="3" name="TextBox 2">
            <a:extLst>
              <a:ext uri="{FF2B5EF4-FFF2-40B4-BE49-F238E27FC236}">
                <a16:creationId xmlns:a16="http://schemas.microsoft.com/office/drawing/2014/main" id="{4CDF4EF1-1EE2-EBA3-4630-86D3E45361B8}"/>
              </a:ext>
            </a:extLst>
          </p:cNvPr>
          <p:cNvSpPr txBox="1"/>
          <p:nvPr/>
        </p:nvSpPr>
        <p:spPr>
          <a:xfrm>
            <a:off x="3775223" y="1100666"/>
            <a:ext cx="4015038" cy="1020600"/>
          </a:xfrm>
          <a:prstGeom prst="rect">
            <a:avLst/>
          </a:prstGeom>
          <a:noFill/>
        </p:spPr>
        <p:txBody>
          <a:bodyPr wrap="square">
            <a:spAutoFit/>
          </a:bodyPr>
          <a:lstStyle/>
          <a:p>
            <a:pPr marL="0" lvl="1" indent="0" algn="ctr">
              <a:lnSpc>
                <a:spcPct val="115000"/>
              </a:lnSpc>
              <a:spcAft>
                <a:spcPts val="1200"/>
              </a:spcAft>
              <a:buNone/>
            </a:pPr>
            <a:r>
              <a:rPr lang="en-US" sz="1800" b="1" dirty="0">
                <a:latin typeface="Segoe UI" panose="020B0502040204020203" pitchFamily="34" charset="0"/>
                <a:ea typeface="Arial" panose="020B0604020202020204" pitchFamily="34" charset="0"/>
                <a:cs typeface="Times New Roman" panose="02020603050405020304" pitchFamily="18" charset="0"/>
              </a:rPr>
              <a:t>GDP decline in short run</a:t>
            </a:r>
            <a:r>
              <a:rPr lang="en-US" sz="1800" dirty="0">
                <a:latin typeface="Segoe UI" panose="020B0502040204020203" pitchFamily="34" charset="0"/>
                <a:ea typeface="Arial" panose="020B0604020202020204" pitchFamily="34" charset="0"/>
                <a:cs typeface="Times New Roman" panose="02020603050405020304" pitchFamily="18" charset="0"/>
              </a:rPr>
              <a:t> </a:t>
            </a:r>
            <a:r>
              <a:rPr lang="en-US" sz="1800" b="1" dirty="0">
                <a:latin typeface="Segoe UI" panose="020B0502040204020203" pitchFamily="34" charset="0"/>
                <a:ea typeface="Arial" panose="020B0604020202020204" pitchFamily="34" charset="0"/>
                <a:cs typeface="Times New Roman" panose="02020603050405020304" pitchFamily="18" charset="0"/>
              </a:rPr>
              <a:t>but rise in medium term </a:t>
            </a:r>
            <a:r>
              <a:rPr lang="en-US" dirty="0">
                <a:latin typeface="Segoe UI" panose="020B0502040204020203" pitchFamily="34" charset="0"/>
                <a:ea typeface="Arial" panose="020B0604020202020204" pitchFamily="34" charset="0"/>
                <a:cs typeface="Times New Roman" panose="02020603050405020304" pitchFamily="18" charset="0"/>
              </a:rPr>
              <a:t>(lower exports initially, </a:t>
            </a:r>
            <a:r>
              <a:rPr lang="en-US" sz="1800" dirty="0">
                <a:latin typeface="Segoe UI" panose="020B0502040204020203" pitchFamily="34" charset="0"/>
                <a:ea typeface="Arial" panose="020B0604020202020204" pitchFamily="34" charset="0"/>
                <a:cs typeface="Times New Roman" panose="02020603050405020304" pitchFamily="18" charset="0"/>
              </a:rPr>
              <a:t>investment rise subsequently)</a:t>
            </a:r>
          </a:p>
        </p:txBody>
      </p:sp>
      <p:pic>
        <p:nvPicPr>
          <p:cNvPr id="4" name="Picture 3">
            <a:extLst>
              <a:ext uri="{FF2B5EF4-FFF2-40B4-BE49-F238E27FC236}">
                <a16:creationId xmlns:a16="http://schemas.microsoft.com/office/drawing/2014/main" id="{21273477-3AF1-724C-2E66-0A5B57C15E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9080" y="2161912"/>
            <a:ext cx="2859440" cy="2286000"/>
          </a:xfrm>
          <a:prstGeom prst="rect">
            <a:avLst/>
          </a:prstGeom>
          <a:noFill/>
          <a:ln>
            <a:noFill/>
          </a:ln>
        </p:spPr>
      </p:pic>
      <p:sp>
        <p:nvSpPr>
          <p:cNvPr id="7" name="TextBox 6">
            <a:extLst>
              <a:ext uri="{FF2B5EF4-FFF2-40B4-BE49-F238E27FC236}">
                <a16:creationId xmlns:a16="http://schemas.microsoft.com/office/drawing/2014/main" id="{45E7A3F7-A318-B0E9-32B6-781EC9762BA8}"/>
              </a:ext>
            </a:extLst>
          </p:cNvPr>
          <p:cNvSpPr txBox="1"/>
          <p:nvPr/>
        </p:nvSpPr>
        <p:spPr>
          <a:xfrm>
            <a:off x="4924131" y="2287642"/>
            <a:ext cx="1408044"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Real GDP</a:t>
            </a:r>
          </a:p>
        </p:txBody>
      </p:sp>
      <p:pic>
        <p:nvPicPr>
          <p:cNvPr id="9" name="Picture 8">
            <a:extLst>
              <a:ext uri="{FF2B5EF4-FFF2-40B4-BE49-F238E27FC236}">
                <a16:creationId xmlns:a16="http://schemas.microsoft.com/office/drawing/2014/main" id="{A6481A43-3320-268C-358D-1BB3594C29A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817" y="2139447"/>
            <a:ext cx="2859622" cy="2286000"/>
          </a:xfrm>
          <a:prstGeom prst="rect">
            <a:avLst/>
          </a:prstGeom>
          <a:noFill/>
          <a:ln>
            <a:noFill/>
          </a:ln>
        </p:spPr>
      </p:pic>
      <p:sp>
        <p:nvSpPr>
          <p:cNvPr id="10" name="TextBox 9">
            <a:extLst>
              <a:ext uri="{FF2B5EF4-FFF2-40B4-BE49-F238E27FC236}">
                <a16:creationId xmlns:a16="http://schemas.microsoft.com/office/drawing/2014/main" id="{72C47B5D-1C15-57B9-708C-1A8F90A34902}"/>
              </a:ext>
            </a:extLst>
          </p:cNvPr>
          <p:cNvSpPr txBox="1"/>
          <p:nvPr/>
        </p:nvSpPr>
        <p:spPr>
          <a:xfrm>
            <a:off x="285816" y="1060021"/>
            <a:ext cx="3301779" cy="1020600"/>
          </a:xfrm>
          <a:prstGeom prst="rect">
            <a:avLst/>
          </a:prstGeom>
          <a:noFill/>
        </p:spPr>
        <p:txBody>
          <a:bodyPr wrap="square">
            <a:spAutoFit/>
          </a:bodyPr>
          <a:lstStyle/>
          <a:p>
            <a:pPr marL="0" lvl="1" indent="0" algn="ctr">
              <a:lnSpc>
                <a:spcPct val="115000"/>
              </a:lnSpc>
              <a:spcAft>
                <a:spcPts val="1200"/>
              </a:spcAft>
              <a:buNone/>
            </a:pPr>
            <a:r>
              <a:rPr lang="en-US" sz="1800" b="1" dirty="0">
                <a:latin typeface="Segoe UI" panose="020B0502040204020203" pitchFamily="34" charset="0"/>
                <a:ea typeface="Arial" panose="020B0604020202020204" pitchFamily="34" charset="0"/>
                <a:cs typeface="Times New Roman" panose="02020603050405020304" pitchFamily="18" charset="0"/>
              </a:rPr>
              <a:t>Real exchange rate appreciation </a:t>
            </a:r>
            <a:r>
              <a:rPr lang="en-US" sz="1800" dirty="0">
                <a:latin typeface="Segoe UI" panose="020B0502040204020203" pitchFamily="34" charset="0"/>
                <a:ea typeface="Arial" panose="020B0604020202020204" pitchFamily="34" charset="0"/>
                <a:cs typeface="Times New Roman" panose="02020603050405020304" pitchFamily="18" charset="0"/>
              </a:rPr>
              <a:t>in anticipation of lower future fossil fuel imports </a:t>
            </a:r>
          </a:p>
        </p:txBody>
      </p:sp>
      <p:sp>
        <p:nvSpPr>
          <p:cNvPr id="11" name="TextBox 10">
            <a:extLst>
              <a:ext uri="{FF2B5EF4-FFF2-40B4-BE49-F238E27FC236}">
                <a16:creationId xmlns:a16="http://schemas.microsoft.com/office/drawing/2014/main" id="{9CE602C8-8D1B-131C-294B-FBF8794A319F}"/>
              </a:ext>
            </a:extLst>
          </p:cNvPr>
          <p:cNvSpPr txBox="1"/>
          <p:nvPr/>
        </p:nvSpPr>
        <p:spPr>
          <a:xfrm>
            <a:off x="1155582" y="3564732"/>
            <a:ext cx="1772198"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Real Exchange Rate</a:t>
            </a:r>
          </a:p>
        </p:txBody>
      </p:sp>
      <p:pic>
        <p:nvPicPr>
          <p:cNvPr id="12" name="Picture 11">
            <a:extLst>
              <a:ext uri="{FF2B5EF4-FFF2-40B4-BE49-F238E27FC236}">
                <a16:creationId xmlns:a16="http://schemas.microsoft.com/office/drawing/2014/main" id="{607D9CBC-3C01-3D88-1E19-C3A85AF955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5258" y="2161912"/>
            <a:ext cx="2859593" cy="2286000"/>
          </a:xfrm>
          <a:prstGeom prst="rect">
            <a:avLst/>
          </a:prstGeom>
          <a:noFill/>
          <a:ln>
            <a:noFill/>
          </a:ln>
        </p:spPr>
      </p:pic>
      <p:pic>
        <p:nvPicPr>
          <p:cNvPr id="13" name="Picture 12">
            <a:extLst>
              <a:ext uri="{FF2B5EF4-FFF2-40B4-BE49-F238E27FC236}">
                <a16:creationId xmlns:a16="http://schemas.microsoft.com/office/drawing/2014/main" id="{9D55D356-CCA4-AAC4-8683-C6F53A74356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5258" y="4572000"/>
            <a:ext cx="2859593" cy="2286000"/>
          </a:xfrm>
          <a:prstGeom prst="rect">
            <a:avLst/>
          </a:prstGeom>
          <a:noFill/>
          <a:ln>
            <a:noFill/>
          </a:ln>
        </p:spPr>
      </p:pic>
      <p:sp>
        <p:nvSpPr>
          <p:cNvPr id="15" name="TextBox 14">
            <a:extLst>
              <a:ext uri="{FF2B5EF4-FFF2-40B4-BE49-F238E27FC236}">
                <a16:creationId xmlns:a16="http://schemas.microsoft.com/office/drawing/2014/main" id="{22424E6C-A04F-7C6D-C468-385A52BF0B1A}"/>
              </a:ext>
            </a:extLst>
          </p:cNvPr>
          <p:cNvSpPr txBox="1"/>
          <p:nvPr/>
        </p:nvSpPr>
        <p:spPr>
          <a:xfrm>
            <a:off x="8942053" y="5163694"/>
            <a:ext cx="2123381" cy="81432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Monetary </a:t>
            </a:r>
            <a:br>
              <a:rPr lang="en-US" sz="1400" dirty="0">
                <a:latin typeface="Segoe UI" panose="020B0502040204020203" pitchFamily="34" charset="0"/>
                <a:ea typeface="Arial" panose="020B0604020202020204" pitchFamily="34" charset="0"/>
                <a:cs typeface="Times New Roman" panose="02020603050405020304" pitchFamily="18" charset="0"/>
              </a:rPr>
            </a:br>
            <a:r>
              <a:rPr lang="en-US" sz="1400" dirty="0">
                <a:latin typeface="Segoe UI" panose="020B0502040204020203" pitchFamily="34" charset="0"/>
                <a:ea typeface="Arial" panose="020B0604020202020204" pitchFamily="34" charset="0"/>
                <a:cs typeface="Times New Roman" panose="02020603050405020304" pitchFamily="18" charset="0"/>
              </a:rPr>
              <a:t>Policy </a:t>
            </a:r>
            <a:br>
              <a:rPr lang="en-US" sz="1400" dirty="0">
                <a:latin typeface="Segoe UI" panose="020B0502040204020203" pitchFamily="34" charset="0"/>
                <a:ea typeface="Arial" panose="020B0604020202020204" pitchFamily="34" charset="0"/>
                <a:cs typeface="Times New Roman" panose="02020603050405020304" pitchFamily="18" charset="0"/>
              </a:rPr>
            </a:br>
            <a:r>
              <a:rPr lang="en-US" sz="1400" dirty="0">
                <a:latin typeface="Segoe UI" panose="020B0502040204020203" pitchFamily="34" charset="0"/>
                <a:ea typeface="Arial" panose="020B0604020202020204" pitchFamily="34" charset="0"/>
                <a:cs typeface="Times New Roman" panose="02020603050405020304" pitchFamily="18" charset="0"/>
              </a:rPr>
              <a:t>Rate</a:t>
            </a:r>
          </a:p>
        </p:txBody>
      </p:sp>
      <p:sp>
        <p:nvSpPr>
          <p:cNvPr id="16" name="TextBox 15">
            <a:extLst>
              <a:ext uri="{FF2B5EF4-FFF2-40B4-BE49-F238E27FC236}">
                <a16:creationId xmlns:a16="http://schemas.microsoft.com/office/drawing/2014/main" id="{CDB439E6-4D04-C1D8-F728-C536047AE822}"/>
              </a:ext>
            </a:extLst>
          </p:cNvPr>
          <p:cNvSpPr txBox="1"/>
          <p:nvPr/>
        </p:nvSpPr>
        <p:spPr>
          <a:xfrm>
            <a:off x="7977889" y="1133212"/>
            <a:ext cx="4214111" cy="702052"/>
          </a:xfrm>
          <a:prstGeom prst="rect">
            <a:avLst/>
          </a:prstGeom>
          <a:noFill/>
        </p:spPr>
        <p:txBody>
          <a:bodyPr wrap="square">
            <a:spAutoFit/>
          </a:bodyPr>
          <a:lstStyle/>
          <a:p>
            <a:pPr marL="0" lvl="1" indent="0" algn="ctr">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Higher inflation after initial drop, CB looks through direct impact of policy</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DE9DF57-583B-93AB-048C-67776149CEFD}"/>
              </a:ext>
            </a:extLst>
          </p:cNvPr>
          <p:cNvSpPr txBox="1"/>
          <p:nvPr/>
        </p:nvSpPr>
        <p:spPr>
          <a:xfrm>
            <a:off x="9815054" y="3100407"/>
            <a:ext cx="961398"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Inflation</a:t>
            </a:r>
          </a:p>
        </p:txBody>
      </p:sp>
    </p:spTree>
    <p:extLst>
      <p:ext uri="{BB962C8B-B14F-4D97-AF65-F5344CB8AC3E}">
        <p14:creationId xmlns:p14="http://schemas.microsoft.com/office/powerpoint/2010/main" val="11892469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6B610CC-5770-8D46-ADFA-381F389F5A99}"/>
              </a:ext>
            </a:extLst>
          </p:cNvPr>
          <p:cNvSpPr>
            <a:spLocks noGrp="1"/>
          </p:cNvSpPr>
          <p:nvPr>
            <p:ph sz="quarter" idx="11"/>
          </p:nvPr>
        </p:nvSpPr>
        <p:spPr/>
        <p:txBody>
          <a:bodyPr>
            <a:normAutofit fontScale="92500" lnSpcReduction="10000"/>
          </a:bodyPr>
          <a:lstStyle/>
          <a:p>
            <a:r>
              <a:rPr lang="en-US" dirty="0">
                <a:latin typeface="Arial Black"/>
              </a:rPr>
              <a:t>Roadmap</a:t>
            </a:r>
          </a:p>
          <a:p>
            <a:pPr lvl="1">
              <a:spcBef>
                <a:spcPts val="600"/>
              </a:spcBef>
              <a:spcAft>
                <a:spcPts val="600"/>
              </a:spcAft>
            </a:pPr>
            <a:r>
              <a:rPr lang="en-US" dirty="0">
                <a:solidFill>
                  <a:schemeClr val="accent2"/>
                </a:solidFill>
              </a:rPr>
              <a:t>Motivation, policy questions and key findings</a:t>
            </a:r>
          </a:p>
          <a:p>
            <a:pPr lvl="1">
              <a:spcBef>
                <a:spcPts val="600"/>
              </a:spcBef>
              <a:spcAft>
                <a:spcPts val="600"/>
              </a:spcAft>
            </a:pPr>
            <a:r>
              <a:rPr lang="en-US" dirty="0">
                <a:cs typeface="Arial" panose="020B0604020202020204"/>
              </a:rPr>
              <a:t>Modeling approach: </a:t>
            </a:r>
          </a:p>
          <a:p>
            <a:pPr lvl="3">
              <a:spcBef>
                <a:spcPts val="600"/>
              </a:spcBef>
              <a:spcAft>
                <a:spcPts val="600"/>
              </a:spcAft>
            </a:pPr>
            <a:r>
              <a:rPr lang="en-US" dirty="0">
                <a:cs typeface="Arial" panose="020B0604020202020204"/>
              </a:rPr>
              <a:t>GMMET model: key features</a:t>
            </a:r>
          </a:p>
          <a:p>
            <a:pPr lvl="3">
              <a:spcBef>
                <a:spcPts val="600"/>
              </a:spcBef>
              <a:spcAft>
                <a:spcPts val="600"/>
              </a:spcAft>
            </a:pPr>
            <a:r>
              <a:rPr lang="en-US" dirty="0">
                <a:cs typeface="Arial" panose="020B0604020202020204"/>
              </a:rPr>
              <a:t>Baseline emission projection</a:t>
            </a:r>
          </a:p>
          <a:p>
            <a:pPr lvl="3">
              <a:spcBef>
                <a:spcPts val="600"/>
              </a:spcBef>
              <a:spcAft>
                <a:spcPts val="600"/>
              </a:spcAft>
            </a:pPr>
            <a:r>
              <a:rPr lang="en-US" dirty="0">
                <a:cs typeface="Arial" panose="020B0604020202020204"/>
              </a:rPr>
              <a:t>EU climate policy scenarios </a:t>
            </a:r>
          </a:p>
          <a:p>
            <a:pPr lvl="1">
              <a:spcBef>
                <a:spcPts val="600"/>
              </a:spcBef>
              <a:spcAft>
                <a:spcPts val="600"/>
              </a:spcAft>
            </a:pPr>
            <a:r>
              <a:rPr lang="en-US" dirty="0">
                <a:cs typeface="Arial" panose="020B0604020202020204"/>
              </a:rPr>
              <a:t>Results</a:t>
            </a:r>
          </a:p>
          <a:p>
            <a:pPr lvl="1">
              <a:spcBef>
                <a:spcPts val="600"/>
              </a:spcBef>
              <a:spcAft>
                <a:spcPts val="600"/>
              </a:spcAft>
            </a:pPr>
            <a:r>
              <a:rPr lang="en-US" dirty="0">
                <a:cs typeface="Arial" panose="020B0604020202020204"/>
              </a:rPr>
              <a:t>Public vs private investment </a:t>
            </a:r>
          </a:p>
          <a:p>
            <a:pPr lvl="1">
              <a:spcBef>
                <a:spcPts val="600"/>
              </a:spcBef>
              <a:spcAft>
                <a:spcPts val="600"/>
              </a:spcAft>
            </a:pPr>
            <a:r>
              <a:rPr lang="en-US" dirty="0">
                <a:cs typeface="Arial" panose="020B0604020202020204"/>
              </a:rPr>
              <a:t>Conclusions</a:t>
            </a:r>
          </a:p>
          <a:p>
            <a:pPr lvl="2"/>
            <a:endParaRPr lang="en-US" dirty="0">
              <a:cs typeface="Arial" panose="020B0604020202020204"/>
            </a:endParaRPr>
          </a:p>
        </p:txBody>
      </p:sp>
    </p:spTree>
    <p:extLst>
      <p:ext uri="{BB962C8B-B14F-4D97-AF65-F5344CB8AC3E}">
        <p14:creationId xmlns:p14="http://schemas.microsoft.com/office/powerpoint/2010/main" val="405927791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E7E3B-C3C8-91D3-99C1-AE1386B1471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8B1A1E72-CB8A-30C3-A1AF-C86D6B32A218}"/>
              </a:ext>
            </a:extLst>
          </p:cNvPr>
          <p:cNvSpPr>
            <a:spLocks noGrp="1"/>
          </p:cNvSpPr>
          <p:nvPr>
            <p:ph type="title"/>
          </p:nvPr>
        </p:nvSpPr>
        <p:spPr>
          <a:xfrm>
            <a:off x="1708915" y="162540"/>
            <a:ext cx="9801095" cy="550166"/>
          </a:xfrm>
        </p:spPr>
        <p:txBody>
          <a:bodyPr>
            <a:normAutofit/>
          </a:bodyPr>
          <a:lstStyle/>
          <a:p>
            <a:r>
              <a:rPr lang="en-US" dirty="0"/>
              <a:t>Alternative Scenario: </a:t>
            </a:r>
            <a:r>
              <a:rPr lang="en-US" dirty="0">
                <a:solidFill>
                  <a:schemeClr val="tx1"/>
                </a:solidFill>
              </a:rPr>
              <a:t>Absent green subsidies…</a:t>
            </a:r>
            <a:r>
              <a:rPr lang="en-US" dirty="0"/>
              <a:t> </a:t>
            </a:r>
          </a:p>
        </p:txBody>
      </p:sp>
      <p:pic>
        <p:nvPicPr>
          <p:cNvPr id="8" name="Picture 7">
            <a:extLst>
              <a:ext uri="{FF2B5EF4-FFF2-40B4-BE49-F238E27FC236}">
                <a16:creationId xmlns:a16="http://schemas.microsoft.com/office/drawing/2014/main" id="{CE6A3956-AB08-D9C8-A9E6-7C2FC0B7F8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224" y="1551553"/>
            <a:ext cx="2856532" cy="2286000"/>
          </a:xfrm>
          <a:prstGeom prst="rect">
            <a:avLst/>
          </a:prstGeom>
          <a:noFill/>
          <a:ln>
            <a:noFill/>
          </a:ln>
        </p:spPr>
      </p:pic>
      <p:pic>
        <p:nvPicPr>
          <p:cNvPr id="17" name="Picture 16">
            <a:extLst>
              <a:ext uri="{FF2B5EF4-FFF2-40B4-BE49-F238E27FC236}">
                <a16:creationId xmlns:a16="http://schemas.microsoft.com/office/drawing/2014/main" id="{73B2E61D-867E-6437-379B-2E71AD0F37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42" y="4476535"/>
            <a:ext cx="2859427" cy="2286000"/>
          </a:xfrm>
          <a:prstGeom prst="rect">
            <a:avLst/>
          </a:prstGeom>
          <a:noFill/>
          <a:ln>
            <a:noFill/>
          </a:ln>
        </p:spPr>
      </p:pic>
      <p:pic>
        <p:nvPicPr>
          <p:cNvPr id="19" name="Picture 18">
            <a:extLst>
              <a:ext uri="{FF2B5EF4-FFF2-40B4-BE49-F238E27FC236}">
                <a16:creationId xmlns:a16="http://schemas.microsoft.com/office/drawing/2014/main" id="{0D70355B-3101-DDBA-25F8-F0E2A1F0B12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37812" y="4557572"/>
            <a:ext cx="2859175" cy="2286000"/>
          </a:xfrm>
          <a:prstGeom prst="rect">
            <a:avLst/>
          </a:prstGeom>
          <a:noFill/>
          <a:ln>
            <a:noFill/>
          </a:ln>
        </p:spPr>
      </p:pic>
      <p:pic>
        <p:nvPicPr>
          <p:cNvPr id="20" name="Picture 19">
            <a:extLst>
              <a:ext uri="{FF2B5EF4-FFF2-40B4-BE49-F238E27FC236}">
                <a16:creationId xmlns:a16="http://schemas.microsoft.com/office/drawing/2014/main" id="{101286CB-663D-65E8-ACCD-2432A434707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8987" y="1551553"/>
            <a:ext cx="2856917" cy="2286000"/>
          </a:xfrm>
          <a:prstGeom prst="rect">
            <a:avLst/>
          </a:prstGeom>
          <a:noFill/>
          <a:ln>
            <a:noFill/>
          </a:ln>
        </p:spPr>
      </p:pic>
      <p:pic>
        <p:nvPicPr>
          <p:cNvPr id="21" name="Picture 20">
            <a:extLst>
              <a:ext uri="{FF2B5EF4-FFF2-40B4-BE49-F238E27FC236}">
                <a16:creationId xmlns:a16="http://schemas.microsoft.com/office/drawing/2014/main" id="{889577B2-1134-2E39-3C17-25293AA3BD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8864" y="4476535"/>
            <a:ext cx="2860103" cy="2286000"/>
          </a:xfrm>
          <a:prstGeom prst="rect">
            <a:avLst/>
          </a:prstGeom>
          <a:noFill/>
          <a:ln>
            <a:noFill/>
          </a:ln>
        </p:spPr>
      </p:pic>
      <p:pic>
        <p:nvPicPr>
          <p:cNvPr id="22" name="Picture 21">
            <a:extLst>
              <a:ext uri="{FF2B5EF4-FFF2-40B4-BE49-F238E27FC236}">
                <a16:creationId xmlns:a16="http://schemas.microsoft.com/office/drawing/2014/main" id="{AEFE99DF-E033-8199-7BE6-2F4E4FB8E18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30171" y="1565512"/>
            <a:ext cx="2859032" cy="2286000"/>
          </a:xfrm>
          <a:prstGeom prst="rect">
            <a:avLst/>
          </a:prstGeom>
          <a:noFill/>
          <a:ln>
            <a:noFill/>
          </a:ln>
        </p:spPr>
      </p:pic>
      <p:sp>
        <p:nvSpPr>
          <p:cNvPr id="26" name="TextBox 25">
            <a:extLst>
              <a:ext uri="{FF2B5EF4-FFF2-40B4-BE49-F238E27FC236}">
                <a16:creationId xmlns:a16="http://schemas.microsoft.com/office/drawing/2014/main" id="{6C49DB86-FE32-E042-3783-A577A7DD78C2}"/>
              </a:ext>
            </a:extLst>
          </p:cNvPr>
          <p:cNvSpPr txBox="1"/>
          <p:nvPr/>
        </p:nvSpPr>
        <p:spPr>
          <a:xfrm>
            <a:off x="278864" y="866542"/>
            <a:ext cx="3395296" cy="383503"/>
          </a:xfrm>
          <a:prstGeom prst="rect">
            <a:avLst/>
          </a:prstGeom>
          <a:noFill/>
        </p:spPr>
        <p:txBody>
          <a:bodyPr wrap="square">
            <a:spAutoFit/>
          </a:bodyPr>
          <a:lstStyle/>
          <a:p>
            <a:pPr marL="0" lvl="1" indent="0">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Green investment </a:t>
            </a:r>
            <a:r>
              <a:rPr lang="en-US" sz="1800" dirty="0">
                <a:latin typeface="Segoe UI" panose="020B0502040204020203" pitchFamily="34" charset="0"/>
                <a:ea typeface="Arial" panose="020B0604020202020204" pitchFamily="34" charset="0"/>
                <a:cs typeface="Times New Roman" panose="02020603050405020304" pitchFamily="18" charset="0"/>
              </a:rPr>
              <a:t>rises less</a:t>
            </a:r>
          </a:p>
        </p:txBody>
      </p:sp>
      <p:sp>
        <p:nvSpPr>
          <p:cNvPr id="27" name="TextBox 26">
            <a:extLst>
              <a:ext uri="{FF2B5EF4-FFF2-40B4-BE49-F238E27FC236}">
                <a16:creationId xmlns:a16="http://schemas.microsoft.com/office/drawing/2014/main" id="{FC903292-C7A6-D311-809B-2669CDE152C2}"/>
              </a:ext>
            </a:extLst>
          </p:cNvPr>
          <p:cNvSpPr txBox="1"/>
          <p:nvPr/>
        </p:nvSpPr>
        <p:spPr>
          <a:xfrm>
            <a:off x="908068" y="1292634"/>
            <a:ext cx="2158089"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Investment Aggregates</a:t>
            </a:r>
          </a:p>
        </p:txBody>
      </p:sp>
      <p:sp>
        <p:nvSpPr>
          <p:cNvPr id="28" name="TextBox 27">
            <a:extLst>
              <a:ext uri="{FF2B5EF4-FFF2-40B4-BE49-F238E27FC236}">
                <a16:creationId xmlns:a16="http://schemas.microsoft.com/office/drawing/2014/main" id="{CB7AB3F4-DA73-8E81-A021-3F611EE9CFBB}"/>
              </a:ext>
            </a:extLst>
          </p:cNvPr>
          <p:cNvSpPr txBox="1"/>
          <p:nvPr/>
        </p:nvSpPr>
        <p:spPr>
          <a:xfrm>
            <a:off x="336224" y="3858499"/>
            <a:ext cx="2993416" cy="383503"/>
          </a:xfrm>
          <a:prstGeom prst="rect">
            <a:avLst/>
          </a:prstGeom>
          <a:noFill/>
        </p:spPr>
        <p:txBody>
          <a:bodyPr wrap="square">
            <a:spAutoFit/>
          </a:bodyPr>
          <a:lstStyle/>
          <a:p>
            <a:pPr marL="0" lvl="1" indent="0">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Electricity price </a:t>
            </a:r>
            <a:r>
              <a:rPr lang="en-US" dirty="0">
                <a:latin typeface="Segoe UI" panose="020B0502040204020203" pitchFamily="34" charset="0"/>
                <a:ea typeface="Arial" panose="020B0604020202020204" pitchFamily="34" charset="0"/>
                <a:cs typeface="Times New Roman" panose="02020603050405020304" pitchFamily="18" charset="0"/>
              </a:rPr>
              <a:t>rises more</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EC5F8CB7-5F29-C1B6-2A54-5E168EE4BCD5}"/>
              </a:ext>
            </a:extLst>
          </p:cNvPr>
          <p:cNvSpPr txBox="1"/>
          <p:nvPr/>
        </p:nvSpPr>
        <p:spPr>
          <a:xfrm>
            <a:off x="980878" y="4562099"/>
            <a:ext cx="2158089"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Electricity Price</a:t>
            </a:r>
          </a:p>
        </p:txBody>
      </p:sp>
      <p:sp>
        <p:nvSpPr>
          <p:cNvPr id="31" name="TextBox 30">
            <a:extLst>
              <a:ext uri="{FF2B5EF4-FFF2-40B4-BE49-F238E27FC236}">
                <a16:creationId xmlns:a16="http://schemas.microsoft.com/office/drawing/2014/main" id="{CC535F6A-95A6-DFB9-1ABD-E154232FD87B}"/>
              </a:ext>
            </a:extLst>
          </p:cNvPr>
          <p:cNvSpPr txBox="1"/>
          <p:nvPr/>
        </p:nvSpPr>
        <p:spPr>
          <a:xfrm>
            <a:off x="3896598" y="863460"/>
            <a:ext cx="4396510" cy="702052"/>
          </a:xfrm>
          <a:prstGeom prst="rect">
            <a:avLst/>
          </a:prstGeom>
          <a:noFill/>
        </p:spPr>
        <p:txBody>
          <a:bodyPr wrap="square">
            <a:spAutoFit/>
          </a:bodyPr>
          <a:lstStyle/>
          <a:p>
            <a:pPr marL="0" lvl="1" indent="0">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Total investment </a:t>
            </a:r>
            <a:r>
              <a:rPr lang="en-US" dirty="0">
                <a:latin typeface="Segoe UI" panose="020B0502040204020203" pitchFamily="34" charset="0"/>
                <a:ea typeface="Arial" panose="020B0604020202020204" pitchFamily="34" charset="0"/>
                <a:cs typeface="Times New Roman" panose="02020603050405020304" pitchFamily="18" charset="0"/>
              </a:rPr>
              <a:t>rises less (weaker green investment, higher electricity price)</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405BBE75-F5F7-5E7F-A03D-A9EBF4D05421}"/>
              </a:ext>
            </a:extLst>
          </p:cNvPr>
          <p:cNvSpPr txBox="1"/>
          <p:nvPr/>
        </p:nvSpPr>
        <p:spPr>
          <a:xfrm>
            <a:off x="5597418" y="3003924"/>
            <a:ext cx="2158089"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Total investment</a:t>
            </a:r>
          </a:p>
        </p:txBody>
      </p:sp>
      <p:sp>
        <p:nvSpPr>
          <p:cNvPr id="34" name="TextBox 33">
            <a:extLst>
              <a:ext uri="{FF2B5EF4-FFF2-40B4-BE49-F238E27FC236}">
                <a16:creationId xmlns:a16="http://schemas.microsoft.com/office/drawing/2014/main" id="{65C0BE7E-CB86-A6C9-EE13-4FDC0AB67D58}"/>
              </a:ext>
            </a:extLst>
          </p:cNvPr>
          <p:cNvSpPr txBox="1"/>
          <p:nvPr/>
        </p:nvSpPr>
        <p:spPr>
          <a:xfrm>
            <a:off x="5021139" y="4585326"/>
            <a:ext cx="2158089" cy="56656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Real</a:t>
            </a:r>
            <a:br>
              <a:rPr lang="en-US" sz="1400" dirty="0">
                <a:latin typeface="Segoe UI" panose="020B0502040204020203" pitchFamily="34" charset="0"/>
                <a:ea typeface="Arial" panose="020B0604020202020204" pitchFamily="34" charset="0"/>
                <a:cs typeface="Times New Roman" panose="02020603050405020304" pitchFamily="18" charset="0"/>
              </a:rPr>
            </a:br>
            <a:r>
              <a:rPr lang="en-US" sz="1400" dirty="0">
                <a:latin typeface="Segoe UI" panose="020B0502040204020203" pitchFamily="34" charset="0"/>
                <a:ea typeface="Arial" panose="020B0604020202020204" pitchFamily="34" charset="0"/>
                <a:cs typeface="Times New Roman" panose="02020603050405020304" pitchFamily="18" charset="0"/>
              </a:rPr>
              <a:t>GDP</a:t>
            </a:r>
          </a:p>
        </p:txBody>
      </p:sp>
      <p:sp>
        <p:nvSpPr>
          <p:cNvPr id="35" name="TextBox 34">
            <a:extLst>
              <a:ext uri="{FF2B5EF4-FFF2-40B4-BE49-F238E27FC236}">
                <a16:creationId xmlns:a16="http://schemas.microsoft.com/office/drawing/2014/main" id="{CC585DC7-55C9-499E-C413-5C65B96CB712}"/>
              </a:ext>
            </a:extLst>
          </p:cNvPr>
          <p:cNvSpPr txBox="1"/>
          <p:nvPr/>
        </p:nvSpPr>
        <p:spPr>
          <a:xfrm>
            <a:off x="4147333" y="3855520"/>
            <a:ext cx="3895040" cy="702052"/>
          </a:xfrm>
          <a:prstGeom prst="rect">
            <a:avLst/>
          </a:prstGeom>
          <a:noFill/>
        </p:spPr>
        <p:txBody>
          <a:bodyPr wrap="square">
            <a:spAutoFit/>
          </a:bodyPr>
          <a:lstStyle/>
          <a:p>
            <a:pPr marL="0" lvl="1" indent="0">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Output </a:t>
            </a:r>
            <a:r>
              <a:rPr lang="en-US" dirty="0">
                <a:latin typeface="Segoe UI" panose="020B0502040204020203" pitchFamily="34" charset="0"/>
                <a:ea typeface="Arial" panose="020B0604020202020204" pitchFamily="34" charset="0"/>
                <a:cs typeface="Times New Roman" panose="02020603050405020304" pitchFamily="18" charset="0"/>
              </a:rPr>
              <a:t>rises less (labor tax cuts) or even declines (lump-sum transfers)</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61AF5BDF-599A-E3B0-DD33-6A1556535E4B}"/>
              </a:ext>
            </a:extLst>
          </p:cNvPr>
          <p:cNvSpPr txBox="1"/>
          <p:nvPr/>
        </p:nvSpPr>
        <p:spPr>
          <a:xfrm>
            <a:off x="8937812" y="863460"/>
            <a:ext cx="3152214" cy="702052"/>
          </a:xfrm>
          <a:prstGeom prst="rect">
            <a:avLst/>
          </a:prstGeom>
          <a:noFill/>
        </p:spPr>
        <p:txBody>
          <a:bodyPr wrap="square">
            <a:spAutoFit/>
          </a:bodyPr>
          <a:lstStyle/>
          <a:p>
            <a:pPr marL="0" lvl="1" indent="0">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Consumption </a:t>
            </a:r>
            <a:r>
              <a:rPr lang="en-US" dirty="0">
                <a:latin typeface="Segoe UI" panose="020B0502040204020203" pitchFamily="34" charset="0"/>
                <a:ea typeface="Arial" panose="020B0604020202020204" pitchFamily="34" charset="0"/>
                <a:cs typeface="Times New Roman" panose="02020603050405020304" pitchFamily="18" charset="0"/>
              </a:rPr>
              <a:t>is higher as households receive support</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09B11D5D-25A4-B75F-AAD5-282365821116}"/>
              </a:ext>
            </a:extLst>
          </p:cNvPr>
          <p:cNvSpPr txBox="1"/>
          <p:nvPr/>
        </p:nvSpPr>
        <p:spPr>
          <a:xfrm>
            <a:off x="9931937" y="1619212"/>
            <a:ext cx="2158089"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Consumption</a:t>
            </a:r>
          </a:p>
        </p:txBody>
      </p:sp>
      <p:sp>
        <p:nvSpPr>
          <p:cNvPr id="38" name="TextBox 37">
            <a:extLst>
              <a:ext uri="{FF2B5EF4-FFF2-40B4-BE49-F238E27FC236}">
                <a16:creationId xmlns:a16="http://schemas.microsoft.com/office/drawing/2014/main" id="{FCF6C631-D6B1-1B65-4DE7-E20550F7FB93}"/>
              </a:ext>
            </a:extLst>
          </p:cNvPr>
          <p:cNvSpPr txBox="1"/>
          <p:nvPr/>
        </p:nvSpPr>
        <p:spPr>
          <a:xfrm>
            <a:off x="8656544" y="3855520"/>
            <a:ext cx="3433482" cy="702052"/>
          </a:xfrm>
          <a:prstGeom prst="rect">
            <a:avLst/>
          </a:prstGeom>
          <a:noFill/>
        </p:spPr>
        <p:txBody>
          <a:bodyPr wrap="square">
            <a:spAutoFit/>
          </a:bodyPr>
          <a:lstStyle/>
          <a:p>
            <a:pPr marL="0" lvl="1" indent="0">
              <a:lnSpc>
                <a:spcPct val="115000"/>
              </a:lnSpc>
              <a:spcAft>
                <a:spcPts val="1200"/>
              </a:spcAft>
              <a:buNone/>
            </a:pPr>
            <a:r>
              <a:rPr lang="en-US" b="1" dirty="0">
                <a:latin typeface="Segoe UI" panose="020B0502040204020203" pitchFamily="34" charset="0"/>
                <a:ea typeface="Arial" panose="020B0604020202020204" pitchFamily="34" charset="0"/>
                <a:cs typeface="Times New Roman" panose="02020603050405020304" pitchFamily="18" charset="0"/>
              </a:rPr>
              <a:t>Headline inflation </a:t>
            </a:r>
            <a:r>
              <a:rPr lang="en-US" dirty="0">
                <a:latin typeface="Segoe UI" panose="020B0502040204020203" pitchFamily="34" charset="0"/>
                <a:ea typeface="Arial" panose="020B0604020202020204" pitchFamily="34" charset="0"/>
                <a:cs typeface="Times New Roman" panose="02020603050405020304" pitchFamily="18" charset="0"/>
              </a:rPr>
              <a:t>rises more (higher elec. and carbon prices) </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7A09988A-9ABA-3247-CBE4-C2045C08E3BB}"/>
              </a:ext>
            </a:extLst>
          </p:cNvPr>
          <p:cNvSpPr txBox="1"/>
          <p:nvPr/>
        </p:nvSpPr>
        <p:spPr>
          <a:xfrm>
            <a:off x="9477461" y="4623501"/>
            <a:ext cx="2158089"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Headline Inflation</a:t>
            </a:r>
          </a:p>
        </p:txBody>
      </p:sp>
    </p:spTree>
    <p:extLst>
      <p:ext uri="{BB962C8B-B14F-4D97-AF65-F5344CB8AC3E}">
        <p14:creationId xmlns:p14="http://schemas.microsoft.com/office/powerpoint/2010/main" val="11109931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88198-AAF2-623D-5C6A-EEA6088E9506}"/>
            </a:ext>
          </a:extLst>
        </p:cNvPr>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ADD36D6-FE2B-0BA6-CFFE-912C110C9550}"/>
              </a:ext>
            </a:extLst>
          </p:cNvPr>
          <p:cNvSpPr>
            <a:spLocks noGrp="1"/>
          </p:cNvSpPr>
          <p:nvPr>
            <p:ph sz="quarter" idx="11"/>
          </p:nvPr>
        </p:nvSpPr>
        <p:spPr/>
        <p:txBody>
          <a:bodyPr>
            <a:normAutofit fontScale="92500" lnSpcReduction="10000"/>
          </a:bodyPr>
          <a:lstStyle/>
          <a:p>
            <a:r>
              <a:rPr lang="en-US" dirty="0">
                <a:latin typeface="Arial Black"/>
              </a:rPr>
              <a:t>Roadmap</a:t>
            </a:r>
          </a:p>
          <a:p>
            <a:pPr lvl="1">
              <a:spcBef>
                <a:spcPts val="600"/>
              </a:spcBef>
              <a:spcAft>
                <a:spcPts val="600"/>
              </a:spcAft>
            </a:pPr>
            <a:r>
              <a:rPr lang="en-US" dirty="0"/>
              <a:t>Motivation, policy questions and key findings</a:t>
            </a:r>
          </a:p>
          <a:p>
            <a:pPr lvl="1">
              <a:spcBef>
                <a:spcPts val="600"/>
              </a:spcBef>
              <a:spcAft>
                <a:spcPts val="600"/>
              </a:spcAft>
            </a:pPr>
            <a:r>
              <a:rPr lang="en-US" dirty="0">
                <a:cs typeface="Arial" panose="020B0604020202020204"/>
              </a:rPr>
              <a:t>Modeling approach: </a:t>
            </a:r>
          </a:p>
          <a:p>
            <a:pPr lvl="3">
              <a:spcBef>
                <a:spcPts val="600"/>
              </a:spcBef>
              <a:spcAft>
                <a:spcPts val="600"/>
              </a:spcAft>
            </a:pPr>
            <a:r>
              <a:rPr lang="en-US" dirty="0">
                <a:cs typeface="Arial" panose="020B0604020202020204"/>
              </a:rPr>
              <a:t>GMMET model: key features</a:t>
            </a:r>
          </a:p>
          <a:p>
            <a:pPr lvl="3">
              <a:spcBef>
                <a:spcPts val="600"/>
              </a:spcBef>
              <a:spcAft>
                <a:spcPts val="600"/>
              </a:spcAft>
            </a:pPr>
            <a:r>
              <a:rPr lang="en-US" dirty="0">
                <a:cs typeface="Arial" panose="020B0604020202020204"/>
              </a:rPr>
              <a:t>Baseline emission projection</a:t>
            </a:r>
          </a:p>
          <a:p>
            <a:pPr lvl="3">
              <a:spcBef>
                <a:spcPts val="600"/>
              </a:spcBef>
              <a:spcAft>
                <a:spcPts val="600"/>
              </a:spcAft>
            </a:pPr>
            <a:r>
              <a:rPr lang="en-US" dirty="0">
                <a:cs typeface="Arial" panose="020B0604020202020204"/>
              </a:rPr>
              <a:t>EU climate policy scenarios </a:t>
            </a:r>
          </a:p>
          <a:p>
            <a:pPr lvl="1">
              <a:spcBef>
                <a:spcPts val="600"/>
              </a:spcBef>
              <a:spcAft>
                <a:spcPts val="600"/>
              </a:spcAft>
            </a:pPr>
            <a:r>
              <a:rPr lang="en-US" dirty="0">
                <a:cs typeface="Arial" panose="020B0604020202020204"/>
              </a:rPr>
              <a:t>Results</a:t>
            </a:r>
          </a:p>
          <a:p>
            <a:pPr lvl="1">
              <a:spcBef>
                <a:spcPts val="600"/>
              </a:spcBef>
              <a:spcAft>
                <a:spcPts val="600"/>
              </a:spcAft>
            </a:pPr>
            <a:r>
              <a:rPr lang="en-US" dirty="0">
                <a:solidFill>
                  <a:schemeClr val="accent2"/>
                </a:solidFill>
                <a:cs typeface="Arial" panose="020B0604020202020204"/>
              </a:rPr>
              <a:t>Public vs private investment </a:t>
            </a:r>
          </a:p>
          <a:p>
            <a:pPr lvl="1">
              <a:spcBef>
                <a:spcPts val="600"/>
              </a:spcBef>
              <a:spcAft>
                <a:spcPts val="600"/>
              </a:spcAft>
            </a:pPr>
            <a:r>
              <a:rPr lang="en-US" dirty="0">
                <a:cs typeface="Arial" panose="020B0604020202020204"/>
              </a:rPr>
              <a:t>Conclusions</a:t>
            </a:r>
          </a:p>
          <a:p>
            <a:pPr lvl="2"/>
            <a:endParaRPr lang="en-US" dirty="0">
              <a:cs typeface="Arial" panose="020B0604020202020204"/>
            </a:endParaRPr>
          </a:p>
        </p:txBody>
      </p:sp>
    </p:spTree>
    <p:extLst>
      <p:ext uri="{BB962C8B-B14F-4D97-AF65-F5344CB8AC3E}">
        <p14:creationId xmlns:p14="http://schemas.microsoft.com/office/powerpoint/2010/main" val="23712123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C1FBD-1D86-05A0-E70E-CEDD0D1C75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D65F5C-1802-A60D-F36C-F56C99F55DC0}"/>
              </a:ext>
            </a:extLst>
          </p:cNvPr>
          <p:cNvSpPr>
            <a:spLocks noGrp="1"/>
          </p:cNvSpPr>
          <p:nvPr>
            <p:ph type="title"/>
          </p:nvPr>
        </p:nvSpPr>
        <p:spPr>
          <a:xfrm>
            <a:off x="523981" y="227239"/>
            <a:ext cx="11054993" cy="547084"/>
          </a:xfrm>
        </p:spPr>
        <p:txBody>
          <a:bodyPr>
            <a:normAutofit/>
          </a:bodyPr>
          <a:lstStyle/>
          <a:p>
            <a:pPr algn="ctr"/>
            <a:r>
              <a:rPr lang="en-US" dirty="0"/>
              <a:t>Public vs private investment</a:t>
            </a:r>
          </a:p>
        </p:txBody>
      </p:sp>
      <p:sp>
        <p:nvSpPr>
          <p:cNvPr id="5" name="Text Placeholder 4">
            <a:extLst>
              <a:ext uri="{FF2B5EF4-FFF2-40B4-BE49-F238E27FC236}">
                <a16:creationId xmlns:a16="http://schemas.microsoft.com/office/drawing/2014/main" id="{5E9EAE8D-41F9-442F-BB4E-1B5FC29B7AB2}"/>
              </a:ext>
            </a:extLst>
          </p:cNvPr>
          <p:cNvSpPr>
            <a:spLocks noGrp="1"/>
          </p:cNvSpPr>
          <p:nvPr>
            <p:ph type="body" sz="quarter" idx="10"/>
          </p:nvPr>
        </p:nvSpPr>
        <p:spPr>
          <a:xfrm>
            <a:off x="421239" y="1068511"/>
            <a:ext cx="11435139" cy="5598975"/>
          </a:xfrm>
        </p:spPr>
        <p:txBody>
          <a:bodyPr vert="horz" lIns="0" tIns="137160" rIns="0" bIns="0" rtlCol="0" anchor="t">
            <a:noAutofit/>
          </a:bodyPr>
          <a:lstStyle/>
          <a:p>
            <a:pPr marL="233045" lvl="1" indent="-233045">
              <a:lnSpc>
                <a:spcPct val="115000"/>
              </a:lnSpc>
              <a:spcAft>
                <a:spcPts val="1200"/>
              </a:spcAft>
            </a:pPr>
            <a:r>
              <a:rPr lang="en-US" sz="1900" dirty="0">
                <a:solidFill>
                  <a:srgbClr val="000000"/>
                </a:solidFill>
                <a:cs typeface="Segoe UI"/>
              </a:rPr>
              <a:t>GMMET features fiscal gains and costs of climate policy tools, does </a:t>
            </a:r>
            <a:r>
              <a:rPr lang="en-US" sz="1900" i="1" dirty="0">
                <a:solidFill>
                  <a:srgbClr val="000000"/>
                </a:solidFill>
                <a:cs typeface="Segoe UI"/>
              </a:rPr>
              <a:t>not</a:t>
            </a:r>
            <a:r>
              <a:rPr lang="en-US" sz="1900" dirty="0">
                <a:solidFill>
                  <a:srgbClr val="000000"/>
                </a:solidFill>
                <a:cs typeface="Segoe UI"/>
              </a:rPr>
              <a:t> distinguish between public and private investment </a:t>
            </a:r>
          </a:p>
          <a:p>
            <a:pPr marL="233045" lvl="1" indent="-233045">
              <a:lnSpc>
                <a:spcPct val="115000"/>
              </a:lnSpc>
              <a:spcAft>
                <a:spcPts val="1200"/>
              </a:spcAft>
            </a:pPr>
            <a:r>
              <a:rPr lang="en-US" sz="1900" dirty="0">
                <a:solidFill>
                  <a:srgbClr val="000000"/>
                </a:solidFill>
                <a:cs typeface="Segoe UI"/>
              </a:rPr>
              <a:t>Public financing of investment is required for </a:t>
            </a:r>
            <a:r>
              <a:rPr lang="en-US" sz="1900" b="1" dirty="0">
                <a:solidFill>
                  <a:srgbClr val="000000"/>
                </a:solidFill>
                <a:cs typeface="Segoe UI"/>
              </a:rPr>
              <a:t>2 broad purposes</a:t>
            </a:r>
            <a:r>
              <a:rPr lang="en-US" sz="1900" dirty="0">
                <a:solidFill>
                  <a:srgbClr val="000000"/>
                </a:solidFill>
                <a:cs typeface="Segoe UI"/>
              </a:rPr>
              <a:t>:</a:t>
            </a:r>
          </a:p>
          <a:p>
            <a:pPr marL="458470" lvl="2" indent="-233045">
              <a:lnSpc>
                <a:spcPct val="114999"/>
              </a:lnSpc>
              <a:spcAft>
                <a:spcPts val="1200"/>
              </a:spcAft>
              <a:buFont typeface="Wingdings"/>
              <a:buChar char="Ø"/>
            </a:pPr>
            <a:r>
              <a:rPr lang="en-US" sz="1900" dirty="0"/>
              <a:t>Public support to mostly private investment to address </a:t>
            </a:r>
            <a:r>
              <a:rPr lang="en-US" sz="1900" b="1" dirty="0"/>
              <a:t>externalities</a:t>
            </a:r>
            <a:r>
              <a:rPr lang="en-US" sz="1900" dirty="0"/>
              <a:t> (innovation, learning-by-doing, network externalities) associated with green R&amp;D and deployment of existing green technologies</a:t>
            </a:r>
          </a:p>
          <a:p>
            <a:pPr marL="225425" lvl="2" indent="0">
              <a:lnSpc>
                <a:spcPct val="114999"/>
              </a:lnSpc>
              <a:spcAft>
                <a:spcPts val="1200"/>
              </a:spcAft>
              <a:buNone/>
            </a:pPr>
            <a:r>
              <a:rPr lang="en-US" sz="1900" dirty="0">
                <a:solidFill>
                  <a:srgbClr val="000000"/>
                </a:solidFill>
                <a:cs typeface="Arial"/>
                <a:sym typeface="Wingdings" panose="05000000000000000000" pitchFamily="2" charset="2"/>
              </a:rPr>
              <a:t> That fiscal cost is partly a policy choice. It is captured in our simulations</a:t>
            </a:r>
            <a:endParaRPr lang="en-US" sz="1900" dirty="0">
              <a:solidFill>
                <a:srgbClr val="000000"/>
              </a:solidFill>
              <a:cs typeface="Arial"/>
            </a:endParaRPr>
          </a:p>
          <a:p>
            <a:pPr marL="458470" lvl="2" indent="-233045">
              <a:lnSpc>
                <a:spcPct val="114999"/>
              </a:lnSpc>
              <a:spcAft>
                <a:spcPts val="1200"/>
              </a:spcAft>
              <a:buFont typeface="Wingdings"/>
              <a:buChar char="Ø"/>
            </a:pPr>
            <a:r>
              <a:rPr lang="en-US" sz="1900" dirty="0">
                <a:solidFill>
                  <a:srgbClr val="000000"/>
                </a:solidFill>
                <a:cs typeface="Arial"/>
              </a:rPr>
              <a:t>Public investment to facilitate green </a:t>
            </a:r>
            <a:r>
              <a:rPr lang="en-US" sz="1900" b="1" dirty="0">
                <a:solidFill>
                  <a:srgbClr val="000000"/>
                </a:solidFill>
                <a:cs typeface="Arial"/>
              </a:rPr>
              <a:t>transition in public sector itself </a:t>
            </a:r>
            <a:r>
              <a:rPr lang="en-US" sz="1900" dirty="0">
                <a:solidFill>
                  <a:srgbClr val="000000"/>
                </a:solidFill>
                <a:cs typeface="Arial"/>
              </a:rPr>
              <a:t>(e.g. public buildings, public rail networks, cross-border electricity interconnectors) </a:t>
            </a:r>
            <a:r>
              <a:rPr lang="en-US" sz="1900" dirty="0">
                <a:solidFill>
                  <a:srgbClr val="000000"/>
                </a:solidFill>
                <a:cs typeface="Arial"/>
                <a:sym typeface="Wingdings" panose="05000000000000000000" pitchFamily="2" charset="2"/>
              </a:rPr>
              <a:t> less scope for choice, and not captured</a:t>
            </a:r>
            <a:endParaRPr lang="en-US" sz="1900" dirty="0">
              <a:solidFill>
                <a:srgbClr val="000000"/>
              </a:solidFill>
              <a:cs typeface="Arial"/>
            </a:endParaRPr>
          </a:p>
          <a:p>
            <a:pPr marL="233045" lvl="1" indent="-233045">
              <a:lnSpc>
                <a:spcPct val="115000"/>
              </a:lnSpc>
              <a:spcAft>
                <a:spcPts val="1200"/>
              </a:spcAft>
            </a:pPr>
            <a:r>
              <a:rPr lang="en-US" sz="1900" dirty="0">
                <a:solidFill>
                  <a:srgbClr val="000000"/>
                </a:solidFill>
                <a:cs typeface="Segoe UI"/>
              </a:rPr>
              <a:t>What is the required </a:t>
            </a:r>
            <a:r>
              <a:rPr lang="en-US" sz="1900" i="1" dirty="0">
                <a:solidFill>
                  <a:srgbClr val="000000"/>
                </a:solidFill>
                <a:cs typeface="Segoe UI"/>
              </a:rPr>
              <a:t>total </a:t>
            </a:r>
            <a:r>
              <a:rPr lang="en-US" sz="1900" dirty="0">
                <a:solidFill>
                  <a:srgbClr val="000000"/>
                </a:solidFill>
                <a:cs typeface="Segoe UI"/>
              </a:rPr>
              <a:t>amount of public finance?</a:t>
            </a:r>
          </a:p>
          <a:p>
            <a:pPr marL="458470" lvl="2" indent="-233045">
              <a:lnSpc>
                <a:spcPct val="114999"/>
              </a:lnSpc>
              <a:spcAft>
                <a:spcPts val="1200"/>
              </a:spcAft>
              <a:buFont typeface="Wingdings"/>
              <a:buChar char="Ø"/>
            </a:pPr>
            <a:r>
              <a:rPr lang="en-US" sz="1900" dirty="0">
                <a:solidFill>
                  <a:srgbClr val="000000"/>
                </a:solidFill>
                <a:cs typeface="Segoe UI"/>
              </a:rPr>
              <a:t>Existing studies: public finance ~ 30% to 60% of total investment needs </a:t>
            </a:r>
          </a:p>
          <a:p>
            <a:pPr marL="458470" lvl="2" indent="-233045">
              <a:lnSpc>
                <a:spcPct val="114999"/>
              </a:lnSpc>
              <a:spcAft>
                <a:spcPts val="1200"/>
              </a:spcAft>
              <a:buFont typeface="Wingdings"/>
              <a:buChar char="Ø"/>
            </a:pPr>
            <a:r>
              <a:rPr lang="en-US" sz="1900" dirty="0">
                <a:solidFill>
                  <a:srgbClr val="000000"/>
                </a:solidFill>
                <a:cs typeface="Segoe UI"/>
              </a:rPr>
              <a:t>Even with 60% share, this is </a:t>
            </a:r>
            <a:r>
              <a:rPr lang="en-US" sz="1900" b="1" dirty="0">
                <a:solidFill>
                  <a:srgbClr val="000000"/>
                </a:solidFill>
                <a:cs typeface="Segoe UI"/>
              </a:rPr>
              <a:t>less than 0.5% of GDP annually vs 1% of GDP ETS revenues by 2035</a:t>
            </a:r>
          </a:p>
        </p:txBody>
      </p:sp>
    </p:spTree>
    <p:extLst>
      <p:ext uri="{BB962C8B-B14F-4D97-AF65-F5344CB8AC3E}">
        <p14:creationId xmlns:p14="http://schemas.microsoft.com/office/powerpoint/2010/main" val="3411572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F570-B881-2599-DADD-F242DEF7219A}"/>
            </a:ext>
          </a:extLst>
        </p:cNvPr>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BFCF3499-8187-84D4-3429-3E43A881FD7F}"/>
              </a:ext>
            </a:extLst>
          </p:cNvPr>
          <p:cNvSpPr>
            <a:spLocks noGrp="1"/>
          </p:cNvSpPr>
          <p:nvPr>
            <p:ph sz="quarter" idx="11"/>
          </p:nvPr>
        </p:nvSpPr>
        <p:spPr/>
        <p:txBody>
          <a:bodyPr>
            <a:normAutofit fontScale="92500" lnSpcReduction="10000"/>
          </a:bodyPr>
          <a:lstStyle/>
          <a:p>
            <a:r>
              <a:rPr lang="en-US" dirty="0">
                <a:latin typeface="Arial Black"/>
              </a:rPr>
              <a:t>Roadmap</a:t>
            </a:r>
          </a:p>
          <a:p>
            <a:pPr lvl="1">
              <a:spcBef>
                <a:spcPts val="600"/>
              </a:spcBef>
              <a:spcAft>
                <a:spcPts val="600"/>
              </a:spcAft>
            </a:pPr>
            <a:r>
              <a:rPr lang="en-US" dirty="0"/>
              <a:t>Motivation, policy questions and key findings</a:t>
            </a:r>
          </a:p>
          <a:p>
            <a:pPr lvl="1">
              <a:spcBef>
                <a:spcPts val="600"/>
              </a:spcBef>
              <a:spcAft>
                <a:spcPts val="600"/>
              </a:spcAft>
            </a:pPr>
            <a:r>
              <a:rPr lang="en-US" dirty="0">
                <a:cs typeface="Arial" panose="020B0604020202020204"/>
              </a:rPr>
              <a:t>Modeling approach: </a:t>
            </a:r>
          </a:p>
          <a:p>
            <a:pPr lvl="3">
              <a:spcBef>
                <a:spcPts val="600"/>
              </a:spcBef>
              <a:spcAft>
                <a:spcPts val="600"/>
              </a:spcAft>
            </a:pPr>
            <a:r>
              <a:rPr lang="en-US" dirty="0">
                <a:cs typeface="Arial" panose="020B0604020202020204"/>
              </a:rPr>
              <a:t>GMMET model: key features</a:t>
            </a:r>
          </a:p>
          <a:p>
            <a:pPr lvl="3">
              <a:spcBef>
                <a:spcPts val="600"/>
              </a:spcBef>
              <a:spcAft>
                <a:spcPts val="600"/>
              </a:spcAft>
            </a:pPr>
            <a:r>
              <a:rPr lang="en-US" dirty="0">
                <a:cs typeface="Arial" panose="020B0604020202020204"/>
              </a:rPr>
              <a:t>Baseline emission projection</a:t>
            </a:r>
          </a:p>
          <a:p>
            <a:pPr lvl="3">
              <a:spcBef>
                <a:spcPts val="600"/>
              </a:spcBef>
              <a:spcAft>
                <a:spcPts val="600"/>
              </a:spcAft>
            </a:pPr>
            <a:r>
              <a:rPr lang="en-US" dirty="0">
                <a:cs typeface="Arial" panose="020B0604020202020204"/>
              </a:rPr>
              <a:t>EU climate policy scenarios </a:t>
            </a:r>
          </a:p>
          <a:p>
            <a:pPr lvl="1">
              <a:spcBef>
                <a:spcPts val="600"/>
              </a:spcBef>
              <a:spcAft>
                <a:spcPts val="600"/>
              </a:spcAft>
            </a:pPr>
            <a:r>
              <a:rPr lang="en-US" dirty="0">
                <a:cs typeface="Arial" panose="020B0604020202020204"/>
              </a:rPr>
              <a:t>Results</a:t>
            </a:r>
          </a:p>
          <a:p>
            <a:pPr lvl="1">
              <a:spcBef>
                <a:spcPts val="600"/>
              </a:spcBef>
              <a:spcAft>
                <a:spcPts val="600"/>
              </a:spcAft>
            </a:pPr>
            <a:r>
              <a:rPr lang="en-US" dirty="0">
                <a:cs typeface="Arial" panose="020B0604020202020204"/>
              </a:rPr>
              <a:t>Public vs private investment </a:t>
            </a:r>
          </a:p>
          <a:p>
            <a:pPr lvl="1">
              <a:spcBef>
                <a:spcPts val="600"/>
              </a:spcBef>
              <a:spcAft>
                <a:spcPts val="600"/>
              </a:spcAft>
            </a:pPr>
            <a:r>
              <a:rPr lang="en-US" dirty="0">
                <a:solidFill>
                  <a:schemeClr val="accent2"/>
                </a:solidFill>
                <a:cs typeface="Arial" panose="020B0604020202020204"/>
              </a:rPr>
              <a:t>Conclusions</a:t>
            </a:r>
          </a:p>
          <a:p>
            <a:pPr lvl="2"/>
            <a:endParaRPr lang="en-US" dirty="0">
              <a:cs typeface="Arial" panose="020B0604020202020204"/>
            </a:endParaRPr>
          </a:p>
        </p:txBody>
      </p:sp>
    </p:spTree>
    <p:extLst>
      <p:ext uri="{BB962C8B-B14F-4D97-AF65-F5344CB8AC3E}">
        <p14:creationId xmlns:p14="http://schemas.microsoft.com/office/powerpoint/2010/main" val="249904402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33DB7-3981-174C-D7F7-0E6E0BF035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603939-CB7A-7B72-5A07-1F411E84138F}"/>
              </a:ext>
            </a:extLst>
          </p:cNvPr>
          <p:cNvSpPr>
            <a:spLocks noGrp="1"/>
          </p:cNvSpPr>
          <p:nvPr>
            <p:ph type="title"/>
          </p:nvPr>
        </p:nvSpPr>
        <p:spPr>
          <a:xfrm>
            <a:off x="3647324" y="233180"/>
            <a:ext cx="5845997" cy="547084"/>
          </a:xfrm>
        </p:spPr>
        <p:txBody>
          <a:bodyPr>
            <a:normAutofit/>
          </a:bodyPr>
          <a:lstStyle/>
          <a:p>
            <a:r>
              <a:rPr lang="en-US" dirty="0"/>
              <a:t>Concluding remarks</a:t>
            </a:r>
          </a:p>
        </p:txBody>
      </p:sp>
      <p:sp>
        <p:nvSpPr>
          <p:cNvPr id="5" name="Text Placeholder 4">
            <a:extLst>
              <a:ext uri="{FF2B5EF4-FFF2-40B4-BE49-F238E27FC236}">
                <a16:creationId xmlns:a16="http://schemas.microsoft.com/office/drawing/2014/main" id="{2CEEA66C-9DA6-B467-2FEE-3EE7A82BC161}"/>
              </a:ext>
            </a:extLst>
          </p:cNvPr>
          <p:cNvSpPr>
            <a:spLocks noGrp="1"/>
          </p:cNvSpPr>
          <p:nvPr>
            <p:ph type="body" sz="quarter" idx="10"/>
          </p:nvPr>
        </p:nvSpPr>
        <p:spPr>
          <a:xfrm>
            <a:off x="228600" y="1024569"/>
            <a:ext cx="11691651" cy="5441768"/>
          </a:xfrm>
        </p:spPr>
        <p:txBody>
          <a:bodyPr vert="horz" lIns="0" tIns="137160" rIns="0" bIns="0" rtlCol="0" anchor="t">
            <a:normAutofit fontScale="92500"/>
          </a:bodyPr>
          <a:lstStyle/>
          <a:p>
            <a:pPr marL="233045" lvl="1" indent="-233045">
              <a:lnSpc>
                <a:spcPct val="115000"/>
              </a:lnSpc>
              <a:spcAft>
                <a:spcPts val="1200"/>
              </a:spcAft>
            </a:pPr>
            <a:r>
              <a:rPr lang="en-US" b="1" dirty="0">
                <a:solidFill>
                  <a:srgbClr val="000000"/>
                </a:solidFill>
                <a:cs typeface="Segoe UI"/>
              </a:rPr>
              <a:t>Moderate aggregate investment cost </a:t>
            </a:r>
            <a:r>
              <a:rPr lang="en-US" dirty="0">
                <a:solidFill>
                  <a:srgbClr val="000000"/>
                </a:solidFill>
                <a:cs typeface="Segoe UI"/>
              </a:rPr>
              <a:t>of meeting EU’s emission goals—in between those found in earlier (BU and TD) studies, which we help reconcile:</a:t>
            </a:r>
          </a:p>
          <a:p>
            <a:pPr marL="458470" lvl="2" indent="-233045">
              <a:lnSpc>
                <a:spcPct val="115000"/>
              </a:lnSpc>
              <a:spcAft>
                <a:spcPts val="1200"/>
              </a:spcAft>
            </a:pPr>
            <a:r>
              <a:rPr lang="en-US" dirty="0">
                <a:solidFill>
                  <a:srgbClr val="000000"/>
                </a:solidFill>
                <a:cs typeface="Segoe UI"/>
              </a:rPr>
              <a:t>~ 1 percent of GDP annually over next decade, varying a bit depending on climate policy mix</a:t>
            </a:r>
          </a:p>
          <a:p>
            <a:pPr marL="233045" lvl="1" indent="-233045">
              <a:lnSpc>
                <a:spcPct val="115000"/>
              </a:lnSpc>
              <a:spcAft>
                <a:spcPts val="1200"/>
              </a:spcAft>
            </a:pPr>
            <a:r>
              <a:rPr lang="en-US" b="1" dirty="0"/>
              <a:t>Modest macro implications </a:t>
            </a:r>
            <a:r>
              <a:rPr lang="en-US" dirty="0"/>
              <a:t>(GDP, consumption, electricity prices and inflation) provided policy mix be centered around scaled-up carbon pricing, with partial revenue recycling into green investment incentives</a:t>
            </a:r>
            <a:endParaRPr lang="en-US" sz="2000" dirty="0">
              <a:solidFill>
                <a:srgbClr val="000000"/>
              </a:solidFill>
              <a:cs typeface="Segoe UI"/>
            </a:endParaRPr>
          </a:p>
          <a:p>
            <a:pPr marL="233045" lvl="1" indent="-233045">
              <a:lnSpc>
                <a:spcPct val="115000"/>
              </a:lnSpc>
              <a:spcAft>
                <a:spcPts val="1200"/>
              </a:spcAft>
            </a:pPr>
            <a:r>
              <a:rPr lang="en-US" b="1" dirty="0">
                <a:solidFill>
                  <a:srgbClr val="000000"/>
                </a:solidFill>
                <a:cs typeface="Segoe UI"/>
              </a:rPr>
              <a:t>EU energy transition also affordable fiscally </a:t>
            </a:r>
            <a:r>
              <a:rPr lang="en-US" dirty="0">
                <a:solidFill>
                  <a:srgbClr val="000000"/>
                </a:solidFill>
                <a:cs typeface="Segoe UI"/>
              </a:rPr>
              <a:t>unless ETS1 and ETS2 not ramped up as planned to meet emission objectives and/or there are too many competing demands on their revenues</a:t>
            </a:r>
            <a:endParaRPr lang="en-US" dirty="0">
              <a:solidFill>
                <a:srgbClr val="000000"/>
              </a:solidFill>
              <a:cs typeface="Arial"/>
            </a:endParaRPr>
          </a:p>
          <a:p>
            <a:pPr marL="233045" lvl="1" indent="-233045">
              <a:lnSpc>
                <a:spcPct val="115000"/>
              </a:lnSpc>
              <a:spcAft>
                <a:spcPts val="1200"/>
              </a:spcAft>
            </a:pPr>
            <a:r>
              <a:rPr lang="en-US" sz="2000" dirty="0">
                <a:solidFill>
                  <a:srgbClr val="000000"/>
                </a:solidFill>
                <a:cs typeface="Segoe UI"/>
              </a:rPr>
              <a:t>Other actions to smooth EU energy transition</a:t>
            </a:r>
            <a:r>
              <a:rPr lang="en-US" dirty="0">
                <a:solidFill>
                  <a:srgbClr val="000000"/>
                </a:solidFill>
                <a:cs typeface="Segoe UI"/>
              </a:rPr>
              <a:t>:</a:t>
            </a:r>
          </a:p>
          <a:p>
            <a:pPr marL="458470" lvl="2" indent="-233045">
              <a:lnSpc>
                <a:spcPct val="115000"/>
              </a:lnSpc>
              <a:spcAft>
                <a:spcPts val="1200"/>
              </a:spcAft>
            </a:pPr>
            <a:r>
              <a:rPr lang="en-US" b="1" dirty="0">
                <a:solidFill>
                  <a:srgbClr val="000000"/>
                </a:solidFill>
                <a:cs typeface="Segoe UI"/>
              </a:rPr>
              <a:t>Policy predictability</a:t>
            </a:r>
            <a:r>
              <a:rPr lang="en-US" dirty="0">
                <a:solidFill>
                  <a:srgbClr val="000000"/>
                </a:solidFill>
                <a:cs typeface="Segoe UI"/>
              </a:rPr>
              <a:t>—2035 aggregate and ETS targets, CBAM, regulatory standards (e.g. cars)</a:t>
            </a:r>
          </a:p>
          <a:p>
            <a:pPr marL="458470" lvl="2" indent="-233045">
              <a:lnSpc>
                <a:spcPct val="115000"/>
              </a:lnSpc>
              <a:spcAft>
                <a:spcPts val="1200"/>
              </a:spcAft>
            </a:pPr>
            <a:r>
              <a:rPr lang="en-US" b="1" dirty="0">
                <a:solidFill>
                  <a:srgbClr val="000000"/>
                </a:solidFill>
                <a:cs typeface="Segoe UI"/>
              </a:rPr>
              <a:t>EU-level public goods </a:t>
            </a:r>
            <a:r>
              <a:rPr lang="en-US" dirty="0">
                <a:solidFill>
                  <a:srgbClr val="000000"/>
                </a:solidFill>
                <a:cs typeface="Segoe UI"/>
              </a:rPr>
              <a:t>e.g. inter-connectors (European Grids Package, Energy Highways initiative)</a:t>
            </a:r>
          </a:p>
          <a:p>
            <a:pPr marL="458470" lvl="2" indent="-233045">
              <a:lnSpc>
                <a:spcPct val="115000"/>
              </a:lnSpc>
              <a:spcAft>
                <a:spcPts val="1200"/>
              </a:spcAft>
            </a:pPr>
            <a:r>
              <a:rPr lang="en-US" b="1" dirty="0">
                <a:solidFill>
                  <a:srgbClr val="000000"/>
                </a:solidFill>
                <a:cs typeface="Segoe UI"/>
              </a:rPr>
              <a:t>Easing frictions to K and L (re)allocation </a:t>
            </a:r>
            <a:r>
              <a:rPr lang="en-US" dirty="0">
                <a:solidFill>
                  <a:srgbClr val="000000"/>
                </a:solidFill>
                <a:cs typeface="Segoe UI"/>
              </a:rPr>
              <a:t>(SIU, ALMPs, renewable permitting procedures </a:t>
            </a:r>
            <a:r>
              <a:rPr lang="en-US" dirty="0" err="1">
                <a:solidFill>
                  <a:srgbClr val="000000"/>
                </a:solidFill>
                <a:cs typeface="Segoe UI"/>
              </a:rPr>
              <a:t>etc</a:t>
            </a:r>
            <a:r>
              <a:rPr lang="en-US" dirty="0">
                <a:solidFill>
                  <a:srgbClr val="000000"/>
                </a:solidFill>
                <a:cs typeface="Segoe UI"/>
              </a:rPr>
              <a:t>)</a:t>
            </a:r>
          </a:p>
        </p:txBody>
      </p:sp>
    </p:spTree>
    <p:extLst>
      <p:ext uri="{BB962C8B-B14F-4D97-AF65-F5344CB8AC3E}">
        <p14:creationId xmlns:p14="http://schemas.microsoft.com/office/powerpoint/2010/main" val="1188549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F358F-ED59-2928-899A-2BC25CC6A9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3FA57-3FC6-61A2-37BB-36790732FB50}"/>
              </a:ext>
            </a:extLst>
          </p:cNvPr>
          <p:cNvSpPr>
            <a:spLocks noGrp="1"/>
          </p:cNvSpPr>
          <p:nvPr>
            <p:ph type="title"/>
          </p:nvPr>
        </p:nvSpPr>
        <p:spPr>
          <a:xfrm>
            <a:off x="4089400" y="1688679"/>
            <a:ext cx="5981700" cy="3480642"/>
          </a:xfrm>
        </p:spPr>
        <p:txBody>
          <a:bodyPr>
            <a:normAutofit/>
          </a:bodyPr>
          <a:lstStyle/>
          <a:p>
            <a:r>
              <a:rPr lang="en-US" sz="4800" dirty="0"/>
              <a:t>Thank you!</a:t>
            </a:r>
          </a:p>
        </p:txBody>
      </p:sp>
    </p:spTree>
    <p:extLst>
      <p:ext uri="{BB962C8B-B14F-4D97-AF65-F5344CB8AC3E}">
        <p14:creationId xmlns:p14="http://schemas.microsoft.com/office/powerpoint/2010/main" val="8838555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0C3DD5-0BA5-57B3-7AE8-695494CA8EA4}"/>
              </a:ext>
            </a:extLst>
          </p:cNvPr>
          <p:cNvSpPr>
            <a:spLocks noGrp="1"/>
          </p:cNvSpPr>
          <p:nvPr>
            <p:ph type="body" sz="quarter" idx="10"/>
          </p:nvPr>
        </p:nvSpPr>
        <p:spPr>
          <a:xfrm>
            <a:off x="1153574" y="529592"/>
            <a:ext cx="9715500" cy="4860591"/>
          </a:xfrm>
        </p:spPr>
        <p:txBody>
          <a:bodyPr>
            <a:normAutofit/>
          </a:bodyPr>
          <a:lstStyle/>
          <a:p>
            <a:pPr algn="ctr"/>
            <a:endParaRPr lang="en-US" sz="3200" b="1" dirty="0"/>
          </a:p>
          <a:p>
            <a:pPr algn="ctr"/>
            <a:endParaRPr lang="en-US" sz="3200" b="1" dirty="0"/>
          </a:p>
          <a:p>
            <a:pPr algn="ctr"/>
            <a:endParaRPr lang="en-US" sz="3200" b="1" dirty="0"/>
          </a:p>
          <a:p>
            <a:pPr algn="ctr"/>
            <a:r>
              <a:rPr lang="en-US" sz="3200" b="1" dirty="0"/>
              <a:t>BACKGROUND SLIDES</a:t>
            </a:r>
          </a:p>
        </p:txBody>
      </p:sp>
    </p:spTree>
    <p:extLst>
      <p:ext uri="{BB962C8B-B14F-4D97-AF65-F5344CB8AC3E}">
        <p14:creationId xmlns:p14="http://schemas.microsoft.com/office/powerpoint/2010/main" val="27792804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2328E9D4-F475-5E88-4F38-858F14A771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05E701-340D-D403-8C76-496F39F2DBC3}"/>
              </a:ext>
            </a:extLst>
          </p:cNvPr>
          <p:cNvSpPr>
            <a:spLocks noGrp="1"/>
          </p:cNvSpPr>
          <p:nvPr>
            <p:ph type="title"/>
          </p:nvPr>
        </p:nvSpPr>
        <p:spPr>
          <a:xfrm>
            <a:off x="228600" y="114223"/>
            <a:ext cx="11781692" cy="547084"/>
          </a:xfrm>
        </p:spPr>
        <p:txBody>
          <a:bodyPr>
            <a:normAutofit/>
          </a:bodyPr>
          <a:lstStyle/>
          <a:p>
            <a:r>
              <a:rPr lang="en-US">
                <a:latin typeface="Arial Black"/>
              </a:rPr>
              <a:t> </a:t>
            </a:r>
          </a:p>
        </p:txBody>
      </p:sp>
      <p:graphicFrame>
        <p:nvGraphicFramePr>
          <p:cNvPr id="8" name="Table 7">
            <a:extLst>
              <a:ext uri="{FF2B5EF4-FFF2-40B4-BE49-F238E27FC236}">
                <a16:creationId xmlns:a16="http://schemas.microsoft.com/office/drawing/2014/main" id="{CC8F319B-EF40-BDE1-9219-DBB09D0A6334}"/>
              </a:ext>
            </a:extLst>
          </p:cNvPr>
          <p:cNvGraphicFramePr>
            <a:graphicFrameLocks noGrp="1"/>
          </p:cNvGraphicFramePr>
          <p:nvPr>
            <p:extLst>
              <p:ext uri="{D42A27DB-BD31-4B8C-83A1-F6EECF244321}">
                <p14:modId xmlns:p14="http://schemas.microsoft.com/office/powerpoint/2010/main" val="1088256068"/>
              </p:ext>
            </p:extLst>
          </p:nvPr>
        </p:nvGraphicFramePr>
        <p:xfrm>
          <a:off x="122604" y="55659"/>
          <a:ext cx="11946792" cy="7930637"/>
        </p:xfrm>
        <a:graphic>
          <a:graphicData uri="http://schemas.openxmlformats.org/drawingml/2006/table">
            <a:tbl>
              <a:tblPr firstRow="1" firstCol="1" bandRow="1"/>
              <a:tblGrid>
                <a:gridCol w="1307344">
                  <a:extLst>
                    <a:ext uri="{9D8B030D-6E8A-4147-A177-3AD203B41FA5}">
                      <a16:colId xmlns:a16="http://schemas.microsoft.com/office/drawing/2014/main" val="3145345951"/>
                    </a:ext>
                  </a:extLst>
                </a:gridCol>
                <a:gridCol w="1050973">
                  <a:extLst>
                    <a:ext uri="{9D8B030D-6E8A-4147-A177-3AD203B41FA5}">
                      <a16:colId xmlns:a16="http://schemas.microsoft.com/office/drawing/2014/main" val="3537577039"/>
                    </a:ext>
                  </a:extLst>
                </a:gridCol>
                <a:gridCol w="832438">
                  <a:extLst>
                    <a:ext uri="{9D8B030D-6E8A-4147-A177-3AD203B41FA5}">
                      <a16:colId xmlns:a16="http://schemas.microsoft.com/office/drawing/2014/main" val="994791172"/>
                    </a:ext>
                  </a:extLst>
                </a:gridCol>
                <a:gridCol w="1061011">
                  <a:extLst>
                    <a:ext uri="{9D8B030D-6E8A-4147-A177-3AD203B41FA5}">
                      <a16:colId xmlns:a16="http://schemas.microsoft.com/office/drawing/2014/main" val="926878759"/>
                    </a:ext>
                  </a:extLst>
                </a:gridCol>
                <a:gridCol w="1027805">
                  <a:extLst>
                    <a:ext uri="{9D8B030D-6E8A-4147-A177-3AD203B41FA5}">
                      <a16:colId xmlns:a16="http://schemas.microsoft.com/office/drawing/2014/main" val="2111110563"/>
                    </a:ext>
                  </a:extLst>
                </a:gridCol>
                <a:gridCol w="1309661">
                  <a:extLst>
                    <a:ext uri="{9D8B030D-6E8A-4147-A177-3AD203B41FA5}">
                      <a16:colId xmlns:a16="http://schemas.microsoft.com/office/drawing/2014/main" val="2138554887"/>
                    </a:ext>
                  </a:extLst>
                </a:gridCol>
                <a:gridCol w="901935">
                  <a:extLst>
                    <a:ext uri="{9D8B030D-6E8A-4147-A177-3AD203B41FA5}">
                      <a16:colId xmlns:a16="http://schemas.microsoft.com/office/drawing/2014/main" val="4291107185"/>
                    </a:ext>
                  </a:extLst>
                </a:gridCol>
                <a:gridCol w="915837">
                  <a:extLst>
                    <a:ext uri="{9D8B030D-6E8A-4147-A177-3AD203B41FA5}">
                      <a16:colId xmlns:a16="http://schemas.microsoft.com/office/drawing/2014/main" val="3444085795"/>
                    </a:ext>
                  </a:extLst>
                </a:gridCol>
                <a:gridCol w="1165257">
                  <a:extLst>
                    <a:ext uri="{9D8B030D-6E8A-4147-A177-3AD203B41FA5}">
                      <a16:colId xmlns:a16="http://schemas.microsoft.com/office/drawing/2014/main" val="2781792690"/>
                    </a:ext>
                  </a:extLst>
                </a:gridCol>
                <a:gridCol w="1179156">
                  <a:extLst>
                    <a:ext uri="{9D8B030D-6E8A-4147-A177-3AD203B41FA5}">
                      <a16:colId xmlns:a16="http://schemas.microsoft.com/office/drawing/2014/main" val="3702309887"/>
                    </a:ext>
                  </a:extLst>
                </a:gridCol>
                <a:gridCol w="1195375">
                  <a:extLst>
                    <a:ext uri="{9D8B030D-6E8A-4147-A177-3AD203B41FA5}">
                      <a16:colId xmlns:a16="http://schemas.microsoft.com/office/drawing/2014/main" val="102272542"/>
                    </a:ext>
                  </a:extLst>
                </a:gridCol>
              </a:tblGrid>
              <a:tr h="184804">
                <a:tc>
                  <a:txBody>
                    <a:bodyPr/>
                    <a:lstStyle/>
                    <a:p>
                      <a:pPr marL="0" marR="0" algn="l">
                        <a:buNone/>
                      </a:pPr>
                      <a:r>
                        <a:rPr lang="en-US" sz="900" b="1"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gridSpan="5">
                  <a:txBody>
                    <a:bodyPr/>
                    <a:lstStyle/>
                    <a:p>
                      <a:pPr marL="0" marR="0" algn="ctr">
                        <a:buNone/>
                      </a:pPr>
                      <a:r>
                        <a:rPr lang="en-US" sz="1050" b="1" dirty="0">
                          <a:effectLst/>
                          <a:latin typeface="Arial" panose="020B0604020202020204" pitchFamily="34" charset="0"/>
                          <a:ea typeface="Arial" panose="020B0604020202020204" pitchFamily="34" charset="0"/>
                          <a:cs typeface="Arial" panose="020B0604020202020204" pitchFamily="34" charset="0"/>
                        </a:rPr>
                        <a:t>“Bottom-up” frameworks</a:t>
                      </a:r>
                    </a:p>
                  </a:txBody>
                  <a:tcPr marL="26087" marR="26087" marT="13044" marB="13044">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5">
                  <a:txBody>
                    <a:bodyPr/>
                    <a:lstStyle/>
                    <a:p>
                      <a:pPr marL="0" marR="0" algn="ctr">
                        <a:buNone/>
                      </a:pPr>
                      <a:r>
                        <a:rPr lang="en-US" sz="1050" b="1" dirty="0">
                          <a:effectLst/>
                          <a:latin typeface="Arial" panose="020B0604020202020204" pitchFamily="34" charset="0"/>
                          <a:ea typeface="Arial" panose="020B0604020202020204" pitchFamily="34" charset="0"/>
                          <a:cs typeface="Arial" panose="020B0604020202020204" pitchFamily="34" charset="0"/>
                        </a:rPr>
                        <a:t>“Top-down” frameworks</a:t>
                      </a:r>
                    </a:p>
                  </a:txBody>
                  <a:tcPr marL="26087" marR="26087" marT="13044" marB="13044">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730981"/>
                  </a:ext>
                </a:extLst>
              </a:tr>
              <a:tr h="298304">
                <a:tc>
                  <a:txBody>
                    <a:bodyPr/>
                    <a:lstStyle/>
                    <a:p>
                      <a:pPr marL="0" marR="0" algn="l">
                        <a:buNone/>
                      </a:pP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Sectoral Calculations</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Energy system model</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Computable General Equilibrium</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Dynamic General Equilibrium</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410439"/>
                  </a:ext>
                </a:extLst>
              </a:tr>
              <a:tr h="298304">
                <a:tc>
                  <a:txBody>
                    <a:bodyPr/>
                    <a:lstStyle/>
                    <a:p>
                      <a:pPr marL="0" marR="0" algn="l">
                        <a:buNone/>
                      </a:pPr>
                      <a:r>
                        <a:rPr lang="en-US" sz="900" b="1">
                          <a:effectLst/>
                          <a:latin typeface="Arial" panose="020B0604020202020204" pitchFamily="34" charset="0"/>
                          <a:ea typeface="Arial" panose="020B0604020202020204" pitchFamily="34" charset="0"/>
                          <a:cs typeface="Arial" panose="020B0604020202020204" pitchFamily="34" charset="0"/>
                        </a:rPr>
                        <a:t> </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I4CE: Calipel and others (2025) </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IRENA (2025)</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Pisani-Ferry and Mahfouz (2023)</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EC assessment report (2021)</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IEA World Energy Outlook (2024)</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a:solidFill>
                            <a:srgbClr val="000000"/>
                          </a:solidFill>
                          <a:effectLst/>
                          <a:latin typeface="Arial" panose="020B0604020202020204" pitchFamily="34" charset="0"/>
                          <a:ea typeface="Arial" panose="020B0604020202020204" pitchFamily="34" charset="0"/>
                          <a:cs typeface="Arial" panose="020B0604020202020204" pitchFamily="34" charset="0"/>
                        </a:rPr>
                        <a:t>Weitzel and others (2023)</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a:solidFill>
                            <a:srgbClr val="000000"/>
                          </a:solidFill>
                          <a:effectLst/>
                          <a:latin typeface="Arial" panose="020B0604020202020204" pitchFamily="34" charset="0"/>
                          <a:ea typeface="Arial" panose="020B0604020202020204" pitchFamily="34" charset="0"/>
                          <a:cs typeface="Arial" panose="020B0604020202020204" pitchFamily="34" charset="0"/>
                        </a:rPr>
                        <a:t>OECD (2023)</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a:solidFill>
                            <a:srgbClr val="000000"/>
                          </a:solidFill>
                          <a:effectLst/>
                          <a:latin typeface="Arial" panose="020B0604020202020204" pitchFamily="34" charset="0"/>
                          <a:ea typeface="Arial" panose="020B0604020202020204" pitchFamily="34" charset="0"/>
                          <a:cs typeface="Arial" panose="020B0604020202020204" pitchFamily="34" charset="0"/>
                        </a:rPr>
                        <a:t>Coenen and others (2024)</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a:solidFill>
                            <a:srgbClr val="000000"/>
                          </a:solidFill>
                          <a:effectLst/>
                          <a:latin typeface="Arial" panose="020B0604020202020204" pitchFamily="34" charset="0"/>
                          <a:ea typeface="Arial" panose="020B0604020202020204" pitchFamily="34" charset="0"/>
                          <a:cs typeface="Arial" panose="020B0604020202020204" pitchFamily="34" charset="0"/>
                        </a:rPr>
                        <a:t>Varga and others (2022) </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900" b="1">
                          <a:solidFill>
                            <a:srgbClr val="000000"/>
                          </a:solidFill>
                          <a:effectLst/>
                          <a:latin typeface="Arial" panose="020B0604020202020204" pitchFamily="34" charset="0"/>
                          <a:ea typeface="Arial" panose="020B0604020202020204" pitchFamily="34" charset="0"/>
                          <a:cs typeface="Arial" panose="020B0604020202020204" pitchFamily="34" charset="0"/>
                        </a:rPr>
                        <a:t>Carton and others (2026) (this study)</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2525194"/>
                  </a:ext>
                </a:extLst>
              </a:tr>
              <a:tr h="162104">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Period</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2025-2030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2021-2050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2021-2030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2021-2030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2023-2050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2020-2035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2022-2037</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2020-2050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2026-2036</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8826031"/>
                  </a:ext>
                </a:extLst>
              </a:tr>
              <a:tr h="434503">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Baseline</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Planned energy scenario (PES)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No transition</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EC reference**</a:t>
                      </a:r>
                      <a:br>
                        <a:rPr lang="en-US" sz="900" dirty="0">
                          <a:effectLst/>
                          <a:latin typeface="Arial" panose="020B0604020202020204" pitchFamily="34" charset="0"/>
                          <a:ea typeface="Arial" panose="020B0604020202020204" pitchFamily="34" charset="0"/>
                          <a:cs typeface="Arial" panose="020B0604020202020204" pitchFamily="34" charset="0"/>
                        </a:rPr>
                      </a:b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Stated policy scenario (STEPS)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-48%* in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Constant (steady state)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No additional policy from ’24 (-30%* in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882526"/>
                  </a:ext>
                </a:extLst>
              </a:tr>
              <a:tr h="434503">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Mitigation target </a:t>
                      </a:r>
                      <a:br>
                        <a:rPr lang="en-US" sz="900">
                          <a:effectLst/>
                          <a:latin typeface="Arial" panose="020B0604020202020204" pitchFamily="34" charset="0"/>
                          <a:ea typeface="Arial" panose="020B0604020202020204" pitchFamily="34" charset="0"/>
                          <a:cs typeface="Arial" panose="020B0604020202020204" pitchFamily="34" charset="0"/>
                        </a:rPr>
                      </a:br>
                      <a:r>
                        <a:rPr lang="en-US" sz="900">
                          <a:effectLst/>
                          <a:latin typeface="Arial" panose="020B0604020202020204" pitchFamily="34" charset="0"/>
                          <a:ea typeface="Arial" panose="020B0604020202020204" pitchFamily="34" charset="0"/>
                          <a:cs typeface="Arial" panose="020B0604020202020204" pitchFamily="34" charset="0"/>
                        </a:rPr>
                        <a:t>in ‘30</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Sectoral targets consistent with </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Decarb. scenario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Announced pledges scenario (APS)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-7% of steady state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-52%* (-94%* in ’50)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-55%* (only simulated for ETS1 and ETS2 sectors)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027716"/>
                  </a:ext>
                </a:extLst>
              </a:tr>
              <a:tr h="1410597">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Additional annual</a:t>
                      </a:r>
                      <a:br>
                        <a:rPr lang="en-US" sz="1050" b="1"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investment</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`Avg. ’25-’30, euros in 2023:</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 €350 bn</a:t>
                      </a:r>
                      <a:r>
                        <a:rPr lang="en-US" sz="900" b="1" dirty="0">
                          <a:effectLst/>
                          <a:latin typeface="Arial" panose="020B0604020202020204" pitchFamily="34" charset="0"/>
                          <a:ea typeface="Arial" panose="020B0604020202020204" pitchFamily="34" charset="0"/>
                          <a:cs typeface="Arial" panose="020B0604020202020204" pitchFamily="34" charset="0"/>
                        </a:rPr>
                        <a:t> </a:t>
                      </a:r>
                      <a:br>
                        <a:rPr lang="en-US" sz="900" b="1"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a:t>
                      </a:r>
                      <a:r>
                        <a:rPr lang="en-US" sz="1050" b="1" dirty="0">
                          <a:effectLst/>
                          <a:latin typeface="Arial" panose="020B0604020202020204" pitchFamily="34" charset="0"/>
                          <a:ea typeface="Arial" panose="020B0604020202020204" pitchFamily="34" charset="0"/>
                          <a:cs typeface="Arial" panose="020B0604020202020204" pitchFamily="34" charset="0"/>
                        </a:rPr>
                        <a:t>~ 2% GDP</a:t>
                      </a:r>
                      <a:r>
                        <a:rPr lang="en-US" sz="900" dirty="0">
                          <a:effectLst/>
                          <a:latin typeface="Arial" panose="020B0604020202020204" pitchFamily="34" charset="0"/>
                          <a:ea typeface="Arial" panose="020B0604020202020204" pitchFamily="34" charset="0"/>
                          <a:cs typeface="Arial" panose="020B0604020202020204" pitchFamily="34" charset="0"/>
                        </a:rPr>
                        <a:t>, authors’ calc.)</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above level in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Avg. ’25-’50, % of GDP in ‘21</a:t>
                      </a:r>
                    </a:p>
                    <a:p>
                      <a:pPr marL="0" marR="0" algn="l">
                        <a:buNone/>
                      </a:pPr>
                      <a:r>
                        <a:rPr lang="en-US" sz="1050" dirty="0">
                          <a:effectLst/>
                          <a:latin typeface="Arial" panose="020B0604020202020204" pitchFamily="34" charset="0"/>
                          <a:ea typeface="Arial" panose="020B0604020202020204" pitchFamily="34" charset="0"/>
                          <a:cs typeface="Arial" panose="020B0604020202020204" pitchFamily="34" charset="0"/>
                        </a:rPr>
                        <a:t>~ </a:t>
                      </a:r>
                      <a:r>
                        <a:rPr lang="en-US" sz="1050" b="1" dirty="0">
                          <a:effectLst/>
                          <a:latin typeface="Arial" panose="020B0604020202020204" pitchFamily="34" charset="0"/>
                          <a:ea typeface="Arial" panose="020B0604020202020204" pitchFamily="34" charset="0"/>
                          <a:cs typeface="Arial" panose="020B0604020202020204" pitchFamily="34" charset="0"/>
                        </a:rPr>
                        <a:t>1% GDP</a:t>
                      </a:r>
                      <a:r>
                        <a:rPr lang="en-US" sz="900" dirty="0">
                          <a:effectLst/>
                          <a:latin typeface="Arial" panose="020B0604020202020204" pitchFamily="34" charset="0"/>
                          <a:ea typeface="Arial" panose="020B0604020202020204" pitchFamily="34" charset="0"/>
                          <a:cs typeface="Arial" panose="020B0604020202020204" pitchFamily="34" charset="0"/>
                        </a:rPr>
                        <a:t>, green-only</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(PES to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In ’30, % of </a:t>
                      </a:r>
                      <a:r>
                        <a:rPr lang="en-US" sz="900" dirty="0" err="1">
                          <a:effectLst/>
                          <a:latin typeface="Arial" panose="020B0604020202020204" pitchFamily="34" charset="0"/>
                          <a:ea typeface="Arial" panose="020B0604020202020204" pitchFamily="34" charset="0"/>
                          <a:cs typeface="Arial" panose="020B0604020202020204" pitchFamily="34" charset="0"/>
                        </a:rPr>
                        <a:t>bsl</a:t>
                      </a:r>
                      <a:r>
                        <a:rPr lang="en-US" sz="900" dirty="0">
                          <a:effectLst/>
                          <a:latin typeface="Arial" panose="020B0604020202020204" pitchFamily="34" charset="0"/>
                          <a:ea typeface="Arial" panose="020B0604020202020204" pitchFamily="34" charset="0"/>
                          <a:cs typeface="Arial" panose="020B0604020202020204" pitchFamily="34" charset="0"/>
                        </a:rPr>
                        <a:t>. GDP:</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 2.3% GDP</a:t>
                      </a:r>
                      <a:r>
                        <a:rPr lang="en-US" sz="1050"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b="1" dirty="0">
                          <a:effectLst/>
                          <a:latin typeface="Arial" panose="020B0604020202020204" pitchFamily="34" charset="0"/>
                          <a:ea typeface="Arial" panose="020B0604020202020204" pitchFamily="34" charset="0"/>
                          <a:cs typeface="Arial" panose="020B0604020202020204" pitchFamily="34" charset="0"/>
                        </a:rPr>
                        <a:t>~ 3.5% GDP</a:t>
                      </a:r>
                      <a:r>
                        <a:rPr lang="en-US" sz="900" dirty="0">
                          <a:effectLst/>
                          <a:latin typeface="Arial" panose="020B0604020202020204" pitchFamily="34" charset="0"/>
                          <a:ea typeface="Arial" panose="020B0604020202020204" pitchFamily="34" charset="0"/>
                          <a:cs typeface="Arial" panose="020B0604020202020204" pitchFamily="34" charset="0"/>
                        </a:rPr>
                        <a:t>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Avg. ’21-’30, % of </a:t>
                      </a:r>
                      <a:r>
                        <a:rPr lang="en-US" sz="900" dirty="0" err="1">
                          <a:effectLst/>
                          <a:latin typeface="Arial" panose="020B0604020202020204" pitchFamily="34" charset="0"/>
                          <a:ea typeface="Arial" panose="020B0604020202020204" pitchFamily="34" charset="0"/>
                          <a:cs typeface="Arial" panose="020B0604020202020204" pitchFamily="34" charset="0"/>
                        </a:rPr>
                        <a:t>bsl</a:t>
                      </a:r>
                      <a:r>
                        <a:rPr lang="en-US" sz="900" dirty="0">
                          <a:effectLst/>
                          <a:latin typeface="Arial" panose="020B0604020202020204" pitchFamily="34" charset="0"/>
                          <a:ea typeface="Arial" panose="020B0604020202020204" pitchFamily="34" charset="0"/>
                          <a:cs typeface="Arial" panose="020B0604020202020204" pitchFamily="34" charset="0"/>
                        </a:rPr>
                        <a:t>. GDP:</a:t>
                      </a:r>
                    </a:p>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 0.6% GDP</a:t>
                      </a:r>
                      <a:r>
                        <a:rPr lang="en-US" sz="1050"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energy systems inv. (from reference)</a:t>
                      </a: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a:t>
                      </a: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2 rel. to avg. ’11-’20 </a:t>
                      </a: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fr-FR" sz="900" dirty="0" err="1">
                          <a:effectLst/>
                          <a:latin typeface="Arial" panose="020B0604020202020204" pitchFamily="34" charset="0"/>
                          <a:ea typeface="Arial" panose="020B0604020202020204" pitchFamily="34" charset="0"/>
                          <a:cs typeface="Arial" panose="020B0604020202020204" pitchFamily="34" charset="0"/>
                        </a:rPr>
                        <a:t>Avg</a:t>
                      </a:r>
                      <a:r>
                        <a:rPr lang="fr-FR" sz="900" dirty="0">
                          <a:effectLst/>
                          <a:latin typeface="Arial" panose="020B0604020202020204" pitchFamily="34" charset="0"/>
                          <a:ea typeface="Arial" panose="020B0604020202020204" pitchFamily="34" charset="0"/>
                          <a:cs typeface="Arial" panose="020B0604020202020204" pitchFamily="34" charset="0"/>
                        </a:rPr>
                        <a:t>. ’26-’30, USD 2023, MER</a:t>
                      </a: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100 bn (</a:t>
                      </a:r>
                      <a:r>
                        <a:rPr lang="en-US" sz="1050" b="1" dirty="0">
                          <a:effectLst/>
                          <a:latin typeface="Arial" panose="020B0604020202020204" pitchFamily="34" charset="0"/>
                          <a:ea typeface="Arial" panose="020B0604020202020204" pitchFamily="34" charset="0"/>
                          <a:cs typeface="Arial" panose="020B0604020202020204" pitchFamily="34" charset="0"/>
                        </a:rPr>
                        <a:t>~0.5% GDP</a:t>
                      </a:r>
                      <a:r>
                        <a:rPr lang="en-US" sz="900" dirty="0">
                          <a:effectLst/>
                          <a:latin typeface="Arial" panose="020B0604020202020204" pitchFamily="34" charset="0"/>
                          <a:ea typeface="Arial" panose="020B0604020202020204" pitchFamily="34" charset="0"/>
                          <a:cs typeface="Arial" panose="020B0604020202020204" pitchFamily="34" charset="0"/>
                        </a:rPr>
                        <a:t>, staff calc.) </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 150 bn for APS rel. to avg. ’21-’25, staff calc.)</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In ’30, 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 0.8% of </a:t>
                      </a:r>
                      <a:r>
                        <a:rPr lang="en-US" sz="900" dirty="0" err="1">
                          <a:effectLst/>
                          <a:latin typeface="Arial" panose="020B0604020202020204" pitchFamily="34" charset="0"/>
                          <a:ea typeface="Arial" panose="020B0604020202020204" pitchFamily="34" charset="0"/>
                          <a:cs typeface="Arial" panose="020B0604020202020204" pitchFamily="34" charset="0"/>
                        </a:rPr>
                        <a:t>bsl</a:t>
                      </a:r>
                      <a:r>
                        <a:rPr lang="en-US" sz="900" dirty="0">
                          <a:effectLst/>
                          <a:latin typeface="Arial" panose="020B0604020202020204" pitchFamily="34" charset="0"/>
                          <a:ea typeface="Arial" panose="020B0604020202020204" pitchFamily="34" charset="0"/>
                          <a:cs typeface="Arial" panose="020B0604020202020204" pitchFamily="34" charset="0"/>
                        </a:rPr>
                        <a:t>.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 </a:t>
                      </a:r>
                      <a:r>
                        <a:rPr lang="en-US" sz="1050" dirty="0">
                          <a:effectLst/>
                          <a:latin typeface="Arial" panose="020B0604020202020204" pitchFamily="34" charset="0"/>
                          <a:ea typeface="Arial" panose="020B0604020202020204" pitchFamily="34" charset="0"/>
                          <a:cs typeface="Arial" panose="020B0604020202020204" pitchFamily="34" charset="0"/>
                        </a:rPr>
                        <a:t>~ </a:t>
                      </a:r>
                      <a:r>
                        <a:rPr lang="en-US" sz="1050" b="1" dirty="0">
                          <a:effectLst/>
                          <a:latin typeface="Arial" panose="020B0604020202020204" pitchFamily="34" charset="0"/>
                          <a:ea typeface="Arial" panose="020B0604020202020204" pitchFamily="34" charset="0"/>
                          <a:cs typeface="Arial" panose="020B0604020202020204" pitchFamily="34" charset="0"/>
                        </a:rPr>
                        <a:t>0.2% of </a:t>
                      </a:r>
                      <a:r>
                        <a:rPr lang="en-US" sz="1050" b="1" dirty="0" err="1">
                          <a:effectLst/>
                          <a:latin typeface="Arial" panose="020B0604020202020204" pitchFamily="34" charset="0"/>
                          <a:ea typeface="Arial" panose="020B0604020202020204" pitchFamily="34" charset="0"/>
                          <a:cs typeface="Arial" panose="020B0604020202020204" pitchFamily="34" charset="0"/>
                        </a:rPr>
                        <a:t>bsl</a:t>
                      </a:r>
                      <a:r>
                        <a:rPr lang="en-US" sz="1050" b="1" dirty="0">
                          <a:effectLst/>
                          <a:latin typeface="Arial" panose="020B0604020202020204" pitchFamily="34" charset="0"/>
                          <a:ea typeface="Arial" panose="020B0604020202020204" pitchFamily="34" charset="0"/>
                          <a:cs typeface="Arial" panose="020B0604020202020204" pitchFamily="34" charset="0"/>
                        </a:rPr>
                        <a:t>. GDP</a:t>
                      </a:r>
                      <a:r>
                        <a:rPr lang="en-US" sz="900" dirty="0">
                          <a:effectLst/>
                          <a:latin typeface="Arial" panose="020B0604020202020204" pitchFamily="34" charset="0"/>
                          <a:ea typeface="Arial" panose="020B0604020202020204" pitchFamily="34" charset="0"/>
                          <a:cs typeface="Arial" panose="020B0604020202020204" pitchFamily="34" charset="0"/>
                        </a:rPr>
                        <a:t>, staff calc.)</a:t>
                      </a:r>
                      <a:br>
                        <a:rPr lang="en-US" sz="900" dirty="0">
                          <a:effectLst/>
                          <a:latin typeface="Arial" panose="020B0604020202020204" pitchFamily="34" charset="0"/>
                          <a:ea typeface="Arial" panose="020B0604020202020204" pitchFamily="34" charset="0"/>
                          <a:cs typeface="Arial" panose="020B0604020202020204" pitchFamily="34" charset="0"/>
                        </a:rPr>
                      </a:b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Negligible</a:t>
                      </a:r>
                      <a:r>
                        <a:rPr lang="en-US" sz="900" b="1" dirty="0">
                          <a:effectLst/>
                          <a:latin typeface="Arial" panose="020B0604020202020204" pitchFamily="34" charset="0"/>
                          <a:ea typeface="Arial" panose="020B0604020202020204" pitchFamily="34" charset="0"/>
                          <a:cs typeface="Arial" panose="020B0604020202020204" pitchFamily="34" charset="0"/>
                        </a:rPr>
                        <a:t> </a:t>
                      </a:r>
                      <a:endParaRPr lang="en-US" sz="9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In ’30, % of </a:t>
                      </a:r>
                      <a:r>
                        <a:rPr lang="en-US" sz="900" dirty="0" err="1">
                          <a:effectLst/>
                          <a:latin typeface="Arial" panose="020B0604020202020204" pitchFamily="34" charset="0"/>
                          <a:ea typeface="Arial" panose="020B0604020202020204" pitchFamily="34" charset="0"/>
                          <a:cs typeface="Arial" panose="020B0604020202020204" pitchFamily="34" charset="0"/>
                        </a:rPr>
                        <a:t>bsl</a:t>
                      </a:r>
                      <a:r>
                        <a:rPr lang="en-US" sz="900" dirty="0">
                          <a:effectLst/>
                          <a:latin typeface="Arial" panose="020B0604020202020204" pitchFamily="34" charset="0"/>
                          <a:ea typeface="Arial" panose="020B0604020202020204" pitchFamily="34" charset="0"/>
                          <a:cs typeface="Arial" panose="020B0604020202020204" pitchFamily="34" charset="0"/>
                        </a:rPr>
                        <a:t>. GDP:</a:t>
                      </a:r>
                      <a:br>
                        <a:rPr lang="en-US" sz="900" b="1"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 - 0.4% GDP</a:t>
                      </a:r>
                      <a:r>
                        <a:rPr lang="en-US" sz="900" b="1"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b="1" dirty="0">
                          <a:effectLst/>
                          <a:latin typeface="Arial" panose="020B0604020202020204" pitchFamily="34" charset="0"/>
                          <a:ea typeface="Arial" panose="020B0604020202020204" pitchFamily="34" charset="0"/>
                          <a:cs typeface="Arial" panose="020B0604020202020204" pitchFamily="34" charset="0"/>
                        </a:rPr>
                        <a:t>~ 0% GDP </a:t>
                      </a:r>
                      <a:r>
                        <a:rPr lang="en-US" sz="900" dirty="0">
                          <a:effectLst/>
                          <a:latin typeface="Arial" panose="020B0604020202020204" pitchFamily="34" charset="0"/>
                          <a:ea typeface="Arial" panose="020B0604020202020204" pitchFamily="34" charset="0"/>
                          <a:cs typeface="Arial" panose="020B0604020202020204" pitchFamily="34" charset="0"/>
                        </a:rPr>
                        <a:t>green-only (capital services)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In ’30, % of </a:t>
                      </a:r>
                      <a:r>
                        <a:rPr lang="en-US" sz="900" dirty="0" err="1">
                          <a:effectLst/>
                          <a:latin typeface="Arial" panose="020B0604020202020204" pitchFamily="34" charset="0"/>
                          <a:ea typeface="Arial" panose="020B0604020202020204" pitchFamily="34" charset="0"/>
                          <a:cs typeface="Arial" panose="020B0604020202020204" pitchFamily="34" charset="0"/>
                        </a:rPr>
                        <a:t>bsl</a:t>
                      </a:r>
                      <a:r>
                        <a:rPr lang="en-US" sz="900" dirty="0">
                          <a:effectLst/>
                          <a:latin typeface="Arial" panose="020B0604020202020204" pitchFamily="34" charset="0"/>
                          <a:ea typeface="Arial" panose="020B0604020202020204" pitchFamily="34" charset="0"/>
                          <a:cs typeface="Arial" panose="020B0604020202020204" pitchFamily="34" charset="0"/>
                        </a:rPr>
                        <a:t>. GDP:</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 0.2% GDP</a:t>
                      </a:r>
                      <a:r>
                        <a:rPr lang="en-US" sz="900" b="1"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total</a:t>
                      </a:r>
                      <a:r>
                        <a:rPr lang="en-US" sz="900" b="1"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b="1" dirty="0">
                          <a:effectLst/>
                          <a:latin typeface="Arial" panose="020B0604020202020204" pitchFamily="34" charset="0"/>
                          <a:ea typeface="Arial" panose="020B0604020202020204" pitchFamily="34" charset="0"/>
                          <a:cs typeface="Arial" panose="020B0604020202020204" pitchFamily="34" charset="0"/>
                        </a:rPr>
                        <a:t>~ 0.3% GDP </a:t>
                      </a:r>
                      <a:r>
                        <a:rPr lang="en-US" sz="900" dirty="0">
                          <a:effectLst/>
                          <a:latin typeface="Arial" panose="020B0604020202020204" pitchFamily="34" charset="0"/>
                          <a:ea typeface="Arial" panose="020B0604020202020204" pitchFamily="34" charset="0"/>
                          <a:cs typeface="Arial" panose="020B0604020202020204" pitchFamily="34" charset="0"/>
                        </a:rPr>
                        <a:t>electricity-intensive-only</a:t>
                      </a: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(~0.1 and ~1.1 in ’50)</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b="1" dirty="0">
                          <a:effectLst/>
                          <a:latin typeface="Arial" panose="020B0604020202020204" pitchFamily="34" charset="0"/>
                          <a:ea typeface="Arial" panose="020B0604020202020204" pitchFamily="34" charset="0"/>
                          <a:cs typeface="Arial" panose="020B0604020202020204" pitchFamily="34" charset="0"/>
                        </a:rPr>
                        <a:t>~ 0.7% GDP</a:t>
                      </a:r>
                      <a:r>
                        <a:rPr lang="en-US" sz="900" dirty="0">
                          <a:effectLst/>
                          <a:latin typeface="Arial" panose="020B0604020202020204" pitchFamily="34" charset="0"/>
                          <a:ea typeface="Arial" panose="020B0604020202020204" pitchFamily="34" charset="0"/>
                          <a:cs typeface="Arial" panose="020B0604020202020204" pitchFamily="34" charset="0"/>
                        </a:rPr>
                        <a:t> broad green aggregate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In ’30, % of </a:t>
                      </a:r>
                      <a:r>
                        <a:rPr lang="en-US" sz="900" dirty="0" err="1">
                          <a:effectLst/>
                          <a:latin typeface="Arial" panose="020B0604020202020204" pitchFamily="34" charset="0"/>
                          <a:ea typeface="Arial" panose="020B0604020202020204" pitchFamily="34" charset="0"/>
                          <a:cs typeface="Arial" panose="020B0604020202020204" pitchFamily="34" charset="0"/>
                        </a:rPr>
                        <a:t>bsl</a:t>
                      </a:r>
                      <a:r>
                        <a:rPr lang="en-US" sz="900" dirty="0">
                          <a:effectLst/>
                          <a:latin typeface="Arial" panose="020B0604020202020204" pitchFamily="34" charset="0"/>
                          <a:ea typeface="Arial" panose="020B0604020202020204" pitchFamily="34" charset="0"/>
                          <a:cs typeface="Arial" panose="020B0604020202020204" pitchFamily="34" charset="0"/>
                        </a:rPr>
                        <a:t>. GDP:</a:t>
                      </a:r>
                      <a:br>
                        <a:rPr lang="en-US" sz="900" b="1"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 1.3% GDP</a:t>
                      </a:r>
                      <a:r>
                        <a:rPr lang="en-US" sz="900" b="1"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b="1" dirty="0">
                          <a:effectLst/>
                          <a:latin typeface="Arial" panose="020B0604020202020204" pitchFamily="34" charset="0"/>
                          <a:ea typeface="Arial" panose="020B0604020202020204" pitchFamily="34" charset="0"/>
                          <a:cs typeface="Arial" panose="020B0604020202020204" pitchFamily="34" charset="0"/>
                        </a:rPr>
                        <a:t>~ 1.5% GDP </a:t>
                      </a:r>
                      <a:r>
                        <a:rPr lang="en-US" sz="900" dirty="0">
                          <a:effectLst/>
                          <a:latin typeface="Arial" panose="020B0604020202020204" pitchFamily="34" charset="0"/>
                          <a:ea typeface="Arial" panose="020B0604020202020204" pitchFamily="34" charset="0"/>
                          <a:cs typeface="Arial" panose="020B0604020202020204" pitchFamily="34" charset="0"/>
                        </a:rPr>
                        <a:t>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683533"/>
                  </a:ext>
                </a:extLst>
              </a:tr>
              <a:tr h="570702">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Framework</a:t>
                      </a:r>
                      <a:r>
                        <a:rPr lang="en-US" sz="900" b="1">
                          <a:effectLst/>
                          <a:latin typeface="Arial" panose="020B0604020202020204" pitchFamily="34" charset="0"/>
                          <a:ea typeface="Arial" panose="020B0604020202020204" pitchFamily="34" charset="0"/>
                          <a:cs typeface="Arial" panose="020B0604020202020204" pitchFamily="34" charset="0"/>
                        </a:rPr>
                        <a:t> </a:t>
                      </a:r>
                      <a:br>
                        <a:rPr lang="en-US" sz="900">
                          <a:effectLst/>
                          <a:latin typeface="Arial" panose="020B0604020202020204" pitchFamily="34" charset="0"/>
                          <a:ea typeface="Arial" panose="020B0604020202020204" pitchFamily="34" charset="0"/>
                          <a:cs typeface="Arial" panose="020B0604020202020204" pitchFamily="34" charset="0"/>
                        </a:rPr>
                      </a:b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Remap, Plexos and Flextool energy system models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PRIMES and PRIMES- TREMOVE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Global Energy and Climate model</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JRC-GEM-E3 (with inputs from PRIMES and POLES-JRC)</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OECD ENV-Linkages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ECB’s New Area-Wide Model with disaggregated energy production and use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E-QUEST, model with aggregated clean and dirty sectors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GMMET</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(see model description below)</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712760"/>
                  </a:ext>
                </a:extLst>
              </a:tr>
              <a:tr h="162104">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Gross or Net investment </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Gross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buNone/>
                      </a:pPr>
                      <a:r>
                        <a:rPr lang="en-US" sz="9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862228"/>
                  </a:ext>
                </a:extLst>
              </a:tr>
              <a:tr h="1115499">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Notes</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Sectoral coverage:  energy, buildings, transport and clean technologies manufacturing</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This study relates to France 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Scenario: MIX-CP (carbon price driven policy mix).  ROW: fragmented action</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Carbon price (CPRICE) scenario (labor tax recycling,  switch to auctioning)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Rev. recycling: subsidies. 1/3 grid investment, 2/3 home renovation and EV.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Rev. recycling: </a:t>
                      </a:r>
                      <a:br>
                        <a:rPr lang="en-US" sz="900">
                          <a:effectLst/>
                          <a:latin typeface="Arial" panose="020B0604020202020204" pitchFamily="34" charset="0"/>
                          <a:ea typeface="Arial" panose="020B0604020202020204" pitchFamily="34" charset="0"/>
                          <a:cs typeface="Arial" panose="020B0604020202020204" pitchFamily="34" charset="0"/>
                        </a:rPr>
                      </a:br>
                      <a:r>
                        <a:rPr lang="en-US" sz="900">
                          <a:effectLst/>
                          <a:latin typeface="Arial" panose="020B0604020202020204" pitchFamily="34" charset="0"/>
                          <a:ea typeface="Arial" panose="020B0604020202020204" pitchFamily="34" charset="0"/>
                          <a:cs typeface="Arial" panose="020B0604020202020204" pitchFamily="34" charset="0"/>
                        </a:rPr>
                        <a:t>Transfers to households and subsidies for clean energy.  ROW carbon tax increased by same amount (65 percent)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ROW: ambition unchanged</a:t>
                      </a:r>
                      <a:br>
                        <a:rPr lang="en-US" sz="900">
                          <a:effectLst/>
                          <a:latin typeface="Arial" panose="020B0604020202020204" pitchFamily="34" charset="0"/>
                          <a:ea typeface="Arial" panose="020B0604020202020204" pitchFamily="34" charset="0"/>
                          <a:cs typeface="Arial" panose="020B0604020202020204" pitchFamily="34" charset="0"/>
                        </a:rPr>
                      </a:br>
                      <a:br>
                        <a:rPr lang="en-US" sz="900">
                          <a:effectLst/>
                          <a:latin typeface="Arial" panose="020B0604020202020204" pitchFamily="34" charset="0"/>
                          <a:ea typeface="Arial" panose="020B0604020202020204" pitchFamily="34" charset="0"/>
                          <a:cs typeface="Arial" panose="020B0604020202020204" pitchFamily="34" charset="0"/>
                        </a:rPr>
                      </a:br>
                      <a:r>
                        <a:rPr lang="en-US" sz="900">
                          <a:effectLst/>
                          <a:latin typeface="Arial" panose="020B0604020202020204" pitchFamily="34" charset="0"/>
                          <a:ea typeface="Arial" panose="020B0604020202020204" pitchFamily="34" charset="0"/>
                          <a:cs typeface="Arial" panose="020B0604020202020204" pitchFamily="34" charset="0"/>
                        </a:rPr>
                        <a:t> Rev. recycling:  Subsidies for ‘clean capital’</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Rev. recycling: Subsidies for green investment &amp; labor tax cuts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3529915"/>
                  </a:ext>
                </a:extLst>
              </a:tr>
              <a:tr h="162104">
                <a:tc gridSpan="11">
                  <a:txBody>
                    <a:bodyPr/>
                    <a:lstStyle/>
                    <a:p>
                      <a:pPr marL="0" marR="0" algn="ctr">
                        <a:buNone/>
                      </a:pPr>
                      <a:r>
                        <a:rPr lang="en-US" sz="900" b="1">
                          <a:solidFill>
                            <a:srgbClr val="000000"/>
                          </a:solidFill>
                          <a:effectLst/>
                          <a:latin typeface="Arial" panose="020B0604020202020204" pitchFamily="34" charset="0"/>
                          <a:ea typeface="Arial" panose="020B0604020202020204" pitchFamily="34" charset="0"/>
                          <a:cs typeface="Arial" panose="020B0604020202020204" pitchFamily="34" charset="0"/>
                        </a:rPr>
                        <a:t>Authors’ Calculations</a:t>
                      </a: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903332"/>
                  </a:ext>
                </a:extLst>
              </a:tr>
              <a:tr h="570702">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Effort in 2030 </a:t>
                      </a:r>
                      <a:br>
                        <a:rPr lang="en-US" sz="900">
                          <a:effectLst/>
                          <a:latin typeface="Arial" panose="020B0604020202020204" pitchFamily="34" charset="0"/>
                          <a:ea typeface="Arial" panose="020B0604020202020204" pitchFamily="34" charset="0"/>
                          <a:cs typeface="Arial" panose="020B0604020202020204" pitchFamily="34" charset="0"/>
                        </a:rPr>
                      </a:br>
                      <a:r>
                        <a:rPr lang="en-US" sz="900">
                          <a:effectLst/>
                          <a:latin typeface="Arial" panose="020B0604020202020204" pitchFamily="34" charset="0"/>
                          <a:ea typeface="Arial" panose="020B0604020202020204" pitchFamily="34" charset="0"/>
                          <a:cs typeface="Arial" panose="020B0604020202020204" pitchFamily="34" charset="0"/>
                        </a:rPr>
                        <a:t>(in MMT)</a:t>
                      </a:r>
                      <a:br>
                        <a:rPr lang="en-US" sz="900">
                          <a:effectLst/>
                          <a:latin typeface="Arial" panose="020B0604020202020204" pitchFamily="34" charset="0"/>
                          <a:ea typeface="Arial" panose="020B0604020202020204" pitchFamily="34" charset="0"/>
                          <a:cs typeface="Arial" panose="020B0604020202020204" pitchFamily="34" charset="0"/>
                        </a:rPr>
                      </a:br>
                      <a:endParaRPr lang="en-US" sz="9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 220 extrapolating hist.’19 – ‘23</a:t>
                      </a:r>
                      <a:br>
                        <a:rPr lang="en-US" sz="900">
                          <a:effectLst/>
                          <a:latin typeface="Arial" panose="020B0604020202020204" pitchFamily="34" charset="0"/>
                          <a:ea typeface="Arial" panose="020B0604020202020204" pitchFamily="34" charset="0"/>
                          <a:cs typeface="Arial" panose="020B0604020202020204" pitchFamily="34" charset="0"/>
                        </a:rPr>
                      </a:br>
                      <a:r>
                        <a:rPr lang="en-US" sz="900">
                          <a:effectLst/>
                          <a:latin typeface="Arial" panose="020B0604020202020204" pitchFamily="34" charset="0"/>
                          <a:ea typeface="Arial" panose="020B0604020202020204" pitchFamily="34" charset="0"/>
                          <a:cs typeface="Arial" panose="020B0604020202020204" pitchFamily="34" charset="0"/>
                        </a:rPr>
                        <a:t>~ 500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b="1" dirty="0">
                          <a:effectLst/>
                          <a:latin typeface="Arial" panose="020B0604020202020204" pitchFamily="34" charset="0"/>
                          <a:ea typeface="Arial" panose="020B0604020202020204" pitchFamily="34" charset="0"/>
                          <a:cs typeface="Arial" panose="020B0604020202020204" pitchFamily="34" charset="0"/>
                        </a:rPr>
                        <a:t>~ </a:t>
                      </a:r>
                      <a:r>
                        <a:rPr lang="en-US" sz="900" dirty="0">
                          <a:effectLst/>
                          <a:latin typeface="Arial" panose="020B0604020202020204" pitchFamily="34" charset="0"/>
                          <a:ea typeface="Arial" panose="020B0604020202020204" pitchFamily="34" charset="0"/>
                          <a:cs typeface="Arial" panose="020B0604020202020204" pitchFamily="34" charset="0"/>
                        </a:rPr>
                        <a:t>150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b="1">
                          <a:effectLst/>
                          <a:latin typeface="Arial" panose="020B0604020202020204" pitchFamily="34" charset="0"/>
                          <a:ea typeface="Arial" panose="020B0604020202020204" pitchFamily="34" charset="0"/>
                          <a:cs typeface="Arial" panose="020B0604020202020204" pitchFamily="34" charset="0"/>
                        </a:rPr>
                        <a:t>~ </a:t>
                      </a:r>
                      <a:r>
                        <a:rPr lang="en-US" sz="900">
                          <a:effectLst/>
                          <a:latin typeface="Arial" panose="020B0604020202020204" pitchFamily="34" charset="0"/>
                          <a:ea typeface="Arial" panose="020B0604020202020204" pitchFamily="34" charset="0"/>
                          <a:cs typeface="Arial" panose="020B0604020202020204" pitchFamily="34" charset="0"/>
                        </a:rPr>
                        <a:t>150 (France only)</a:t>
                      </a:r>
                    </a:p>
                  </a:txBody>
                  <a:tcPr marL="26087" marR="26087" marT="13044" marB="13044">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 450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 200 </a:t>
                      </a:r>
                    </a:p>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avg. ’26-‘30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 300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 300 </a:t>
                      </a:r>
                    </a:p>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avg.’23-‘30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a:t>
                      </a:r>
                      <a:r>
                        <a:rPr lang="en-US" sz="900" b="1">
                          <a:effectLst/>
                          <a:latin typeface="Arial" panose="020B0604020202020204" pitchFamily="34" charset="0"/>
                          <a:ea typeface="Arial" panose="020B0604020202020204" pitchFamily="34" charset="0"/>
                          <a:cs typeface="Arial" panose="020B0604020202020204" pitchFamily="34" charset="0"/>
                        </a:rPr>
                        <a:t> </a:t>
                      </a:r>
                      <a:r>
                        <a:rPr lang="en-US" sz="900">
                          <a:effectLst/>
                          <a:latin typeface="Arial" panose="020B0604020202020204" pitchFamily="34" charset="0"/>
                          <a:ea typeface="Arial" panose="020B0604020202020204" pitchFamily="34" charset="0"/>
                          <a:cs typeface="Arial" panose="020B0604020202020204" pitchFamily="34" charset="0"/>
                        </a:rPr>
                        <a:t>220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~300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a:effectLst/>
                          <a:latin typeface="Arial" panose="020B0604020202020204" pitchFamily="34" charset="0"/>
                          <a:ea typeface="Arial" panose="020B0604020202020204" pitchFamily="34" charset="0"/>
                          <a:cs typeface="Arial" panose="020B0604020202020204" pitchFamily="34" charset="0"/>
                        </a:rPr>
                        <a:t>~700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619198"/>
                  </a:ext>
                </a:extLst>
              </a:tr>
              <a:tr h="928314">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Additional annual investment per mitigated tCO</a:t>
                      </a:r>
                      <a:r>
                        <a:rPr lang="en-US" sz="1050" b="1" baseline="-25000" dirty="0">
                          <a:effectLst/>
                          <a:latin typeface="Arial" panose="020B0604020202020204" pitchFamily="34" charset="0"/>
                          <a:ea typeface="Arial" panose="020B0604020202020204" pitchFamily="34" charset="0"/>
                          <a:cs typeface="Arial" panose="020B0604020202020204" pitchFamily="34" charset="0"/>
                        </a:rPr>
                        <a:t>2</a:t>
                      </a:r>
                      <a:r>
                        <a:rPr lang="en-US" sz="1050" b="1" dirty="0">
                          <a:effectLst/>
                          <a:latin typeface="Arial" panose="020B0604020202020204" pitchFamily="34" charset="0"/>
                          <a:ea typeface="Arial" panose="020B0604020202020204" pitchFamily="34" charset="0"/>
                          <a:cs typeface="Arial" panose="020B0604020202020204" pitchFamily="34" charset="0"/>
                        </a:rPr>
                        <a:t>Eq</a:t>
                      </a:r>
                      <a:r>
                        <a:rPr lang="en-US" sz="1050" dirty="0">
                          <a:effectLst/>
                          <a:latin typeface="Arial" panose="020B0604020202020204" pitchFamily="34" charset="0"/>
                          <a:ea typeface="Arial" panose="020B0604020202020204" pitchFamily="34" charset="0"/>
                          <a:cs typeface="Arial" panose="020B0604020202020204" pitchFamily="34" charset="0"/>
                        </a:rPr>
                        <a:t> </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(euros/tCO2e standardized for comparison)</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1500 green-only extrapolating hist.’19 – ‘23</a:t>
                      </a:r>
                    </a:p>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 650 green-only</a:t>
                      </a:r>
                      <a:r>
                        <a:rPr lang="en-US" sz="900" dirty="0">
                          <a:effectLst/>
                          <a:latin typeface="Arial" panose="020B0604020202020204" pitchFamily="34" charset="0"/>
                          <a:ea typeface="Arial" panose="020B0604020202020204" pitchFamily="34" charset="0"/>
                          <a:cs typeface="Arial" panose="020B0604020202020204" pitchFamily="34" charset="0"/>
                        </a:rPr>
                        <a:t>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~550 green-only</a:t>
                      </a:r>
                      <a:r>
                        <a:rPr lang="en-US" sz="900" dirty="0">
                          <a:effectLst/>
                          <a:latin typeface="Arial" panose="020B0604020202020204" pitchFamily="34" charset="0"/>
                          <a:ea typeface="Arial" panose="020B0604020202020204" pitchFamily="34" charset="0"/>
                          <a:cs typeface="Arial" panose="020B0604020202020204" pitchFamily="34" charset="0"/>
                        </a:rPr>
                        <a:t> on avg. ‘25-’50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~500 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~800 green-only</a:t>
                      </a: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year ‘30</a:t>
                      </a:r>
                      <a:br>
                        <a:rPr lang="en-US" sz="900" dirty="0">
                          <a:effectLst/>
                          <a:latin typeface="Arial" panose="020B0604020202020204" pitchFamily="34" charset="0"/>
                          <a:ea typeface="Arial" panose="020B0604020202020204" pitchFamily="34" charset="0"/>
                          <a:cs typeface="Arial" panose="020B0604020202020204" pitchFamily="34" charset="0"/>
                        </a:rPr>
                      </a:br>
                      <a:endParaRPr lang="en-US" sz="9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 500 green only </a:t>
                      </a:r>
                      <a:r>
                        <a:rPr lang="en-US" sz="900" dirty="0">
                          <a:effectLst/>
                          <a:latin typeface="Arial" panose="020B0604020202020204" pitchFamily="34" charset="0"/>
                          <a:ea typeface="Arial" panose="020B0604020202020204" pitchFamily="34" charset="0"/>
                          <a:cs typeface="Arial" panose="020B0604020202020204" pitchFamily="34" charset="0"/>
                        </a:rPr>
                        <a:t>inv. on avg. ‘21-’30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 500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 100 total inv.  </a:t>
                      </a:r>
                    </a:p>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Negligible</a:t>
                      </a:r>
                      <a:endParaRPr lang="en-US" sz="900" b="1"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Negative 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 20 green-only</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~100 total inv. </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~200 electricity-intensive-only</a:t>
                      </a:r>
                    </a:p>
                    <a:p>
                      <a:pPr marL="0" marR="0" algn="l">
                        <a:buNone/>
                      </a:pPr>
                      <a:r>
                        <a:rPr lang="en-US" sz="1050" b="1" dirty="0">
                          <a:effectLst/>
                          <a:latin typeface="Arial" panose="020B0604020202020204" pitchFamily="34" charset="0"/>
                          <a:ea typeface="Arial" panose="020B0604020202020204" pitchFamily="34" charset="0"/>
                          <a:cs typeface="Arial" panose="020B0604020202020204" pitchFamily="34" charset="0"/>
                        </a:rPr>
                        <a:t>~ 500 broad green aggregate</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900" dirty="0">
                          <a:effectLst/>
                          <a:latin typeface="Arial" panose="020B0604020202020204" pitchFamily="34" charset="0"/>
                          <a:ea typeface="Arial" panose="020B0604020202020204" pitchFamily="34" charset="0"/>
                          <a:cs typeface="Arial" panose="020B0604020202020204" pitchFamily="34" charset="0"/>
                        </a:rPr>
                        <a:t>~400 total inv.</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~450 green-only</a:t>
                      </a:r>
                      <a:br>
                        <a:rPr lang="en-US" sz="900" dirty="0">
                          <a:effectLst/>
                          <a:latin typeface="Arial" panose="020B0604020202020204" pitchFamily="34" charset="0"/>
                          <a:ea typeface="Arial" panose="020B0604020202020204" pitchFamily="34" charset="0"/>
                          <a:cs typeface="Arial" panose="020B0604020202020204" pitchFamily="34" charset="0"/>
                        </a:rPr>
                      </a:br>
                      <a:r>
                        <a:rPr lang="en-US" sz="9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238637"/>
                  </a:ext>
                </a:extLst>
              </a:tr>
              <a:tr h="1157147">
                <a:tc gridSpan="11">
                  <a:txBody>
                    <a:bodyPr/>
                    <a:lstStyle/>
                    <a:p>
                      <a:pPr marL="0" marR="0" algn="ctr">
                        <a:buNone/>
                      </a:pPr>
                      <a:endParaRPr lang="en-US" sz="1050" b="1" dirty="0">
                        <a:effectLst/>
                        <a:latin typeface="Arial" panose="020B0604020202020204" pitchFamily="34" charset="0"/>
                        <a:ea typeface="Arial" panose="020B0604020202020204" pitchFamily="34" charset="0"/>
                        <a:cs typeface="Arial" panose="020B0604020202020204" pitchFamily="34" charset="0"/>
                      </a:endParaRPr>
                    </a:p>
                    <a:p>
                      <a:pPr marL="0" marR="0" algn="ctr">
                        <a:buNone/>
                      </a:pPr>
                      <a:endParaRPr lang="en-US" sz="1050" b="1" dirty="0">
                        <a:effectLst/>
                        <a:latin typeface="Arial" panose="020B0604020202020204" pitchFamily="34" charset="0"/>
                        <a:ea typeface="Arial" panose="020B0604020202020204" pitchFamily="34" charset="0"/>
                        <a:cs typeface="Arial" panose="020B0604020202020204" pitchFamily="34" charset="0"/>
                      </a:endParaRPr>
                    </a:p>
                    <a:p>
                      <a:pPr marL="0" marR="0" algn="ctr">
                        <a:buNone/>
                      </a:pPr>
                      <a:endParaRPr lang="en-US" sz="1050" b="1" dirty="0">
                        <a:effectLst/>
                        <a:latin typeface="Arial" panose="020B0604020202020204" pitchFamily="34" charset="0"/>
                        <a:ea typeface="Arial" panose="020B0604020202020204" pitchFamily="34" charset="0"/>
                        <a:cs typeface="Arial" panose="020B0604020202020204" pitchFamily="34" charset="0"/>
                      </a:endParaRPr>
                    </a:p>
                    <a:p>
                      <a:pPr marL="0" marR="0" algn="ctr">
                        <a:buNone/>
                      </a:pPr>
                      <a:r>
                        <a:rPr lang="en-US" sz="1050" b="1" dirty="0">
                          <a:effectLst/>
                          <a:latin typeface="Arial" panose="020B0604020202020204" pitchFamily="34" charset="0"/>
                          <a:ea typeface="Arial" panose="020B0604020202020204" pitchFamily="34" charset="0"/>
                          <a:cs typeface="Arial" panose="020B0604020202020204" pitchFamily="34" charset="0"/>
                        </a:rPr>
                        <a:t>… notes on the next slide</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4364422"/>
                  </a:ext>
                </a:extLst>
              </a:tr>
            </a:tbl>
          </a:graphicData>
        </a:graphic>
      </p:graphicFrame>
    </p:spTree>
    <p:extLst>
      <p:ext uri="{BB962C8B-B14F-4D97-AF65-F5344CB8AC3E}">
        <p14:creationId xmlns:p14="http://schemas.microsoft.com/office/powerpoint/2010/main" val="274031074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E3C98A2-A092-2DE5-4DAD-86BC91F86D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C1A68A-D0F7-810B-F5E0-D1514D01ED2C}"/>
              </a:ext>
            </a:extLst>
          </p:cNvPr>
          <p:cNvSpPr>
            <a:spLocks noGrp="1"/>
          </p:cNvSpPr>
          <p:nvPr>
            <p:ph type="title"/>
          </p:nvPr>
        </p:nvSpPr>
        <p:spPr>
          <a:xfrm>
            <a:off x="228600" y="114223"/>
            <a:ext cx="11781692" cy="547084"/>
          </a:xfrm>
        </p:spPr>
        <p:txBody>
          <a:bodyPr>
            <a:normAutofit/>
          </a:bodyPr>
          <a:lstStyle/>
          <a:p>
            <a:r>
              <a:rPr lang="en-US" dirty="0">
                <a:latin typeface="Arial Black"/>
              </a:rPr>
              <a:t> NOTES TO COMPARISON TABLE</a:t>
            </a:r>
          </a:p>
        </p:txBody>
      </p:sp>
      <p:sp>
        <p:nvSpPr>
          <p:cNvPr id="3" name="TextBox 2">
            <a:extLst>
              <a:ext uri="{FF2B5EF4-FFF2-40B4-BE49-F238E27FC236}">
                <a16:creationId xmlns:a16="http://schemas.microsoft.com/office/drawing/2014/main" id="{A34DECC7-3C14-F385-8EDC-9E4A70AA9931}"/>
              </a:ext>
            </a:extLst>
          </p:cNvPr>
          <p:cNvSpPr txBox="1"/>
          <p:nvPr/>
        </p:nvSpPr>
        <p:spPr>
          <a:xfrm>
            <a:off x="723569" y="1436716"/>
            <a:ext cx="10344647" cy="4778231"/>
          </a:xfrm>
          <a:prstGeom prst="rect">
            <a:avLst/>
          </a:prstGeom>
          <a:noFill/>
        </p:spPr>
        <p:txBody>
          <a:bodyPr wrap="square">
            <a:spAutoFit/>
          </a:bodyPr>
          <a:lstStyle/>
          <a:p>
            <a:pPr marR="0" algn="l"/>
            <a:r>
              <a:rPr lang="en-US" sz="1050" b="1" dirty="0">
                <a:effectLst/>
                <a:latin typeface="Arial" panose="020B0604020202020204" pitchFamily="34" charset="0"/>
                <a:ea typeface="Arial" panose="020B0604020202020204" pitchFamily="34" charset="0"/>
                <a:cs typeface="Arial" panose="020B0604020202020204" pitchFamily="34" charset="0"/>
              </a:rPr>
              <a:t>*</a:t>
            </a:r>
            <a:r>
              <a:rPr lang="en-US" sz="1050" dirty="0">
                <a:effectLst/>
                <a:latin typeface="Arial" panose="020B0604020202020204" pitchFamily="34" charset="0"/>
                <a:ea typeface="Arial" panose="020B0604020202020204" pitchFamily="34" charset="0"/>
                <a:cs typeface="Arial" panose="020B0604020202020204" pitchFamily="34" charset="0"/>
              </a:rPr>
              <a:t> Emission reduction expressed as a share of 1990 emissions.</a:t>
            </a:r>
            <a:br>
              <a:rPr lang="en-US" sz="1050" dirty="0">
                <a:effectLst/>
                <a:latin typeface="Arial" panose="020B0604020202020204" pitchFamily="34" charset="0"/>
                <a:ea typeface="Arial" panose="020B0604020202020204" pitchFamily="34" charset="0"/>
                <a:cs typeface="Arial" panose="020B0604020202020204" pitchFamily="34" charset="0"/>
              </a:rPr>
            </a:br>
            <a:r>
              <a:rPr lang="en-US" sz="1050" b="1" dirty="0">
                <a:effectLst/>
                <a:latin typeface="Arial" panose="020B0604020202020204" pitchFamily="34" charset="0"/>
                <a:ea typeface="Arial" panose="020B0604020202020204" pitchFamily="34" charset="0"/>
                <a:cs typeface="Arial" panose="020B0604020202020204" pitchFamily="34" charset="0"/>
              </a:rPr>
              <a:t>**</a:t>
            </a:r>
            <a:r>
              <a:rPr lang="en-US" sz="1050" dirty="0">
                <a:effectLst/>
                <a:latin typeface="Arial" panose="020B0604020202020204" pitchFamily="34" charset="0"/>
                <a:ea typeface="Arial" panose="020B0604020202020204" pitchFamily="34" charset="0"/>
                <a:cs typeface="Arial" panose="020B0604020202020204" pitchFamily="34" charset="0"/>
              </a:rPr>
              <a:t> The EC reference scenario fixes 2020 policies but considers macroeconomic, demographic and technological trends. In this scenario, emissions in 2030 are about 43% below their 1990 level.</a:t>
            </a:r>
            <a:br>
              <a:rPr lang="en-US" sz="1050" dirty="0">
                <a:effectLst/>
                <a:latin typeface="Arial" panose="020B0604020202020204" pitchFamily="34" charset="0"/>
                <a:ea typeface="Arial" panose="020B0604020202020204" pitchFamily="34" charset="0"/>
                <a:cs typeface="Arial" panose="020B0604020202020204" pitchFamily="34" charset="0"/>
              </a:rPr>
            </a:br>
            <a:br>
              <a:rPr lang="en-US" sz="1050" dirty="0">
                <a:effectLst/>
                <a:latin typeface="Arial" panose="020B0604020202020204" pitchFamily="34" charset="0"/>
                <a:ea typeface="Arial" panose="020B0604020202020204" pitchFamily="34" charset="0"/>
                <a:cs typeface="Arial" panose="020B0604020202020204" pitchFamily="34" charset="0"/>
              </a:rPr>
            </a:br>
            <a:r>
              <a:rPr lang="en-US" sz="1050" dirty="0">
                <a:effectLst/>
                <a:latin typeface="Arial" panose="020B0604020202020204" pitchFamily="34" charset="0"/>
                <a:ea typeface="Arial" panose="020B0604020202020204" pitchFamily="34" charset="0"/>
                <a:cs typeface="Arial" panose="020B0604020202020204" pitchFamily="34" charset="0"/>
              </a:rPr>
              <a:t>Notes for authors’ calculations: Most studies provide emissions in both a baseline and a policy scenario, making the 2030 mitigation effort readily available. For studies that instead compare investment to achieve a given target with historical investment, the calculation requires assuming a baseline for 2030 emissions.  The calculation of the “standardized” statistic of investment per mitigated emissions also requires nominal investment spending, which in some cases requires making additional assumptions. As a result, the values provided in this table are inherently uncertain. The following assumptions were made: </a:t>
            </a:r>
          </a:p>
          <a:p>
            <a:pPr marR="0" algn="l"/>
            <a:endParaRPr lang="en-US" sz="1050" dirty="0">
              <a:effectLst/>
              <a:latin typeface="Arial" panose="020B0604020202020204" pitchFamily="34" charset="0"/>
              <a:ea typeface="Arial" panose="020B0604020202020204" pitchFamily="34" charset="0"/>
              <a:cs typeface="Arial" panose="020B0604020202020204" pitchFamily="34" charset="0"/>
            </a:endParaRP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Calipel and others (2025)</a:t>
            </a:r>
            <a:r>
              <a:rPr lang="en-US" sz="1050" dirty="0">
                <a:effectLst/>
                <a:latin typeface="Arial" panose="020B0604020202020204" pitchFamily="34" charset="0"/>
                <a:ea typeface="Arial" panose="020B0604020202020204" pitchFamily="34" charset="0"/>
                <a:cs typeface="Arial" panose="020B0604020202020204" pitchFamily="34" charset="0"/>
              </a:rPr>
              <a:t> compare additional investment to its 2023 value.  Calculations are reported for two assumptions about how emissions evolve if investment remained at its 2023 level: (</a:t>
            </a:r>
            <a:r>
              <a:rPr lang="en-US" sz="1050" dirty="0" err="1">
                <a:effectLst/>
                <a:latin typeface="Arial" panose="020B0604020202020204" pitchFamily="34" charset="0"/>
                <a:ea typeface="Arial" panose="020B0604020202020204" pitchFamily="34" charset="0"/>
                <a:cs typeface="Arial" panose="020B0604020202020204" pitchFamily="34" charset="0"/>
              </a:rPr>
              <a:t>i</a:t>
            </a:r>
            <a:r>
              <a:rPr lang="en-US" sz="1050" dirty="0">
                <a:effectLst/>
                <a:latin typeface="Arial" panose="020B0604020202020204" pitchFamily="34" charset="0"/>
                <a:ea typeface="Arial" panose="020B0604020202020204" pitchFamily="34" charset="0"/>
                <a:cs typeface="Arial" panose="020B0604020202020204" pitchFamily="34" charset="0"/>
              </a:rPr>
              <a:t>) constant, and (ii) declining according to a linear extrapolation of the 2019-2023 trajectory.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IRENA (2025)</a:t>
            </a:r>
            <a:r>
              <a:rPr lang="en-US" sz="1050" dirty="0">
                <a:effectLst/>
                <a:latin typeface="Arial" panose="020B0604020202020204" pitchFamily="34" charset="0"/>
                <a:ea typeface="Arial" panose="020B0604020202020204" pitchFamily="34" charset="0"/>
                <a:cs typeface="Arial" panose="020B0604020202020204" pitchFamily="34" charset="0"/>
              </a:rPr>
              <a:t> readily provides investment and emission for two scenarios.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Pisani-Ferry and Mahfouz (2023)</a:t>
            </a:r>
            <a:r>
              <a:rPr lang="en-US" sz="1050" dirty="0">
                <a:effectLst/>
                <a:latin typeface="Arial" panose="020B0604020202020204" pitchFamily="34" charset="0"/>
                <a:ea typeface="Arial" panose="020B0604020202020204" pitchFamily="34" charset="0"/>
                <a:cs typeface="Arial" panose="020B0604020202020204" pitchFamily="34" charset="0"/>
              </a:rPr>
              <a:t> report the emission decline associated with the estimated additional spending.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EC assessment report (2021)</a:t>
            </a:r>
            <a:r>
              <a:rPr lang="en-US" sz="1050" dirty="0">
                <a:effectLst/>
                <a:latin typeface="Arial" panose="020B0604020202020204" pitchFamily="34" charset="0"/>
                <a:ea typeface="Arial" panose="020B0604020202020204" pitchFamily="34" charset="0"/>
                <a:cs typeface="Arial" panose="020B0604020202020204" pitchFamily="34" charset="0"/>
              </a:rPr>
              <a:t> provides the additional average investment (from 2021 to 2030) needed to reach the target (in the MIX-CP scenario) starting from the reference baseline scenario. To compute the associated average emission reduction, we assume that over the same period, emissions in the policy scenario decline linearly below the reference scenario so that the target is achieved in 2030.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IEA World Energy Outlook (2024)</a:t>
            </a:r>
            <a:r>
              <a:rPr lang="en-US" sz="1050" dirty="0">
                <a:effectLst/>
                <a:latin typeface="Arial" panose="020B0604020202020204" pitchFamily="34" charset="0"/>
                <a:ea typeface="Arial" panose="020B0604020202020204" pitchFamily="34" charset="0"/>
                <a:cs typeface="Arial" panose="020B0604020202020204" pitchFamily="34" charset="0"/>
              </a:rPr>
              <a:t> reports investment and emissions under two long-term scenarios up to 2050. As a crude approximation, we read the 2026-2030 averages from the provided charts and compare them.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Weitzel and others (2023)</a:t>
            </a:r>
            <a:r>
              <a:rPr lang="en-US" sz="1050" dirty="0">
                <a:effectLst/>
                <a:latin typeface="Arial" panose="020B0604020202020204" pitchFamily="34" charset="0"/>
                <a:ea typeface="Arial" panose="020B0604020202020204" pitchFamily="34" charset="0"/>
                <a:cs typeface="Arial" panose="020B0604020202020204" pitchFamily="34" charset="0"/>
              </a:rPr>
              <a:t> show investment response in 2030 in the policy scenario, which is converted into an output share with additional data provide by the authors.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OECD (2023)</a:t>
            </a:r>
            <a:r>
              <a:rPr lang="en-US" sz="1050" dirty="0">
                <a:effectLst/>
                <a:latin typeface="Arial" panose="020B0604020202020204" pitchFamily="34" charset="0"/>
                <a:ea typeface="Arial" panose="020B0604020202020204" pitchFamily="34" charset="0"/>
                <a:cs typeface="Arial" panose="020B0604020202020204" pitchFamily="34" charset="0"/>
              </a:rPr>
              <a:t> readily provides investment costs. Table 4 of OECD (2023) reports emissions in 2030 vs 1990 levels in the Fit-for-55 and reference scenarios. We compute emissions effort as the average difference between the reference and Fit-for-55 emissions paths during 2023-30, each of which is calculated as a linear interpolation from 2023 (when Fit-for-55 was formally adopted) and 2030.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Coenen and others (2024)</a:t>
            </a:r>
            <a:r>
              <a:rPr lang="en-US" sz="1050" dirty="0">
                <a:effectLst/>
                <a:latin typeface="Arial" panose="020B0604020202020204" pitchFamily="34" charset="0"/>
                <a:ea typeface="Arial" panose="020B0604020202020204" pitchFamily="34" charset="0"/>
                <a:cs typeface="Arial" panose="020B0604020202020204" pitchFamily="34" charset="0"/>
              </a:rPr>
              <a:t> do not report additional investment as a share of output, requiring additional assumptions. Relatively low investment costs are in line with their focus on the energy sector. </a:t>
            </a:r>
          </a:p>
          <a:p>
            <a:pPr marL="171450" marR="0" indent="-171450" algn="l">
              <a:buFont typeface="Arial" panose="020B0604020202020204" pitchFamily="34" charset="0"/>
              <a:buChar char="•"/>
            </a:pPr>
            <a:r>
              <a:rPr lang="en-US" sz="1050" b="1" dirty="0">
                <a:effectLst/>
                <a:latin typeface="Arial" panose="020B0604020202020204" pitchFamily="34" charset="0"/>
                <a:ea typeface="Arial" panose="020B0604020202020204" pitchFamily="34" charset="0"/>
                <a:cs typeface="Arial" panose="020B0604020202020204" pitchFamily="34" charset="0"/>
              </a:rPr>
              <a:t>Varga and others (2022)</a:t>
            </a:r>
            <a:r>
              <a:rPr lang="en-US" sz="1050" dirty="0">
                <a:effectLst/>
                <a:latin typeface="Arial" panose="020B0604020202020204" pitchFamily="34" charset="0"/>
                <a:ea typeface="Arial" panose="020B0604020202020204" pitchFamily="34" charset="0"/>
                <a:cs typeface="Arial" panose="020B0604020202020204" pitchFamily="34" charset="0"/>
              </a:rPr>
              <a:t>: simulate a long-term 2050 NZE scenario. 10-year effects were kindly provided by the authors. “Electricity-intensive” investment goods exclude sectors, such as building insulation, that count towards “green” investment in GMMET. To compare aggregates that are more closely related, the statistic is also computed for additional investment aggregates from Varga and others (2022) and from GMMET simulations. For Varga and others (2022), a broad measure of “green” investment including</a:t>
            </a:r>
            <a:r>
              <a:rPr lang="en-US" sz="1050" dirty="0">
                <a:effectLst/>
                <a:latin typeface="Aptos" panose="020B0004020202020204" pitchFamily="34" charset="0"/>
                <a:ea typeface="Times New Roman" panose="02020603050405020304" pitchFamily="18" charset="0"/>
                <a:cs typeface="Arial" panose="020B0604020202020204" pitchFamily="34" charset="0"/>
              </a:rPr>
              <a:t> </a:t>
            </a:r>
            <a:r>
              <a:rPr lang="en-GB" sz="1050" dirty="0">
                <a:effectLst/>
                <a:latin typeface="Arial" panose="020B0604020202020204" pitchFamily="34" charset="0"/>
                <a:ea typeface="Arial" panose="020B0604020202020204" pitchFamily="34" charset="0"/>
                <a:cs typeface="Arial" panose="020B0604020202020204" pitchFamily="34" charset="0"/>
              </a:rPr>
              <a:t>electricity-intensive investment goods and consumer durables, as well as in power generation and clean-technology producing sectors </a:t>
            </a:r>
            <a:r>
              <a:rPr lang="en-US" sz="1050" dirty="0">
                <a:effectLst/>
                <a:latin typeface="Arial" panose="020B0604020202020204" pitchFamily="34" charset="0"/>
                <a:ea typeface="Arial" panose="020B0604020202020204" pitchFamily="34" charset="0"/>
                <a:cs typeface="Arial" panose="020B0604020202020204" pitchFamily="34" charset="0"/>
              </a:rPr>
              <a:t>yields about 500 euro per mitigated tCO2e in 2030. For GMMET, an investment aggregate that counts EV purchases as “green” investment leads to a value of around 700. </a:t>
            </a:r>
          </a:p>
        </p:txBody>
      </p:sp>
    </p:spTree>
    <p:extLst>
      <p:ext uri="{BB962C8B-B14F-4D97-AF65-F5344CB8AC3E}">
        <p14:creationId xmlns:p14="http://schemas.microsoft.com/office/powerpoint/2010/main" val="164251903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8B18-1D75-6EAE-E284-6BD99F8916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389951-221D-0F8D-AEB5-B7F5E294AD40}"/>
              </a:ext>
            </a:extLst>
          </p:cNvPr>
          <p:cNvSpPr>
            <a:spLocks noGrp="1"/>
          </p:cNvSpPr>
          <p:nvPr>
            <p:ph type="title"/>
          </p:nvPr>
        </p:nvSpPr>
        <p:spPr>
          <a:xfrm>
            <a:off x="333375" y="96478"/>
            <a:ext cx="12268200" cy="978486"/>
          </a:xfrm>
        </p:spPr>
        <p:txBody>
          <a:bodyPr>
            <a:normAutofit/>
          </a:bodyPr>
          <a:lstStyle/>
          <a:p>
            <a:r>
              <a:rPr lang="en-US" sz="2400"/>
              <a:t>Traditional GMMET features</a:t>
            </a:r>
            <a:br>
              <a:rPr lang="en-US" sz="2400"/>
            </a:br>
            <a:endParaRPr lang="en-US" sz="2400"/>
          </a:p>
        </p:txBody>
      </p:sp>
      <p:sp>
        <p:nvSpPr>
          <p:cNvPr id="3" name="Text Placeholder 2">
            <a:extLst>
              <a:ext uri="{FF2B5EF4-FFF2-40B4-BE49-F238E27FC236}">
                <a16:creationId xmlns:a16="http://schemas.microsoft.com/office/drawing/2014/main" id="{B6397FFA-F647-9718-132C-E3138820675E}"/>
              </a:ext>
            </a:extLst>
          </p:cNvPr>
          <p:cNvSpPr>
            <a:spLocks noGrp="1"/>
          </p:cNvSpPr>
          <p:nvPr>
            <p:ph type="body" sz="quarter" idx="10"/>
          </p:nvPr>
        </p:nvSpPr>
        <p:spPr>
          <a:xfrm>
            <a:off x="333375" y="960664"/>
            <a:ext cx="11296650" cy="5897336"/>
          </a:xfrm>
        </p:spPr>
        <p:txBody>
          <a:bodyPr>
            <a:normAutofit/>
          </a:bodyPr>
          <a:lstStyle/>
          <a:p>
            <a:pPr>
              <a:spcBef>
                <a:spcPts val="1200"/>
              </a:spcBef>
            </a:pPr>
            <a:r>
              <a:rPr lang="en-US"/>
              <a:t>Features in basic GMMET model that allow it to speak to the energy transition:</a:t>
            </a:r>
          </a:p>
          <a:p>
            <a:pPr marL="342900" indent="-342900">
              <a:spcBef>
                <a:spcPts val="1200"/>
              </a:spcBef>
              <a:buFont typeface="Arial" panose="020B0604020202020204" pitchFamily="34" charset="0"/>
              <a:buChar char="•"/>
            </a:pPr>
            <a:r>
              <a:rPr lang="en-US"/>
              <a:t>Mining sectors for </a:t>
            </a:r>
            <a:r>
              <a:rPr lang="en-US" sz="2000"/>
              <a:t>coal, gas and oil that replicate supply elasticities </a:t>
            </a:r>
          </a:p>
          <a:p>
            <a:pPr marL="342900" indent="-342900">
              <a:spcBef>
                <a:spcPts val="1200"/>
              </a:spcBef>
              <a:buFont typeface="Arial" panose="020B0604020202020204" pitchFamily="34" charset="0"/>
              <a:buChar char="•"/>
            </a:pPr>
            <a:r>
              <a:rPr lang="en-US"/>
              <a:t>Trade in these fossil fuels, either bilateral or on world markets</a:t>
            </a:r>
          </a:p>
          <a:p>
            <a:pPr marL="342900" indent="-342900">
              <a:spcBef>
                <a:spcPts val="1200"/>
              </a:spcBef>
              <a:buFont typeface="Arial" panose="020B0604020202020204" pitchFamily="34" charset="0"/>
              <a:buChar char="•"/>
            </a:pPr>
            <a:r>
              <a:rPr lang="en-US"/>
              <a:t>Electricity generation from coal, gas, renewables, nuclear and hydropower. </a:t>
            </a:r>
            <a:br>
              <a:rPr lang="en-US"/>
            </a:br>
            <a:r>
              <a:rPr lang="en-US"/>
              <a:t>(intermittency of renewables explicitly accounted for by utilities deploying the cost-efficient capacity of a variable gas backup)</a:t>
            </a:r>
          </a:p>
          <a:p>
            <a:pPr marL="342900" indent="-342900">
              <a:spcBef>
                <a:spcPts val="1200"/>
              </a:spcBef>
              <a:buFont typeface="Arial" panose="020B0604020202020204" pitchFamily="34" charset="0"/>
              <a:buChar char="•"/>
            </a:pPr>
            <a:r>
              <a:rPr lang="en-US"/>
              <a:t>Fossil fuel and electricity intermediate consumption by energy-intensive (EIT) and regular tradable production</a:t>
            </a:r>
          </a:p>
          <a:p>
            <a:pPr marL="342900" indent="-342900">
              <a:spcBef>
                <a:spcPts val="1200"/>
              </a:spcBef>
              <a:buFont typeface="Arial" panose="020B0604020202020204" pitchFamily="34" charset="0"/>
              <a:buChar char="•"/>
            </a:pPr>
            <a:r>
              <a:rPr lang="en-US"/>
              <a:t>Transportation sector features both internal combustion engine (ICE) vehicles and electric vehicles (EVs). Network externalities between charging station network and EV adoption are explicitly modelled.</a:t>
            </a:r>
          </a:p>
          <a:p>
            <a:pPr>
              <a:spcBef>
                <a:spcPts val="1200"/>
              </a:spcBef>
            </a:pPr>
            <a:endParaRPr lang="en-US"/>
          </a:p>
          <a:p>
            <a:pPr marL="0" lvl="1" indent="0">
              <a:buNone/>
            </a:pPr>
            <a:endParaRPr lang="en-US"/>
          </a:p>
        </p:txBody>
      </p:sp>
    </p:spTree>
    <p:extLst>
      <p:ext uri="{BB962C8B-B14F-4D97-AF65-F5344CB8AC3E}">
        <p14:creationId xmlns:p14="http://schemas.microsoft.com/office/powerpoint/2010/main" val="9753944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329656" y="114223"/>
            <a:ext cx="11680635" cy="547084"/>
          </a:xfrm>
        </p:spPr>
        <p:txBody>
          <a:bodyPr>
            <a:normAutofit fontScale="90000"/>
          </a:bodyPr>
          <a:lstStyle/>
          <a:p>
            <a:r>
              <a:rPr lang="en-US" dirty="0"/>
              <a:t>Motivation: EU’s ambitious climate targets and policy agenda…</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228600" y="661308"/>
            <a:ext cx="11680634" cy="5893164"/>
          </a:xfrm>
        </p:spPr>
        <p:txBody>
          <a:bodyPr vert="horz" lIns="0" tIns="137160" rIns="0" bIns="0" rtlCol="0" anchor="t">
            <a:normAutofit/>
          </a:bodyPr>
          <a:lstStyle/>
          <a:p>
            <a:pPr marL="233045" lvl="1" indent="-233045">
              <a:lnSpc>
                <a:spcPct val="115000"/>
              </a:lnSpc>
              <a:spcAft>
                <a:spcPts val="1200"/>
              </a:spcAft>
            </a:pPr>
            <a:r>
              <a:rPr lang="en-US" sz="1900" dirty="0">
                <a:solidFill>
                  <a:srgbClr val="000000"/>
                </a:solidFill>
                <a:cs typeface="Segoe UI"/>
              </a:rPr>
              <a:t>EU emissions </a:t>
            </a:r>
            <a:r>
              <a:rPr lang="en-US" sz="1900" b="1" dirty="0">
                <a:solidFill>
                  <a:srgbClr val="000000"/>
                </a:solidFill>
                <a:cs typeface="Segoe UI"/>
              </a:rPr>
              <a:t>declined by 37 percent</a:t>
            </a:r>
            <a:r>
              <a:rPr lang="en-US" sz="1900" dirty="0">
                <a:solidFill>
                  <a:srgbClr val="000000"/>
                </a:solidFill>
                <a:cs typeface="Segoe UI"/>
              </a:rPr>
              <a:t> between 1990 and 2023</a:t>
            </a:r>
          </a:p>
          <a:p>
            <a:pPr marL="233045" lvl="1" indent="-233045">
              <a:lnSpc>
                <a:spcPct val="115000"/>
              </a:lnSpc>
              <a:spcAft>
                <a:spcPts val="1200"/>
              </a:spcAft>
            </a:pPr>
            <a:r>
              <a:rPr lang="en-US" sz="1900" dirty="0">
                <a:solidFill>
                  <a:srgbClr val="000000"/>
                </a:solidFill>
                <a:cs typeface="Segoe UI"/>
              </a:rPr>
              <a:t>EU has a binding emission reduction target of </a:t>
            </a:r>
            <a:r>
              <a:rPr lang="en-US" sz="1900" b="1" dirty="0">
                <a:solidFill>
                  <a:srgbClr val="000000"/>
                </a:solidFill>
                <a:cs typeface="Segoe UI"/>
              </a:rPr>
              <a:t>55 percent by 2030 (Fit for 55)</a:t>
            </a:r>
            <a:r>
              <a:rPr lang="en-US" sz="1900" dirty="0">
                <a:solidFill>
                  <a:srgbClr val="000000"/>
                </a:solidFill>
                <a:cs typeface="Segoe UI"/>
              </a:rPr>
              <a:t> and a provisionally agreed one of </a:t>
            </a:r>
            <a:r>
              <a:rPr lang="en-US" sz="1900" b="1" dirty="0">
                <a:solidFill>
                  <a:srgbClr val="000000"/>
                </a:solidFill>
                <a:cs typeface="Segoe UI"/>
              </a:rPr>
              <a:t>90 percent by 2040</a:t>
            </a:r>
            <a:r>
              <a:rPr lang="en-US" sz="1900" dirty="0">
                <a:solidFill>
                  <a:srgbClr val="000000"/>
                </a:solidFill>
                <a:cs typeface="Segoe UI"/>
              </a:rPr>
              <a:t>, with an interim </a:t>
            </a:r>
            <a:r>
              <a:rPr lang="en-US" sz="1900" b="1" dirty="0">
                <a:solidFill>
                  <a:srgbClr val="000000"/>
                </a:solidFill>
                <a:cs typeface="Segoe UI"/>
              </a:rPr>
              <a:t>2035 target range 66.25-72.5 </a:t>
            </a:r>
            <a:r>
              <a:rPr lang="en-US" sz="1900" dirty="0">
                <a:solidFill>
                  <a:srgbClr val="000000"/>
                </a:solidFill>
                <a:cs typeface="Segoe UI"/>
              </a:rPr>
              <a:t>percent (relative to 1990)   </a:t>
            </a:r>
          </a:p>
          <a:p>
            <a:pPr marL="233045" lvl="1" indent="-233045">
              <a:lnSpc>
                <a:spcPct val="115000"/>
              </a:lnSpc>
              <a:spcAft>
                <a:spcPts val="1200"/>
              </a:spcAft>
            </a:pPr>
            <a:r>
              <a:rPr lang="en-US" sz="1900" dirty="0">
                <a:solidFill>
                  <a:srgbClr val="000000"/>
                </a:solidFill>
                <a:cs typeface="Segoe UI"/>
              </a:rPr>
              <a:t>Policy package designed to achieve these targets has </a:t>
            </a:r>
            <a:r>
              <a:rPr lang="en-US" sz="1900" b="1" dirty="0">
                <a:solidFill>
                  <a:srgbClr val="000000"/>
                </a:solidFill>
                <a:cs typeface="Segoe UI"/>
              </a:rPr>
              <a:t>three main pillars:</a:t>
            </a:r>
          </a:p>
          <a:p>
            <a:pPr marL="233045" lvl="1" indent="-233045"/>
            <a:endParaRPr lang="en-US" sz="2000" dirty="0">
              <a:effectLst/>
              <a:latin typeface="Segoe UI" panose="020B0502040204020203" pitchFamily="34" charset="0"/>
              <a:ea typeface="Arial" panose="020B0604020202020204" pitchFamily="34" charset="0"/>
              <a:cs typeface="Times New Roman" panose="02020603050405020304" pitchFamily="18" charset="0"/>
            </a:endParaRPr>
          </a:p>
          <a:p>
            <a:pPr marL="233045" lvl="2" indent="0">
              <a:lnSpc>
                <a:spcPct val="115000"/>
              </a:lnSpc>
              <a:buNone/>
            </a:pPr>
            <a:endParaRPr lang="en-US" sz="1800" dirty="0">
              <a:latin typeface="Segoe UI" panose="020B0502040204020203"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AE1113F4-B8ED-992D-1AE2-C645482B3444}"/>
              </a:ext>
            </a:extLst>
          </p:cNvPr>
          <p:cNvGraphicFramePr/>
          <p:nvPr>
            <p:extLst>
              <p:ext uri="{D42A27DB-BD31-4B8C-83A1-F6EECF244321}">
                <p14:modId xmlns:p14="http://schemas.microsoft.com/office/powerpoint/2010/main" val="2816884251"/>
              </p:ext>
            </p:extLst>
          </p:nvPr>
        </p:nvGraphicFramePr>
        <p:xfrm>
          <a:off x="683390" y="2786655"/>
          <a:ext cx="10186987" cy="3767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059993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414960" y="235608"/>
            <a:ext cx="9715500" cy="978486"/>
          </a:xfrm>
        </p:spPr>
        <p:txBody>
          <a:bodyPr/>
          <a:lstStyle/>
          <a:p>
            <a:r>
              <a:rPr lang="en-US" dirty="0"/>
              <a:t>Heating Sector in GMMET</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703507" y="1469871"/>
            <a:ext cx="9715500" cy="4860591"/>
          </a:xfrm>
        </p:spPr>
        <p:txBody>
          <a:bodyPr>
            <a:normAutofit/>
          </a:bodyPr>
          <a:lstStyle/>
          <a:p>
            <a:pPr lvl="0">
              <a:lnSpc>
                <a:spcPct val="120000"/>
              </a:lnSpc>
            </a:pPr>
            <a:r>
              <a:rPr lang="en-US" dirty="0">
                <a:solidFill>
                  <a:srgbClr val="000000"/>
                </a:solidFill>
                <a:latin typeface="Arial" panose="020B0604020202020204" pitchFamily="34" charset="0"/>
                <a:ea typeface="SimSun" panose="02010600030101010101" pitchFamily="2" charset="-122"/>
              </a:rPr>
              <a:t>Two margins are captured:</a:t>
            </a:r>
          </a:p>
          <a:p>
            <a:pPr marL="342900" indent="-342900">
              <a:lnSpc>
                <a:spcPct val="120000"/>
              </a:lnSpc>
              <a:buFont typeface="Arial" panose="020B0604020202020204" pitchFamily="34" charset="0"/>
              <a:buChar char="•"/>
            </a:pPr>
            <a:r>
              <a:rPr lang="en-US" dirty="0">
                <a:solidFill>
                  <a:srgbClr val="000000"/>
                </a:solidFill>
                <a:latin typeface="Arial" panose="020B0604020202020204" pitchFamily="34" charset="0"/>
                <a:ea typeface="SimSun" panose="02010600030101010101" pitchFamily="2" charset="-122"/>
              </a:rPr>
              <a:t>Building insulation: A specific capital (akin to energy-efficiency capital) can be substituted for heating.</a:t>
            </a:r>
          </a:p>
          <a:p>
            <a:pPr marL="342900" indent="-342900">
              <a:lnSpc>
                <a:spcPct val="120000"/>
              </a:lnSpc>
              <a:buFont typeface="Arial" panose="020B0604020202020204" pitchFamily="34" charset="0"/>
              <a:buChar char="•"/>
            </a:pPr>
            <a:r>
              <a:rPr lang="en-US" dirty="0">
                <a:solidFill>
                  <a:srgbClr val="000000"/>
                </a:solidFill>
                <a:latin typeface="Arial" panose="020B0604020202020204" pitchFamily="34" charset="0"/>
                <a:ea typeface="SimSun" panose="02010600030101010101" pitchFamily="2" charset="-122"/>
              </a:rPr>
              <a:t>Heating electrification: Bundle of electricity-plus-specific-capital can be substituted for a bundle of gas-plus-specific-capital.</a:t>
            </a:r>
          </a:p>
        </p:txBody>
      </p:sp>
    </p:spTree>
    <p:extLst>
      <p:ext uri="{BB962C8B-B14F-4D97-AF65-F5344CB8AC3E}">
        <p14:creationId xmlns:p14="http://schemas.microsoft.com/office/powerpoint/2010/main" val="4958543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F0CCA7-9F93-E44D-09FB-517D5862D4D5}"/>
              </a:ext>
            </a:extLst>
          </p:cNvPr>
          <p:cNvSpPr/>
          <p:nvPr/>
        </p:nvSpPr>
        <p:spPr>
          <a:xfrm>
            <a:off x="5584918" y="927052"/>
            <a:ext cx="1630504" cy="41574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tx1"/>
              </a:solidFill>
            </a:endParaRPr>
          </a:p>
          <a:p>
            <a:pPr algn="ctr"/>
            <a:r>
              <a:rPr lang="en-US" sz="1000" b="1" dirty="0">
                <a:solidFill>
                  <a:schemeClr val="tx1"/>
                </a:solidFill>
              </a:rPr>
              <a:t>Heating Market</a:t>
            </a:r>
            <a:br>
              <a:rPr lang="en-US" sz="1000" b="1" dirty="0">
                <a:solidFill>
                  <a:schemeClr val="tx1"/>
                </a:solidFill>
              </a:rPr>
            </a:br>
            <a:endParaRPr lang="en-US" sz="1000" dirty="0">
              <a:solidFill>
                <a:schemeClr val="tx1"/>
              </a:solidFill>
            </a:endParaRPr>
          </a:p>
        </p:txBody>
      </p:sp>
      <p:cxnSp>
        <p:nvCxnSpPr>
          <p:cNvPr id="23" name="Straight Arrow Connector 22">
            <a:extLst>
              <a:ext uri="{FF2B5EF4-FFF2-40B4-BE49-F238E27FC236}">
                <a16:creationId xmlns:a16="http://schemas.microsoft.com/office/drawing/2014/main" id="{23865432-8A3A-FD2C-50DE-115EE3EDB132}"/>
              </a:ext>
            </a:extLst>
          </p:cNvPr>
          <p:cNvCxnSpPr>
            <a:cxnSpLocks/>
          </p:cNvCxnSpPr>
          <p:nvPr/>
        </p:nvCxnSpPr>
        <p:spPr>
          <a:xfrm flipV="1">
            <a:off x="6252157" y="2295808"/>
            <a:ext cx="0" cy="4472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AD3C4E-89C4-931C-6F3E-B855C09E3A17}"/>
              </a:ext>
            </a:extLst>
          </p:cNvPr>
          <p:cNvCxnSpPr>
            <a:cxnSpLocks/>
          </p:cNvCxnSpPr>
          <p:nvPr/>
        </p:nvCxnSpPr>
        <p:spPr>
          <a:xfrm flipV="1">
            <a:off x="6400170" y="1402754"/>
            <a:ext cx="0" cy="250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7F228F2-F8F3-A57A-286A-EE7489D0D23A}"/>
              </a:ext>
            </a:extLst>
          </p:cNvPr>
          <p:cNvCxnSpPr>
            <a:cxnSpLocks/>
          </p:cNvCxnSpPr>
          <p:nvPr/>
        </p:nvCxnSpPr>
        <p:spPr>
          <a:xfrm flipV="1">
            <a:off x="5873662" y="576562"/>
            <a:ext cx="0" cy="2595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0AB9EDE-D2A2-444E-DBDA-762679C976DD}"/>
              </a:ext>
            </a:extLst>
          </p:cNvPr>
          <p:cNvCxnSpPr>
            <a:cxnSpLocks/>
          </p:cNvCxnSpPr>
          <p:nvPr/>
        </p:nvCxnSpPr>
        <p:spPr>
          <a:xfrm flipV="1">
            <a:off x="6990727" y="602912"/>
            <a:ext cx="0" cy="2331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7EBB882-7D74-F924-7EAF-A2CC6DE5515E}"/>
              </a:ext>
            </a:extLst>
          </p:cNvPr>
          <p:cNvSpPr txBox="1"/>
          <p:nvPr/>
        </p:nvSpPr>
        <p:spPr>
          <a:xfrm>
            <a:off x="5214492" y="106809"/>
            <a:ext cx="1025611" cy="400110"/>
          </a:xfrm>
          <a:prstGeom prst="rect">
            <a:avLst/>
          </a:prstGeom>
          <a:noFill/>
        </p:spPr>
        <p:txBody>
          <a:bodyPr wrap="square" rtlCol="0">
            <a:spAutoFit/>
          </a:bodyPr>
          <a:lstStyle/>
          <a:p>
            <a:pPr algn="ctr"/>
            <a:r>
              <a:rPr lang="en-US" sz="1000" b="1" dirty="0"/>
              <a:t>Household Consumption</a:t>
            </a:r>
          </a:p>
        </p:txBody>
      </p:sp>
      <p:sp>
        <p:nvSpPr>
          <p:cNvPr id="88" name="TextBox 87">
            <a:extLst>
              <a:ext uri="{FF2B5EF4-FFF2-40B4-BE49-F238E27FC236}">
                <a16:creationId xmlns:a16="http://schemas.microsoft.com/office/drawing/2014/main" id="{B8C912CA-B629-86A5-EC73-16835592CEA8}"/>
              </a:ext>
            </a:extLst>
          </p:cNvPr>
          <p:cNvSpPr txBox="1"/>
          <p:nvPr/>
        </p:nvSpPr>
        <p:spPr>
          <a:xfrm>
            <a:off x="6176395" y="107633"/>
            <a:ext cx="1456396" cy="400110"/>
          </a:xfrm>
          <a:prstGeom prst="rect">
            <a:avLst/>
          </a:prstGeom>
          <a:noFill/>
        </p:spPr>
        <p:txBody>
          <a:bodyPr wrap="square" rtlCol="0">
            <a:spAutoFit/>
          </a:bodyPr>
          <a:lstStyle/>
          <a:p>
            <a:pPr algn="ctr"/>
            <a:r>
              <a:rPr lang="en-US" sz="1000" b="1" dirty="0"/>
              <a:t>Production Nontradables</a:t>
            </a:r>
          </a:p>
        </p:txBody>
      </p:sp>
      <p:sp>
        <p:nvSpPr>
          <p:cNvPr id="2" name="Rectangle 1">
            <a:extLst>
              <a:ext uri="{FF2B5EF4-FFF2-40B4-BE49-F238E27FC236}">
                <a16:creationId xmlns:a16="http://schemas.microsoft.com/office/drawing/2014/main" id="{E91E8B36-DFC7-21CC-F1BF-95584087BEE9}"/>
              </a:ext>
            </a:extLst>
          </p:cNvPr>
          <p:cNvSpPr/>
          <p:nvPr/>
        </p:nvSpPr>
        <p:spPr>
          <a:xfrm>
            <a:off x="5646465" y="1722358"/>
            <a:ext cx="157543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Heat-Insulation Bundle</a:t>
            </a:r>
            <a:br>
              <a:rPr lang="en-US" sz="1000" dirty="0">
                <a:solidFill>
                  <a:schemeClr val="tx1"/>
                </a:solidFill>
              </a:rPr>
            </a:br>
            <a:r>
              <a:rPr lang="en-US" sz="1000" dirty="0">
                <a:solidFill>
                  <a:schemeClr val="tx1"/>
                </a:solidFill>
              </a:rPr>
              <a:t>(EoS 6) </a:t>
            </a:r>
          </a:p>
        </p:txBody>
      </p:sp>
      <p:cxnSp>
        <p:nvCxnSpPr>
          <p:cNvPr id="19" name="Straight Arrow Connector 18">
            <a:extLst>
              <a:ext uri="{FF2B5EF4-FFF2-40B4-BE49-F238E27FC236}">
                <a16:creationId xmlns:a16="http://schemas.microsoft.com/office/drawing/2014/main" id="{EBD146D9-364D-614B-D1BA-A431EEDD630D}"/>
              </a:ext>
            </a:extLst>
          </p:cNvPr>
          <p:cNvCxnSpPr>
            <a:cxnSpLocks/>
          </p:cNvCxnSpPr>
          <p:nvPr/>
        </p:nvCxnSpPr>
        <p:spPr>
          <a:xfrm flipH="1" flipV="1">
            <a:off x="7221900" y="2346300"/>
            <a:ext cx="290474" cy="3351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CB43ABB-ED38-D349-E38B-A7976107D695}"/>
              </a:ext>
            </a:extLst>
          </p:cNvPr>
          <p:cNvSpPr/>
          <p:nvPr/>
        </p:nvSpPr>
        <p:spPr>
          <a:xfrm>
            <a:off x="7244269" y="2799469"/>
            <a:ext cx="1676397"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Insulation Capital</a:t>
            </a:r>
          </a:p>
        </p:txBody>
      </p:sp>
      <p:sp>
        <p:nvSpPr>
          <p:cNvPr id="28" name="TextBox 27">
            <a:extLst>
              <a:ext uri="{FF2B5EF4-FFF2-40B4-BE49-F238E27FC236}">
                <a16:creationId xmlns:a16="http://schemas.microsoft.com/office/drawing/2014/main" id="{34C82879-99EE-EF06-AE82-BC322FA01DCA}"/>
              </a:ext>
            </a:extLst>
          </p:cNvPr>
          <p:cNvSpPr txBox="1"/>
          <p:nvPr/>
        </p:nvSpPr>
        <p:spPr>
          <a:xfrm>
            <a:off x="8107825" y="6229564"/>
            <a:ext cx="890590" cy="400110"/>
          </a:xfrm>
          <a:prstGeom prst="rect">
            <a:avLst/>
          </a:prstGeom>
          <a:noFill/>
        </p:spPr>
        <p:txBody>
          <a:bodyPr wrap="square" rtlCol="0">
            <a:spAutoFit/>
          </a:bodyPr>
          <a:lstStyle/>
          <a:p>
            <a:pPr algn="ctr"/>
            <a:r>
              <a:rPr lang="en-US" sz="1000" dirty="0"/>
              <a:t>Investment </a:t>
            </a:r>
            <a:br>
              <a:rPr lang="en-US" sz="1000" dirty="0"/>
            </a:br>
            <a:r>
              <a:rPr lang="en-US" sz="1000" dirty="0"/>
              <a:t>goods</a:t>
            </a:r>
          </a:p>
        </p:txBody>
      </p:sp>
      <p:cxnSp>
        <p:nvCxnSpPr>
          <p:cNvPr id="29" name="Straight Arrow Connector 28">
            <a:extLst>
              <a:ext uri="{FF2B5EF4-FFF2-40B4-BE49-F238E27FC236}">
                <a16:creationId xmlns:a16="http://schemas.microsoft.com/office/drawing/2014/main" id="{0EB10DD1-1296-0ABD-C9C3-EE18FFEEA3D9}"/>
              </a:ext>
            </a:extLst>
          </p:cNvPr>
          <p:cNvCxnSpPr>
            <a:cxnSpLocks/>
            <a:stCxn id="28" idx="0"/>
          </p:cNvCxnSpPr>
          <p:nvPr/>
        </p:nvCxnSpPr>
        <p:spPr>
          <a:xfrm flipV="1">
            <a:off x="8553120" y="3409179"/>
            <a:ext cx="0" cy="28203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A48C24E-A3D5-07D9-D8E1-11FDE4BE8B03}"/>
              </a:ext>
            </a:extLst>
          </p:cNvPr>
          <p:cNvSpPr/>
          <p:nvPr/>
        </p:nvSpPr>
        <p:spPr>
          <a:xfrm>
            <a:off x="3184361" y="2846308"/>
            <a:ext cx="3552823"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Heat Bundle</a:t>
            </a:r>
            <a:br>
              <a:rPr lang="en-US" sz="1000" dirty="0">
                <a:solidFill>
                  <a:schemeClr val="tx1"/>
                </a:solidFill>
              </a:rPr>
            </a:br>
            <a:r>
              <a:rPr lang="en-US" sz="1000" dirty="0">
                <a:solidFill>
                  <a:schemeClr val="tx1"/>
                </a:solidFill>
              </a:rPr>
              <a:t>(EoS 2) </a:t>
            </a:r>
          </a:p>
        </p:txBody>
      </p:sp>
      <p:sp>
        <p:nvSpPr>
          <p:cNvPr id="35" name="TextBox 34">
            <a:extLst>
              <a:ext uri="{FF2B5EF4-FFF2-40B4-BE49-F238E27FC236}">
                <a16:creationId xmlns:a16="http://schemas.microsoft.com/office/drawing/2014/main" id="{B2683432-E8AC-DDDE-6BD4-F2713BF35A86}"/>
              </a:ext>
            </a:extLst>
          </p:cNvPr>
          <p:cNvSpPr txBox="1"/>
          <p:nvPr/>
        </p:nvSpPr>
        <p:spPr>
          <a:xfrm>
            <a:off x="5742538" y="2375386"/>
            <a:ext cx="695643" cy="276999"/>
          </a:xfrm>
          <a:prstGeom prst="rect">
            <a:avLst/>
          </a:prstGeom>
          <a:noFill/>
        </p:spPr>
        <p:txBody>
          <a:bodyPr wrap="square">
            <a:spAutoFit/>
          </a:bodyPr>
          <a:lstStyle/>
          <a:p>
            <a:r>
              <a:rPr lang="en-US" sz="1200" dirty="0">
                <a:solidFill>
                  <a:schemeClr val="tx1"/>
                </a:solidFill>
              </a:rPr>
              <a:t>75%</a:t>
            </a:r>
            <a:endParaRPr lang="en-US" sz="1200" dirty="0"/>
          </a:p>
        </p:txBody>
      </p:sp>
      <p:sp>
        <p:nvSpPr>
          <p:cNvPr id="37" name="TextBox 36">
            <a:extLst>
              <a:ext uri="{FF2B5EF4-FFF2-40B4-BE49-F238E27FC236}">
                <a16:creationId xmlns:a16="http://schemas.microsoft.com/office/drawing/2014/main" id="{3120FDE7-8C62-5804-AB40-D8A00604683A}"/>
              </a:ext>
            </a:extLst>
          </p:cNvPr>
          <p:cNvSpPr txBox="1"/>
          <p:nvPr/>
        </p:nvSpPr>
        <p:spPr>
          <a:xfrm>
            <a:off x="7378451" y="2355515"/>
            <a:ext cx="695643" cy="276999"/>
          </a:xfrm>
          <a:prstGeom prst="rect">
            <a:avLst/>
          </a:prstGeom>
          <a:noFill/>
        </p:spPr>
        <p:txBody>
          <a:bodyPr wrap="square">
            <a:spAutoFit/>
          </a:bodyPr>
          <a:lstStyle/>
          <a:p>
            <a:r>
              <a:rPr lang="en-US" sz="1200" dirty="0">
                <a:solidFill>
                  <a:schemeClr val="tx1"/>
                </a:solidFill>
              </a:rPr>
              <a:t>25%</a:t>
            </a:r>
            <a:endParaRPr lang="en-US" sz="1200" dirty="0"/>
          </a:p>
        </p:txBody>
      </p:sp>
      <p:cxnSp>
        <p:nvCxnSpPr>
          <p:cNvPr id="41" name="Straight Arrow Connector 40">
            <a:extLst>
              <a:ext uri="{FF2B5EF4-FFF2-40B4-BE49-F238E27FC236}">
                <a16:creationId xmlns:a16="http://schemas.microsoft.com/office/drawing/2014/main" id="{BE85CB84-1860-2EC0-6785-84193ABB4FE5}"/>
              </a:ext>
            </a:extLst>
          </p:cNvPr>
          <p:cNvCxnSpPr>
            <a:cxnSpLocks/>
          </p:cNvCxnSpPr>
          <p:nvPr/>
        </p:nvCxnSpPr>
        <p:spPr>
          <a:xfrm flipV="1">
            <a:off x="3679419" y="3437264"/>
            <a:ext cx="0" cy="366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68309AE-A894-6D4E-A79B-A8236607D6F6}"/>
              </a:ext>
            </a:extLst>
          </p:cNvPr>
          <p:cNvCxnSpPr>
            <a:cxnSpLocks/>
          </p:cNvCxnSpPr>
          <p:nvPr/>
        </p:nvCxnSpPr>
        <p:spPr>
          <a:xfrm flipV="1">
            <a:off x="6041541" y="3409179"/>
            <a:ext cx="0" cy="41084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28AC76A-9C8B-6D1D-79D3-8F9EF69307A3}"/>
              </a:ext>
            </a:extLst>
          </p:cNvPr>
          <p:cNvSpPr txBox="1"/>
          <p:nvPr/>
        </p:nvSpPr>
        <p:spPr>
          <a:xfrm>
            <a:off x="3184361" y="3518380"/>
            <a:ext cx="695643" cy="276999"/>
          </a:xfrm>
          <a:prstGeom prst="rect">
            <a:avLst/>
          </a:prstGeom>
          <a:noFill/>
        </p:spPr>
        <p:txBody>
          <a:bodyPr wrap="square">
            <a:spAutoFit/>
          </a:bodyPr>
          <a:lstStyle/>
          <a:p>
            <a:r>
              <a:rPr lang="en-US" sz="1200" dirty="0">
                <a:solidFill>
                  <a:schemeClr val="tx1"/>
                </a:solidFill>
              </a:rPr>
              <a:t>34%</a:t>
            </a:r>
            <a:endParaRPr lang="en-US" sz="1200" dirty="0"/>
          </a:p>
        </p:txBody>
      </p:sp>
      <p:sp>
        <p:nvSpPr>
          <p:cNvPr id="51" name="TextBox 50">
            <a:extLst>
              <a:ext uri="{FF2B5EF4-FFF2-40B4-BE49-F238E27FC236}">
                <a16:creationId xmlns:a16="http://schemas.microsoft.com/office/drawing/2014/main" id="{45D08ABE-57DA-DF67-2423-F26FB3507FE8}"/>
              </a:ext>
            </a:extLst>
          </p:cNvPr>
          <p:cNvSpPr txBox="1"/>
          <p:nvPr/>
        </p:nvSpPr>
        <p:spPr>
          <a:xfrm>
            <a:off x="6041541" y="3490296"/>
            <a:ext cx="695643" cy="276999"/>
          </a:xfrm>
          <a:prstGeom prst="rect">
            <a:avLst/>
          </a:prstGeom>
          <a:noFill/>
        </p:spPr>
        <p:txBody>
          <a:bodyPr wrap="square">
            <a:spAutoFit/>
          </a:bodyPr>
          <a:lstStyle/>
          <a:p>
            <a:r>
              <a:rPr lang="en-US" sz="1200" dirty="0">
                <a:solidFill>
                  <a:schemeClr val="tx1"/>
                </a:solidFill>
              </a:rPr>
              <a:t>66%</a:t>
            </a:r>
            <a:endParaRPr lang="en-US" sz="1200" dirty="0"/>
          </a:p>
        </p:txBody>
      </p:sp>
      <p:sp>
        <p:nvSpPr>
          <p:cNvPr id="82" name="Rectangle 81">
            <a:extLst>
              <a:ext uri="{FF2B5EF4-FFF2-40B4-BE49-F238E27FC236}">
                <a16:creationId xmlns:a16="http://schemas.microsoft.com/office/drawing/2014/main" id="{ADBE6DED-93E9-F407-85F5-9703D03ED0F6}"/>
              </a:ext>
            </a:extLst>
          </p:cNvPr>
          <p:cNvSpPr/>
          <p:nvPr/>
        </p:nvSpPr>
        <p:spPr>
          <a:xfrm>
            <a:off x="2936182" y="3904046"/>
            <a:ext cx="1623284"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Heat from Elec Bundle</a:t>
            </a:r>
            <a:br>
              <a:rPr lang="en-US" sz="1000" dirty="0">
                <a:solidFill>
                  <a:schemeClr val="tx1"/>
                </a:solidFill>
              </a:rPr>
            </a:br>
            <a:r>
              <a:rPr lang="en-US" sz="1000" dirty="0">
                <a:solidFill>
                  <a:schemeClr val="tx1"/>
                </a:solidFill>
              </a:rPr>
              <a:t>(EoS 0.2) </a:t>
            </a:r>
          </a:p>
        </p:txBody>
      </p:sp>
      <p:cxnSp>
        <p:nvCxnSpPr>
          <p:cNvPr id="83" name="Straight Arrow Connector 82">
            <a:extLst>
              <a:ext uri="{FF2B5EF4-FFF2-40B4-BE49-F238E27FC236}">
                <a16:creationId xmlns:a16="http://schemas.microsoft.com/office/drawing/2014/main" id="{01498BE2-D0D5-EF91-1927-BBFEE96B536D}"/>
              </a:ext>
            </a:extLst>
          </p:cNvPr>
          <p:cNvCxnSpPr>
            <a:cxnSpLocks/>
          </p:cNvCxnSpPr>
          <p:nvPr/>
        </p:nvCxnSpPr>
        <p:spPr>
          <a:xfrm flipV="1">
            <a:off x="3186464" y="4481622"/>
            <a:ext cx="0" cy="1695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0FC6894-326C-142A-01A3-00DD7E94AC8E}"/>
              </a:ext>
            </a:extLst>
          </p:cNvPr>
          <p:cNvCxnSpPr>
            <a:cxnSpLocks/>
          </p:cNvCxnSpPr>
          <p:nvPr/>
        </p:nvCxnSpPr>
        <p:spPr>
          <a:xfrm flipV="1">
            <a:off x="4209655" y="4481622"/>
            <a:ext cx="0" cy="4632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48551EBD-2A7B-6AA2-84D7-981F150762F5}"/>
              </a:ext>
            </a:extLst>
          </p:cNvPr>
          <p:cNvSpPr txBox="1"/>
          <p:nvPr/>
        </p:nvSpPr>
        <p:spPr>
          <a:xfrm>
            <a:off x="2788829" y="6247033"/>
            <a:ext cx="890590" cy="246221"/>
          </a:xfrm>
          <a:prstGeom prst="rect">
            <a:avLst/>
          </a:prstGeom>
          <a:noFill/>
        </p:spPr>
        <p:txBody>
          <a:bodyPr wrap="square" rtlCol="0">
            <a:spAutoFit/>
          </a:bodyPr>
          <a:lstStyle/>
          <a:p>
            <a:pPr algn="ctr"/>
            <a:r>
              <a:rPr lang="en-US" sz="1000" dirty="0"/>
              <a:t>Electricity</a:t>
            </a:r>
          </a:p>
        </p:txBody>
      </p:sp>
      <p:sp>
        <p:nvSpPr>
          <p:cNvPr id="91" name="Rectangle 90">
            <a:extLst>
              <a:ext uri="{FF2B5EF4-FFF2-40B4-BE49-F238E27FC236}">
                <a16:creationId xmlns:a16="http://schemas.microsoft.com/office/drawing/2014/main" id="{91D14DBD-E81A-8C4F-45F7-89C71BFA8A79}"/>
              </a:ext>
            </a:extLst>
          </p:cNvPr>
          <p:cNvSpPr/>
          <p:nvPr/>
        </p:nvSpPr>
        <p:spPr>
          <a:xfrm>
            <a:off x="3731108" y="5015212"/>
            <a:ext cx="1093782" cy="46112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Electricity-specific Capital</a:t>
            </a:r>
          </a:p>
        </p:txBody>
      </p:sp>
      <p:sp>
        <p:nvSpPr>
          <p:cNvPr id="101" name="TextBox 100">
            <a:extLst>
              <a:ext uri="{FF2B5EF4-FFF2-40B4-BE49-F238E27FC236}">
                <a16:creationId xmlns:a16="http://schemas.microsoft.com/office/drawing/2014/main" id="{7DE0C6DC-9388-50FB-7084-9201123FE3AA}"/>
              </a:ext>
            </a:extLst>
          </p:cNvPr>
          <p:cNvSpPr txBox="1"/>
          <p:nvPr/>
        </p:nvSpPr>
        <p:spPr>
          <a:xfrm>
            <a:off x="3764360" y="6229564"/>
            <a:ext cx="890590" cy="400110"/>
          </a:xfrm>
          <a:prstGeom prst="rect">
            <a:avLst/>
          </a:prstGeom>
          <a:noFill/>
        </p:spPr>
        <p:txBody>
          <a:bodyPr wrap="square" rtlCol="0">
            <a:spAutoFit/>
          </a:bodyPr>
          <a:lstStyle/>
          <a:p>
            <a:pPr algn="ctr"/>
            <a:r>
              <a:rPr lang="en-US" sz="1000" dirty="0"/>
              <a:t>Investment </a:t>
            </a:r>
            <a:br>
              <a:rPr lang="en-US" sz="1000" dirty="0"/>
            </a:br>
            <a:r>
              <a:rPr lang="en-US" sz="1000" dirty="0"/>
              <a:t>goods</a:t>
            </a:r>
          </a:p>
        </p:txBody>
      </p:sp>
      <p:cxnSp>
        <p:nvCxnSpPr>
          <p:cNvPr id="102" name="Straight Arrow Connector 101">
            <a:extLst>
              <a:ext uri="{FF2B5EF4-FFF2-40B4-BE49-F238E27FC236}">
                <a16:creationId xmlns:a16="http://schemas.microsoft.com/office/drawing/2014/main" id="{8F66E0BB-983F-FFA4-0E40-CF2BDE6F5798}"/>
              </a:ext>
            </a:extLst>
          </p:cNvPr>
          <p:cNvCxnSpPr>
            <a:cxnSpLocks/>
          </p:cNvCxnSpPr>
          <p:nvPr/>
        </p:nvCxnSpPr>
        <p:spPr>
          <a:xfrm flipV="1">
            <a:off x="4209655" y="5578304"/>
            <a:ext cx="0" cy="3983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064F309B-5EE4-6DAF-AFAB-9D29309BEF6D}"/>
              </a:ext>
            </a:extLst>
          </p:cNvPr>
          <p:cNvSpPr txBox="1"/>
          <p:nvPr/>
        </p:nvSpPr>
        <p:spPr>
          <a:xfrm>
            <a:off x="2703401" y="4667875"/>
            <a:ext cx="695643" cy="276999"/>
          </a:xfrm>
          <a:prstGeom prst="rect">
            <a:avLst/>
          </a:prstGeom>
          <a:noFill/>
        </p:spPr>
        <p:txBody>
          <a:bodyPr wrap="square">
            <a:spAutoFit/>
          </a:bodyPr>
          <a:lstStyle/>
          <a:p>
            <a:r>
              <a:rPr lang="en-US" sz="1200" dirty="0">
                <a:solidFill>
                  <a:schemeClr val="tx1"/>
                </a:solidFill>
              </a:rPr>
              <a:t>50%</a:t>
            </a:r>
            <a:endParaRPr lang="en-US" sz="1200" dirty="0"/>
          </a:p>
        </p:txBody>
      </p:sp>
      <p:sp>
        <p:nvSpPr>
          <p:cNvPr id="107" name="TextBox 106">
            <a:extLst>
              <a:ext uri="{FF2B5EF4-FFF2-40B4-BE49-F238E27FC236}">
                <a16:creationId xmlns:a16="http://schemas.microsoft.com/office/drawing/2014/main" id="{DAD464D0-9AD1-8DCF-3B81-49405D855281}"/>
              </a:ext>
            </a:extLst>
          </p:cNvPr>
          <p:cNvSpPr txBox="1"/>
          <p:nvPr/>
        </p:nvSpPr>
        <p:spPr>
          <a:xfrm>
            <a:off x="4240542" y="4631260"/>
            <a:ext cx="695643" cy="276999"/>
          </a:xfrm>
          <a:prstGeom prst="rect">
            <a:avLst/>
          </a:prstGeom>
          <a:noFill/>
        </p:spPr>
        <p:txBody>
          <a:bodyPr wrap="square">
            <a:spAutoFit/>
          </a:bodyPr>
          <a:lstStyle/>
          <a:p>
            <a:r>
              <a:rPr lang="en-US" sz="1200" dirty="0">
                <a:solidFill>
                  <a:schemeClr val="tx1"/>
                </a:solidFill>
              </a:rPr>
              <a:t>50%</a:t>
            </a:r>
            <a:endParaRPr lang="en-US" sz="1200" dirty="0"/>
          </a:p>
        </p:txBody>
      </p:sp>
      <p:sp>
        <p:nvSpPr>
          <p:cNvPr id="108" name="Rectangle 107">
            <a:extLst>
              <a:ext uri="{FF2B5EF4-FFF2-40B4-BE49-F238E27FC236}">
                <a16:creationId xmlns:a16="http://schemas.microsoft.com/office/drawing/2014/main" id="{161DD17A-E048-7E31-85CC-482EC9E8820B}"/>
              </a:ext>
            </a:extLst>
          </p:cNvPr>
          <p:cNvSpPr/>
          <p:nvPr/>
        </p:nvSpPr>
        <p:spPr>
          <a:xfrm>
            <a:off x="5281309" y="3904046"/>
            <a:ext cx="1623284"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Heat from Gas Bundle</a:t>
            </a:r>
            <a:br>
              <a:rPr lang="en-US" sz="1000" dirty="0">
                <a:solidFill>
                  <a:schemeClr val="tx1"/>
                </a:solidFill>
              </a:rPr>
            </a:br>
            <a:r>
              <a:rPr lang="en-US" sz="1000" dirty="0">
                <a:solidFill>
                  <a:schemeClr val="tx1"/>
                </a:solidFill>
              </a:rPr>
              <a:t>(EoS 0.2) </a:t>
            </a:r>
          </a:p>
        </p:txBody>
      </p:sp>
      <p:cxnSp>
        <p:nvCxnSpPr>
          <p:cNvPr id="110" name="Straight Arrow Connector 109">
            <a:extLst>
              <a:ext uri="{FF2B5EF4-FFF2-40B4-BE49-F238E27FC236}">
                <a16:creationId xmlns:a16="http://schemas.microsoft.com/office/drawing/2014/main" id="{B820D7B3-ACF9-AFD1-C1A3-915769714A45}"/>
              </a:ext>
            </a:extLst>
          </p:cNvPr>
          <p:cNvCxnSpPr>
            <a:cxnSpLocks/>
          </p:cNvCxnSpPr>
          <p:nvPr/>
        </p:nvCxnSpPr>
        <p:spPr>
          <a:xfrm flipV="1">
            <a:off x="5576996" y="4532578"/>
            <a:ext cx="0" cy="16950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0469C2E-C195-A0FE-9E63-F42F6162B969}"/>
              </a:ext>
            </a:extLst>
          </p:cNvPr>
          <p:cNvCxnSpPr>
            <a:cxnSpLocks/>
          </p:cNvCxnSpPr>
          <p:nvPr/>
        </p:nvCxnSpPr>
        <p:spPr>
          <a:xfrm flipV="1">
            <a:off x="6600187" y="4532578"/>
            <a:ext cx="0" cy="4632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8C55EB8-B4A8-8B2D-EBF3-46F2FF782B38}"/>
              </a:ext>
            </a:extLst>
          </p:cNvPr>
          <p:cNvSpPr txBox="1"/>
          <p:nvPr/>
        </p:nvSpPr>
        <p:spPr>
          <a:xfrm>
            <a:off x="5157596" y="6280520"/>
            <a:ext cx="890590" cy="246221"/>
          </a:xfrm>
          <a:prstGeom prst="rect">
            <a:avLst/>
          </a:prstGeom>
          <a:noFill/>
        </p:spPr>
        <p:txBody>
          <a:bodyPr wrap="square" rtlCol="0">
            <a:spAutoFit/>
          </a:bodyPr>
          <a:lstStyle/>
          <a:p>
            <a:pPr algn="ctr"/>
            <a:r>
              <a:rPr lang="en-US" sz="1000" dirty="0"/>
              <a:t>Gas</a:t>
            </a:r>
          </a:p>
        </p:txBody>
      </p:sp>
      <p:sp>
        <p:nvSpPr>
          <p:cNvPr id="113" name="Rectangle 112">
            <a:extLst>
              <a:ext uri="{FF2B5EF4-FFF2-40B4-BE49-F238E27FC236}">
                <a16:creationId xmlns:a16="http://schemas.microsoft.com/office/drawing/2014/main" id="{3A744D9B-1487-3B3F-5820-C2FF26B19C08}"/>
              </a:ext>
            </a:extLst>
          </p:cNvPr>
          <p:cNvSpPr/>
          <p:nvPr/>
        </p:nvSpPr>
        <p:spPr>
          <a:xfrm>
            <a:off x="6121640" y="5066168"/>
            <a:ext cx="1093782" cy="461125"/>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Gas-specific Capital</a:t>
            </a:r>
          </a:p>
        </p:txBody>
      </p:sp>
      <p:sp>
        <p:nvSpPr>
          <p:cNvPr id="114" name="TextBox 113">
            <a:extLst>
              <a:ext uri="{FF2B5EF4-FFF2-40B4-BE49-F238E27FC236}">
                <a16:creationId xmlns:a16="http://schemas.microsoft.com/office/drawing/2014/main" id="{94C4E3F9-DC4C-0944-A1BA-0C2286F273E0}"/>
              </a:ext>
            </a:extLst>
          </p:cNvPr>
          <p:cNvSpPr txBox="1"/>
          <p:nvPr/>
        </p:nvSpPr>
        <p:spPr>
          <a:xfrm>
            <a:off x="6154892" y="6280520"/>
            <a:ext cx="890590" cy="400110"/>
          </a:xfrm>
          <a:prstGeom prst="rect">
            <a:avLst/>
          </a:prstGeom>
          <a:noFill/>
        </p:spPr>
        <p:txBody>
          <a:bodyPr wrap="square" rtlCol="0">
            <a:spAutoFit/>
          </a:bodyPr>
          <a:lstStyle/>
          <a:p>
            <a:pPr algn="ctr"/>
            <a:r>
              <a:rPr lang="en-US" sz="1000" dirty="0"/>
              <a:t>Investment </a:t>
            </a:r>
            <a:br>
              <a:rPr lang="en-US" sz="1000" dirty="0"/>
            </a:br>
            <a:r>
              <a:rPr lang="en-US" sz="1000" dirty="0"/>
              <a:t>goods</a:t>
            </a:r>
          </a:p>
        </p:txBody>
      </p:sp>
      <p:cxnSp>
        <p:nvCxnSpPr>
          <p:cNvPr id="115" name="Straight Arrow Connector 114">
            <a:extLst>
              <a:ext uri="{FF2B5EF4-FFF2-40B4-BE49-F238E27FC236}">
                <a16:creationId xmlns:a16="http://schemas.microsoft.com/office/drawing/2014/main" id="{5B59E370-97BB-1622-BE18-1E723428A109}"/>
              </a:ext>
            </a:extLst>
          </p:cNvPr>
          <p:cNvCxnSpPr>
            <a:cxnSpLocks/>
          </p:cNvCxnSpPr>
          <p:nvPr/>
        </p:nvCxnSpPr>
        <p:spPr>
          <a:xfrm flipV="1">
            <a:off x="6600187" y="5629260"/>
            <a:ext cx="0" cy="3983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BFF1C7DB-0547-2269-D1EB-24E609A74A3B}"/>
              </a:ext>
            </a:extLst>
          </p:cNvPr>
          <p:cNvSpPr txBox="1"/>
          <p:nvPr/>
        </p:nvSpPr>
        <p:spPr>
          <a:xfrm>
            <a:off x="5127438" y="4667874"/>
            <a:ext cx="695643" cy="276999"/>
          </a:xfrm>
          <a:prstGeom prst="rect">
            <a:avLst/>
          </a:prstGeom>
          <a:noFill/>
        </p:spPr>
        <p:txBody>
          <a:bodyPr wrap="square">
            <a:spAutoFit/>
          </a:bodyPr>
          <a:lstStyle/>
          <a:p>
            <a:r>
              <a:rPr lang="en-US" sz="1200" dirty="0">
                <a:solidFill>
                  <a:schemeClr val="tx1"/>
                </a:solidFill>
              </a:rPr>
              <a:t>80%</a:t>
            </a:r>
            <a:endParaRPr lang="en-US" sz="1200" dirty="0"/>
          </a:p>
        </p:txBody>
      </p:sp>
      <p:sp>
        <p:nvSpPr>
          <p:cNvPr id="117" name="TextBox 116">
            <a:extLst>
              <a:ext uri="{FF2B5EF4-FFF2-40B4-BE49-F238E27FC236}">
                <a16:creationId xmlns:a16="http://schemas.microsoft.com/office/drawing/2014/main" id="{0166A4CA-8D1F-6BF4-A61F-69738B6EDB07}"/>
              </a:ext>
            </a:extLst>
          </p:cNvPr>
          <p:cNvSpPr txBox="1"/>
          <p:nvPr/>
        </p:nvSpPr>
        <p:spPr>
          <a:xfrm>
            <a:off x="6613490" y="4611878"/>
            <a:ext cx="695643" cy="276999"/>
          </a:xfrm>
          <a:prstGeom prst="rect">
            <a:avLst/>
          </a:prstGeom>
          <a:noFill/>
        </p:spPr>
        <p:txBody>
          <a:bodyPr wrap="square">
            <a:spAutoFit/>
          </a:bodyPr>
          <a:lstStyle/>
          <a:p>
            <a:r>
              <a:rPr lang="en-US" sz="1200" dirty="0">
                <a:solidFill>
                  <a:schemeClr val="tx1"/>
                </a:solidFill>
              </a:rPr>
              <a:t>20%</a:t>
            </a:r>
            <a:endParaRPr lang="en-US" sz="1200" dirty="0"/>
          </a:p>
        </p:txBody>
      </p:sp>
      <p:cxnSp>
        <p:nvCxnSpPr>
          <p:cNvPr id="3" name="Straight Arrow Connector 2">
            <a:extLst>
              <a:ext uri="{FF2B5EF4-FFF2-40B4-BE49-F238E27FC236}">
                <a16:creationId xmlns:a16="http://schemas.microsoft.com/office/drawing/2014/main" id="{0CCF78C7-3126-5C56-74CC-DA966091A633}"/>
              </a:ext>
            </a:extLst>
          </p:cNvPr>
          <p:cNvCxnSpPr>
            <a:cxnSpLocks/>
            <a:stCxn id="5" idx="1"/>
          </p:cNvCxnSpPr>
          <p:nvPr/>
        </p:nvCxnSpPr>
        <p:spPr>
          <a:xfrm flipH="1">
            <a:off x="9825487" y="1833471"/>
            <a:ext cx="415561" cy="42774"/>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3B08BF-1A3D-4503-537A-B0C02B27B5AE}"/>
              </a:ext>
            </a:extLst>
          </p:cNvPr>
          <p:cNvSpPr txBox="1"/>
          <p:nvPr/>
        </p:nvSpPr>
        <p:spPr>
          <a:xfrm>
            <a:off x="10241048" y="1602638"/>
            <a:ext cx="1696915" cy="461665"/>
          </a:xfrm>
          <a:prstGeom prst="rect">
            <a:avLst/>
          </a:prstGeom>
          <a:noFill/>
        </p:spPr>
        <p:txBody>
          <a:bodyPr wrap="square" rtlCol="0">
            <a:spAutoFit/>
          </a:bodyPr>
          <a:lstStyle/>
          <a:p>
            <a:r>
              <a:rPr lang="en-US" sz="1200" dirty="0">
                <a:solidFill>
                  <a:schemeClr val="tx2"/>
                </a:solidFill>
              </a:rPr>
              <a:t>Heating and Insulation are close substitutes</a:t>
            </a:r>
          </a:p>
        </p:txBody>
      </p:sp>
      <p:sp>
        <p:nvSpPr>
          <p:cNvPr id="8" name="TextBox 7">
            <a:extLst>
              <a:ext uri="{FF2B5EF4-FFF2-40B4-BE49-F238E27FC236}">
                <a16:creationId xmlns:a16="http://schemas.microsoft.com/office/drawing/2014/main" id="{4F27316C-713B-432D-5D6C-588BF76B63AA}"/>
              </a:ext>
            </a:extLst>
          </p:cNvPr>
          <p:cNvSpPr txBox="1"/>
          <p:nvPr/>
        </p:nvSpPr>
        <p:spPr>
          <a:xfrm>
            <a:off x="129384" y="1930801"/>
            <a:ext cx="2230151" cy="646331"/>
          </a:xfrm>
          <a:prstGeom prst="rect">
            <a:avLst/>
          </a:prstGeom>
          <a:noFill/>
        </p:spPr>
        <p:txBody>
          <a:bodyPr wrap="square" rtlCol="0">
            <a:spAutoFit/>
          </a:bodyPr>
          <a:lstStyle/>
          <a:p>
            <a:r>
              <a:rPr lang="en-US" sz="1200" dirty="0">
                <a:solidFill>
                  <a:schemeClr val="tx2"/>
                </a:solidFill>
              </a:rPr>
              <a:t>Heating from Elec and Gas substitutes (but weaker than </a:t>
            </a:r>
            <a:br>
              <a:rPr lang="en-US" sz="1200" dirty="0">
                <a:solidFill>
                  <a:schemeClr val="tx2"/>
                </a:solidFill>
              </a:rPr>
            </a:br>
            <a:r>
              <a:rPr lang="en-US" sz="1200" dirty="0">
                <a:solidFill>
                  <a:schemeClr val="tx2"/>
                </a:solidFill>
              </a:rPr>
              <a:t>heat-insulation)</a:t>
            </a:r>
          </a:p>
        </p:txBody>
      </p:sp>
      <p:cxnSp>
        <p:nvCxnSpPr>
          <p:cNvPr id="10" name="Straight Arrow Connector 9">
            <a:extLst>
              <a:ext uri="{FF2B5EF4-FFF2-40B4-BE49-F238E27FC236}">
                <a16:creationId xmlns:a16="http://schemas.microsoft.com/office/drawing/2014/main" id="{D28E8BAF-F03F-C2C6-B36E-45BD188FAEAB}"/>
              </a:ext>
            </a:extLst>
          </p:cNvPr>
          <p:cNvCxnSpPr>
            <a:cxnSpLocks/>
          </p:cNvCxnSpPr>
          <p:nvPr/>
        </p:nvCxnSpPr>
        <p:spPr>
          <a:xfrm>
            <a:off x="1512760" y="2434945"/>
            <a:ext cx="225463" cy="157879"/>
          </a:xfrm>
          <a:prstGeom prst="straightConnector1">
            <a:avLst/>
          </a:prstGeom>
          <a:ln w="31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2AB94FD-81F1-2FBE-4A89-13EF9C3FC84F}"/>
              </a:ext>
            </a:extLst>
          </p:cNvPr>
          <p:cNvSpPr txBox="1"/>
          <p:nvPr/>
        </p:nvSpPr>
        <p:spPr>
          <a:xfrm>
            <a:off x="99816" y="3784936"/>
            <a:ext cx="1907932" cy="646331"/>
          </a:xfrm>
          <a:prstGeom prst="rect">
            <a:avLst/>
          </a:prstGeom>
          <a:noFill/>
        </p:spPr>
        <p:txBody>
          <a:bodyPr wrap="square" rtlCol="0">
            <a:spAutoFit/>
          </a:bodyPr>
          <a:lstStyle/>
          <a:p>
            <a:r>
              <a:rPr lang="en-US" sz="1200" dirty="0">
                <a:solidFill>
                  <a:schemeClr val="tx2"/>
                </a:solidFill>
              </a:rPr>
              <a:t>Fuel (electricity or gas) and fuel-specific capital are complements</a:t>
            </a:r>
          </a:p>
        </p:txBody>
      </p:sp>
      <p:sp>
        <p:nvSpPr>
          <p:cNvPr id="24" name="TextBox 23">
            <a:extLst>
              <a:ext uri="{FF2B5EF4-FFF2-40B4-BE49-F238E27FC236}">
                <a16:creationId xmlns:a16="http://schemas.microsoft.com/office/drawing/2014/main" id="{8049830E-99A9-5FAB-1A27-F49E7F57EF4C}"/>
              </a:ext>
            </a:extLst>
          </p:cNvPr>
          <p:cNvSpPr txBox="1"/>
          <p:nvPr/>
        </p:nvSpPr>
        <p:spPr>
          <a:xfrm>
            <a:off x="189556" y="4995830"/>
            <a:ext cx="1907932" cy="830997"/>
          </a:xfrm>
          <a:prstGeom prst="rect">
            <a:avLst/>
          </a:prstGeom>
          <a:noFill/>
        </p:spPr>
        <p:txBody>
          <a:bodyPr wrap="square" rtlCol="0">
            <a:spAutoFit/>
          </a:bodyPr>
          <a:lstStyle/>
          <a:p>
            <a:r>
              <a:rPr lang="en-US" sz="1200" dirty="0">
                <a:solidFill>
                  <a:schemeClr val="tx2"/>
                </a:solidFill>
              </a:rPr>
              <a:t>The capital share is higher for electricity-capital bundle than for gas-capital.</a:t>
            </a:r>
          </a:p>
        </p:txBody>
      </p:sp>
      <p:sp>
        <p:nvSpPr>
          <p:cNvPr id="6" name="Title 3">
            <a:extLst>
              <a:ext uri="{FF2B5EF4-FFF2-40B4-BE49-F238E27FC236}">
                <a16:creationId xmlns:a16="http://schemas.microsoft.com/office/drawing/2014/main" id="{7349FE16-2821-C19B-6F10-D91E53440F5A}"/>
              </a:ext>
            </a:extLst>
          </p:cNvPr>
          <p:cNvSpPr txBox="1">
            <a:spLocks/>
          </p:cNvSpPr>
          <p:nvPr/>
        </p:nvSpPr>
        <p:spPr>
          <a:xfrm>
            <a:off x="129384" y="-13292"/>
            <a:ext cx="9715500"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Heating Sector in GMMET</a:t>
            </a:r>
          </a:p>
        </p:txBody>
      </p:sp>
    </p:spTree>
    <p:extLst>
      <p:ext uri="{BB962C8B-B14F-4D97-AF65-F5344CB8AC3E}">
        <p14:creationId xmlns:p14="http://schemas.microsoft.com/office/powerpoint/2010/main" val="135529812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a:t>GMMET Model</a:t>
            </a:r>
          </a:p>
        </p:txBody>
      </p:sp>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a:xfrm>
            <a:off x="358139" y="1469871"/>
            <a:ext cx="11570249" cy="4860591"/>
          </a:xfrm>
        </p:spPr>
        <p:txBody>
          <a:bodyPr>
            <a:normAutofit fontScale="92500" lnSpcReduction="20000"/>
          </a:bodyPr>
          <a:lstStyle/>
          <a:p>
            <a:pPr lvl="1"/>
            <a:r>
              <a:rPr lang="en-US" sz="2000" dirty="0">
                <a:solidFill>
                  <a:srgbClr val="000000"/>
                </a:solidFill>
                <a:effectLst/>
                <a:latin typeface="Arial" panose="020B0604020202020204" pitchFamily="34" charset="0"/>
                <a:ea typeface="SimSun" panose="02010600030101010101" pitchFamily="2" charset="-122"/>
              </a:rPr>
              <a:t>Annual multi-region, dynamic general equilibrium model </a:t>
            </a:r>
          </a:p>
          <a:p>
            <a:pPr lvl="1"/>
            <a:endParaRPr lang="en-US" sz="2000" dirty="0">
              <a:solidFill>
                <a:srgbClr val="000000"/>
              </a:solidFill>
              <a:effectLst/>
              <a:latin typeface="Arial" panose="020B0604020202020204" pitchFamily="34" charset="0"/>
              <a:ea typeface="SimSun" panose="02010600030101010101" pitchFamily="2" charset="-122"/>
            </a:endParaRPr>
          </a:p>
          <a:p>
            <a:pPr lvl="1"/>
            <a:r>
              <a:rPr lang="en-US" sz="2000" dirty="0">
                <a:solidFill>
                  <a:srgbClr val="000000"/>
                </a:solidFill>
                <a:effectLst/>
                <a:latin typeface="Arial" panose="020B0604020202020204" pitchFamily="34" charset="0"/>
                <a:ea typeface="SimSun" panose="02010600030101010101" pitchFamily="2" charset="-122"/>
              </a:rPr>
              <a:t>4 regions: European Union, United States, China, Rest of the world</a:t>
            </a:r>
          </a:p>
          <a:p>
            <a:pPr lvl="1"/>
            <a:endParaRPr lang="en-US" dirty="0">
              <a:solidFill>
                <a:srgbClr val="000000"/>
              </a:solidFill>
              <a:latin typeface="Arial" panose="020B0604020202020204" pitchFamily="34" charset="0"/>
              <a:ea typeface="SimSun" panose="02010600030101010101" pitchFamily="2" charset="-122"/>
            </a:endParaRPr>
          </a:p>
          <a:p>
            <a:pPr lvl="1"/>
            <a:r>
              <a:rPr lang="en-US" sz="2000" dirty="0">
                <a:solidFill>
                  <a:srgbClr val="000000"/>
                </a:solidFill>
                <a:effectLst/>
                <a:latin typeface="Arial" panose="020B0604020202020204" pitchFamily="34" charset="0"/>
                <a:ea typeface="SimSun" panose="02010600030101010101" pitchFamily="2" charset="-122"/>
              </a:rPr>
              <a:t>3 sectors: </a:t>
            </a:r>
            <a:r>
              <a:rPr lang="en-US" sz="2000" dirty="0" err="1">
                <a:solidFill>
                  <a:srgbClr val="000000"/>
                </a:solidFill>
                <a:effectLst/>
                <a:latin typeface="Arial" panose="020B0604020202020204" pitchFamily="34" charset="0"/>
                <a:ea typeface="SimSun" panose="02010600030101010101" pitchFamily="2" charset="-122"/>
              </a:rPr>
              <a:t>Nontradables</a:t>
            </a:r>
            <a:r>
              <a:rPr lang="en-US" sz="2000" dirty="0">
                <a:solidFill>
                  <a:srgbClr val="000000"/>
                </a:solidFill>
                <a:effectLst/>
                <a:latin typeface="Arial" panose="020B0604020202020204" pitchFamily="34" charset="0"/>
                <a:ea typeface="SimSun" panose="02010600030101010101" pitchFamily="2" charset="-122"/>
              </a:rPr>
              <a:t>, tradables and energy-intensive tradables</a:t>
            </a:r>
          </a:p>
          <a:p>
            <a:pPr lvl="1"/>
            <a:endParaRPr lang="en-US" dirty="0">
              <a:solidFill>
                <a:srgbClr val="000000"/>
              </a:solidFill>
              <a:latin typeface="Arial" panose="020B0604020202020204" pitchFamily="34" charset="0"/>
              <a:ea typeface="SimSun" panose="02010600030101010101" pitchFamily="2" charset="-122"/>
            </a:endParaRPr>
          </a:p>
          <a:p>
            <a:pPr lvl="1"/>
            <a:r>
              <a:rPr lang="en-US" sz="2000" dirty="0">
                <a:solidFill>
                  <a:srgbClr val="000000"/>
                </a:solidFill>
                <a:effectLst/>
                <a:latin typeface="Arial" panose="020B0604020202020204" pitchFamily="34" charset="0"/>
                <a:ea typeface="SimSun" panose="02010600030101010101" pitchFamily="2" charset="-122"/>
              </a:rPr>
              <a:t>Calibration of economic data using global input-output data from GLORIA for 2023; emissions and energy from IEA</a:t>
            </a:r>
          </a:p>
          <a:p>
            <a:pPr lvl="1"/>
            <a:endParaRPr lang="en-US" dirty="0">
              <a:solidFill>
                <a:srgbClr val="000000"/>
              </a:solidFill>
              <a:effectLst/>
              <a:latin typeface="Arial" panose="020B0604020202020204" pitchFamily="34" charset="0"/>
              <a:ea typeface="SimSun" panose="02010600030101010101" pitchFamily="2" charset="-122"/>
            </a:endParaRPr>
          </a:p>
          <a:p>
            <a:pPr lvl="1"/>
            <a:r>
              <a:rPr lang="en-US" dirty="0">
                <a:solidFill>
                  <a:srgbClr val="000000"/>
                </a:solidFill>
                <a:latin typeface="Arial" panose="020B0604020202020204" pitchFamily="34" charset="0"/>
                <a:ea typeface="SimSun" panose="02010600030101010101" pitchFamily="2" charset="-122"/>
              </a:rPr>
              <a:t>New features (introduced for this exercise) include:</a:t>
            </a:r>
          </a:p>
          <a:p>
            <a:pPr lvl="2"/>
            <a:r>
              <a:rPr lang="en-US" sz="2000" dirty="0">
                <a:solidFill>
                  <a:srgbClr val="000000"/>
                </a:solidFill>
                <a:effectLst/>
                <a:latin typeface="Arial" panose="020B0604020202020204" pitchFamily="34" charset="0"/>
                <a:ea typeface="SimSun" panose="02010600030101010101" pitchFamily="2" charset="-122"/>
              </a:rPr>
              <a:t>Energy-intensive tradables (helps to model CBAM later on)</a:t>
            </a:r>
            <a:endParaRPr lang="en-US" dirty="0">
              <a:solidFill>
                <a:srgbClr val="000000"/>
              </a:solidFill>
              <a:latin typeface="Arial" panose="020B0604020202020204" pitchFamily="34" charset="0"/>
              <a:ea typeface="SimSun" panose="02010600030101010101" pitchFamily="2" charset="-122"/>
            </a:endParaRPr>
          </a:p>
          <a:p>
            <a:pPr lvl="2"/>
            <a:r>
              <a:rPr lang="en-US" dirty="0">
                <a:solidFill>
                  <a:srgbClr val="000000"/>
                </a:solidFill>
                <a:latin typeface="Arial" panose="020B0604020202020204" pitchFamily="34" charset="0"/>
                <a:ea typeface="SimSun" panose="02010600030101010101" pitchFamily="2" charset="-122"/>
              </a:rPr>
              <a:t>Energy-efficiency capital </a:t>
            </a:r>
            <a:r>
              <a:rPr lang="en-US" sz="2000" dirty="0">
                <a:solidFill>
                  <a:srgbClr val="000000"/>
                </a:solidFill>
                <a:effectLst/>
                <a:latin typeface="Arial" panose="020B0604020202020204" pitchFamily="34" charset="0"/>
                <a:ea typeface="SimSun" panose="02010600030101010101" pitchFamily="2" charset="-122"/>
              </a:rPr>
              <a:t>(as in Pehl, Schreyer and </a:t>
            </a:r>
            <a:r>
              <a:rPr lang="en-US" sz="2000" dirty="0" err="1">
                <a:solidFill>
                  <a:srgbClr val="000000"/>
                </a:solidFill>
                <a:effectLst/>
                <a:latin typeface="Arial" panose="020B0604020202020204" pitchFamily="34" charset="0"/>
                <a:ea typeface="SimSun" panose="02010600030101010101" pitchFamily="2" charset="-122"/>
              </a:rPr>
              <a:t>Luderer</a:t>
            </a:r>
            <a:r>
              <a:rPr lang="en-US" sz="2000" dirty="0">
                <a:solidFill>
                  <a:srgbClr val="000000"/>
                </a:solidFill>
                <a:effectLst/>
                <a:latin typeface="Arial" panose="020B0604020202020204" pitchFamily="34" charset="0"/>
                <a:ea typeface="SimSun" panose="02010600030101010101" pitchFamily="2" charset="-122"/>
              </a:rPr>
              <a:t>, 2024 for energy-intensive sectors)</a:t>
            </a:r>
            <a:endParaRPr lang="en-US" dirty="0">
              <a:solidFill>
                <a:srgbClr val="000000"/>
              </a:solidFill>
              <a:latin typeface="Arial" panose="020B0604020202020204" pitchFamily="34" charset="0"/>
              <a:ea typeface="SimSun" panose="02010600030101010101" pitchFamily="2" charset="-122"/>
            </a:endParaRPr>
          </a:p>
          <a:p>
            <a:pPr lvl="4"/>
            <a:r>
              <a:rPr lang="en-US" sz="1800" dirty="0">
                <a:solidFill>
                  <a:srgbClr val="000000"/>
                </a:solidFill>
                <a:latin typeface="Arial" panose="020B0604020202020204" pitchFamily="34" charset="0"/>
                <a:ea typeface="SimSun" panose="02010600030101010101" pitchFamily="2" charset="-122"/>
              </a:rPr>
              <a:t>Reduces the cost of emissions reduction</a:t>
            </a:r>
          </a:p>
          <a:p>
            <a:pPr lvl="4"/>
            <a:r>
              <a:rPr lang="en-US" sz="1800" dirty="0">
                <a:solidFill>
                  <a:srgbClr val="000000"/>
                </a:solidFill>
                <a:latin typeface="Arial" panose="020B0604020202020204" pitchFamily="34" charset="0"/>
                <a:ea typeface="SimSun" panose="02010600030101010101" pitchFamily="2" charset="-122"/>
              </a:rPr>
              <a:t>Increases investment in response to higher energy prices</a:t>
            </a:r>
          </a:p>
          <a:p>
            <a:pPr lvl="2"/>
            <a:r>
              <a:rPr lang="en-US" dirty="0">
                <a:solidFill>
                  <a:srgbClr val="000000"/>
                </a:solidFill>
                <a:effectLst/>
                <a:latin typeface="Arial" panose="020B0604020202020204" pitchFamily="34" charset="0"/>
                <a:ea typeface="SimSun" panose="02010600030101010101" pitchFamily="2" charset="-122"/>
              </a:rPr>
              <a:t>Abatement-specific capital for non-fossil fuel emissions [</a:t>
            </a:r>
            <a:r>
              <a:rPr lang="en-US" dirty="0">
                <a:latin typeface="Arial" panose="020B0604020202020204" pitchFamily="34" charset="0"/>
                <a:ea typeface="SimSun" panose="02010600030101010101" pitchFamily="2" charset="-122"/>
              </a:rPr>
              <a:t>developed, but not yet integrated in the model</a:t>
            </a:r>
            <a:r>
              <a:rPr lang="en-US" dirty="0">
                <a:solidFill>
                  <a:srgbClr val="000000"/>
                </a:solidFill>
                <a:effectLst/>
                <a:latin typeface="Arial" panose="020B0604020202020204" pitchFamily="34" charset="0"/>
                <a:ea typeface="SimSun" panose="02010600030101010101" pitchFamily="2" charset="-122"/>
              </a:rPr>
              <a:t>]</a:t>
            </a:r>
          </a:p>
          <a:p>
            <a:pPr lvl="4"/>
            <a:r>
              <a:rPr lang="en-US" sz="1800" dirty="0">
                <a:solidFill>
                  <a:srgbClr val="000000"/>
                </a:solidFill>
                <a:effectLst/>
                <a:latin typeface="Arial" panose="020B0604020202020204" pitchFamily="34" charset="0"/>
                <a:ea typeface="SimSun" panose="02010600030101010101" pitchFamily="2" charset="-122"/>
              </a:rPr>
              <a:t>Allows for abatement directly increase investment </a:t>
            </a:r>
          </a:p>
          <a:p>
            <a:pPr lvl="1"/>
            <a:endParaRPr lang="en-US" sz="1800" dirty="0">
              <a:solidFill>
                <a:srgbClr val="000000"/>
              </a:solidFill>
              <a:effectLst/>
              <a:latin typeface="Arial" panose="020B0604020202020204" pitchFamily="34" charset="0"/>
              <a:ea typeface="SimSun" panose="02010600030101010101" pitchFamily="2" charset="-122"/>
            </a:endParaRPr>
          </a:p>
          <a:p>
            <a:pPr lvl="1"/>
            <a:endParaRPr lang="en-US" dirty="0"/>
          </a:p>
        </p:txBody>
      </p:sp>
    </p:spTree>
    <p:extLst>
      <p:ext uri="{BB962C8B-B14F-4D97-AF65-F5344CB8AC3E}">
        <p14:creationId xmlns:p14="http://schemas.microsoft.com/office/powerpoint/2010/main" val="300446661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239891" y="-99080"/>
            <a:ext cx="9715500" cy="978486"/>
          </a:xfrm>
        </p:spPr>
        <p:txBody>
          <a:bodyPr/>
          <a:lstStyle/>
          <a:p>
            <a:r>
              <a:rPr lang="en-US" dirty="0"/>
              <a:t>Energy-Efficiency Capital Modelling</a:t>
            </a:r>
          </a:p>
        </p:txBody>
      </p:sp>
      <p:sp>
        <p:nvSpPr>
          <p:cNvPr id="5" name="Rectangle 4">
            <a:extLst>
              <a:ext uri="{FF2B5EF4-FFF2-40B4-BE49-F238E27FC236}">
                <a16:creationId xmlns:a16="http://schemas.microsoft.com/office/drawing/2014/main" id="{6D6AD386-CB73-E2F2-448C-AA196830CC02}"/>
              </a:ext>
            </a:extLst>
          </p:cNvPr>
          <p:cNvSpPr/>
          <p:nvPr/>
        </p:nvSpPr>
        <p:spPr>
          <a:xfrm>
            <a:off x="455141" y="2753877"/>
            <a:ext cx="155018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Labor-Capital Bundle</a:t>
            </a:r>
            <a:br>
              <a:rPr lang="en-US" sz="1000">
                <a:solidFill>
                  <a:schemeClr val="tx1"/>
                </a:solidFill>
              </a:rPr>
            </a:br>
            <a:r>
              <a:rPr lang="en-US" sz="1000">
                <a:solidFill>
                  <a:schemeClr val="tx1"/>
                </a:solidFill>
              </a:rPr>
              <a:t>(EoS 1) </a:t>
            </a:r>
          </a:p>
        </p:txBody>
      </p:sp>
      <p:cxnSp>
        <p:nvCxnSpPr>
          <p:cNvPr id="7" name="Straight Arrow Connector 6">
            <a:extLst>
              <a:ext uri="{FF2B5EF4-FFF2-40B4-BE49-F238E27FC236}">
                <a16:creationId xmlns:a16="http://schemas.microsoft.com/office/drawing/2014/main" id="{AC616B99-237B-4CD1-CDEE-7CD12C5C136E}"/>
              </a:ext>
            </a:extLst>
          </p:cNvPr>
          <p:cNvCxnSpPr>
            <a:cxnSpLocks/>
          </p:cNvCxnSpPr>
          <p:nvPr/>
        </p:nvCxnSpPr>
        <p:spPr>
          <a:xfrm flipV="1">
            <a:off x="557096" y="3429000"/>
            <a:ext cx="0" cy="2875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25730B-4154-866A-9870-A2C7D3489F9C}"/>
              </a:ext>
            </a:extLst>
          </p:cNvPr>
          <p:cNvSpPr txBox="1"/>
          <p:nvPr/>
        </p:nvSpPr>
        <p:spPr>
          <a:xfrm>
            <a:off x="260559" y="6304846"/>
            <a:ext cx="1025611" cy="246221"/>
          </a:xfrm>
          <a:prstGeom prst="rect">
            <a:avLst/>
          </a:prstGeom>
          <a:noFill/>
        </p:spPr>
        <p:txBody>
          <a:bodyPr wrap="square" rtlCol="0">
            <a:spAutoFit/>
          </a:bodyPr>
          <a:lstStyle/>
          <a:p>
            <a:r>
              <a:rPr lang="en-US" sz="1000"/>
              <a:t>Labor</a:t>
            </a:r>
          </a:p>
        </p:txBody>
      </p:sp>
      <p:sp>
        <p:nvSpPr>
          <p:cNvPr id="10" name="TextBox 9">
            <a:extLst>
              <a:ext uri="{FF2B5EF4-FFF2-40B4-BE49-F238E27FC236}">
                <a16:creationId xmlns:a16="http://schemas.microsoft.com/office/drawing/2014/main" id="{A42A9695-90DE-7E62-FFE0-9014BB204EAC}"/>
              </a:ext>
            </a:extLst>
          </p:cNvPr>
          <p:cNvSpPr txBox="1"/>
          <p:nvPr/>
        </p:nvSpPr>
        <p:spPr>
          <a:xfrm>
            <a:off x="912540" y="6230402"/>
            <a:ext cx="874788" cy="400110"/>
          </a:xfrm>
          <a:prstGeom prst="rect">
            <a:avLst/>
          </a:prstGeom>
          <a:noFill/>
        </p:spPr>
        <p:txBody>
          <a:bodyPr wrap="square" rtlCol="0">
            <a:spAutoFit/>
          </a:bodyPr>
          <a:lstStyle/>
          <a:p>
            <a:pPr algn="ctr"/>
            <a:r>
              <a:rPr lang="en-US" sz="1000"/>
              <a:t>Investment </a:t>
            </a:r>
            <a:br>
              <a:rPr lang="en-US" sz="1000"/>
            </a:br>
            <a:r>
              <a:rPr lang="en-US" sz="1000"/>
              <a:t>goods</a:t>
            </a:r>
          </a:p>
        </p:txBody>
      </p:sp>
      <p:cxnSp>
        <p:nvCxnSpPr>
          <p:cNvPr id="11" name="Straight Arrow Connector 10">
            <a:extLst>
              <a:ext uri="{FF2B5EF4-FFF2-40B4-BE49-F238E27FC236}">
                <a16:creationId xmlns:a16="http://schemas.microsoft.com/office/drawing/2014/main" id="{1C94055E-BE83-61F3-FBE3-A020F3F48CAB}"/>
              </a:ext>
            </a:extLst>
          </p:cNvPr>
          <p:cNvCxnSpPr>
            <a:cxnSpLocks/>
          </p:cNvCxnSpPr>
          <p:nvPr/>
        </p:nvCxnSpPr>
        <p:spPr>
          <a:xfrm flipV="1">
            <a:off x="1338648" y="4584357"/>
            <a:ext cx="0" cy="1654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8F0CCA7-9F93-E44D-09FB-517D5862D4D5}"/>
              </a:ext>
            </a:extLst>
          </p:cNvPr>
          <p:cNvSpPr/>
          <p:nvPr/>
        </p:nvSpPr>
        <p:spPr>
          <a:xfrm>
            <a:off x="1286170" y="1518390"/>
            <a:ext cx="1630504" cy="56336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Tradables Production</a:t>
            </a:r>
            <a:br>
              <a:rPr lang="en-US" sz="1000" b="1">
                <a:solidFill>
                  <a:schemeClr val="tx1"/>
                </a:solidFill>
              </a:rPr>
            </a:br>
            <a:r>
              <a:rPr lang="en-US" sz="1000">
                <a:solidFill>
                  <a:schemeClr val="tx1"/>
                </a:solidFill>
              </a:rPr>
              <a:t>(EoS 0.4)</a:t>
            </a:r>
          </a:p>
        </p:txBody>
      </p:sp>
      <p:cxnSp>
        <p:nvCxnSpPr>
          <p:cNvPr id="13" name="Straight Arrow Connector 12">
            <a:extLst>
              <a:ext uri="{FF2B5EF4-FFF2-40B4-BE49-F238E27FC236}">
                <a16:creationId xmlns:a16="http://schemas.microsoft.com/office/drawing/2014/main" id="{6218B5BA-A60A-CFA7-33D1-1F1F12E64A80}"/>
              </a:ext>
            </a:extLst>
          </p:cNvPr>
          <p:cNvCxnSpPr>
            <a:cxnSpLocks/>
          </p:cNvCxnSpPr>
          <p:nvPr/>
        </p:nvCxnSpPr>
        <p:spPr>
          <a:xfrm flipV="1">
            <a:off x="2636699" y="3484605"/>
            <a:ext cx="0" cy="1414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F66C2A-578D-14E6-71FB-D7395648CAB3}"/>
              </a:ext>
            </a:extLst>
          </p:cNvPr>
          <p:cNvSpPr txBox="1"/>
          <p:nvPr/>
        </p:nvSpPr>
        <p:spPr>
          <a:xfrm>
            <a:off x="1986203" y="6251415"/>
            <a:ext cx="1025611" cy="246221"/>
          </a:xfrm>
          <a:prstGeom prst="rect">
            <a:avLst/>
          </a:prstGeom>
          <a:noFill/>
        </p:spPr>
        <p:txBody>
          <a:bodyPr wrap="square" rtlCol="0">
            <a:spAutoFit/>
          </a:bodyPr>
          <a:lstStyle/>
          <a:p>
            <a:r>
              <a:rPr lang="en-US" sz="1000"/>
              <a:t>Oil</a:t>
            </a:r>
          </a:p>
        </p:txBody>
      </p:sp>
      <p:sp>
        <p:nvSpPr>
          <p:cNvPr id="15" name="TextBox 14">
            <a:extLst>
              <a:ext uri="{FF2B5EF4-FFF2-40B4-BE49-F238E27FC236}">
                <a16:creationId xmlns:a16="http://schemas.microsoft.com/office/drawing/2014/main" id="{B980C663-4122-8EE2-7C85-47DF0AD7697F}"/>
              </a:ext>
            </a:extLst>
          </p:cNvPr>
          <p:cNvSpPr txBox="1"/>
          <p:nvPr/>
        </p:nvSpPr>
        <p:spPr>
          <a:xfrm>
            <a:off x="3356267" y="6172927"/>
            <a:ext cx="890590" cy="400110"/>
          </a:xfrm>
          <a:prstGeom prst="rect">
            <a:avLst/>
          </a:prstGeom>
          <a:noFill/>
        </p:spPr>
        <p:txBody>
          <a:bodyPr wrap="square" rtlCol="0">
            <a:spAutoFit/>
          </a:bodyPr>
          <a:lstStyle/>
          <a:p>
            <a:pPr algn="ctr"/>
            <a:r>
              <a:rPr lang="en-US" sz="1000"/>
              <a:t>Investment </a:t>
            </a:r>
            <a:br>
              <a:rPr lang="en-US" sz="1000"/>
            </a:br>
            <a:r>
              <a:rPr lang="en-US" sz="1000"/>
              <a:t>goods</a:t>
            </a:r>
          </a:p>
        </p:txBody>
      </p:sp>
      <p:cxnSp>
        <p:nvCxnSpPr>
          <p:cNvPr id="16" name="Straight Arrow Connector 15">
            <a:extLst>
              <a:ext uri="{FF2B5EF4-FFF2-40B4-BE49-F238E27FC236}">
                <a16:creationId xmlns:a16="http://schemas.microsoft.com/office/drawing/2014/main" id="{DDB4D971-1AA6-F7AA-2FF4-95F2C1D2199F}"/>
              </a:ext>
            </a:extLst>
          </p:cNvPr>
          <p:cNvCxnSpPr>
            <a:cxnSpLocks/>
          </p:cNvCxnSpPr>
          <p:nvPr/>
        </p:nvCxnSpPr>
        <p:spPr>
          <a:xfrm flipV="1">
            <a:off x="3778225" y="4584357"/>
            <a:ext cx="0" cy="1495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FB62D6D-8B39-C899-90E5-BDC29E8D50D7}"/>
              </a:ext>
            </a:extLst>
          </p:cNvPr>
          <p:cNvSpPr/>
          <p:nvPr/>
        </p:nvSpPr>
        <p:spPr>
          <a:xfrm>
            <a:off x="926296" y="3986492"/>
            <a:ext cx="998873" cy="5072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(regular) Capital accumulation</a:t>
            </a:r>
          </a:p>
        </p:txBody>
      </p:sp>
      <p:cxnSp>
        <p:nvCxnSpPr>
          <p:cNvPr id="21" name="Straight Arrow Connector 20">
            <a:extLst>
              <a:ext uri="{FF2B5EF4-FFF2-40B4-BE49-F238E27FC236}">
                <a16:creationId xmlns:a16="http://schemas.microsoft.com/office/drawing/2014/main" id="{1D7D7C7E-328C-73D4-B113-12FA978AC9A7}"/>
              </a:ext>
            </a:extLst>
          </p:cNvPr>
          <p:cNvCxnSpPr>
            <a:cxnSpLocks/>
          </p:cNvCxnSpPr>
          <p:nvPr/>
        </p:nvCxnSpPr>
        <p:spPr>
          <a:xfrm flipV="1">
            <a:off x="1338648" y="3429000"/>
            <a:ext cx="0" cy="469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3865432-8A3A-FD2C-50DE-115EE3EDB132}"/>
              </a:ext>
            </a:extLst>
          </p:cNvPr>
          <p:cNvCxnSpPr>
            <a:cxnSpLocks/>
          </p:cNvCxnSpPr>
          <p:nvPr/>
        </p:nvCxnSpPr>
        <p:spPr>
          <a:xfrm flipV="1">
            <a:off x="1459142" y="2265909"/>
            <a:ext cx="136012" cy="3561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A5A3246-086E-73EF-FB1F-AF61584502B1}"/>
              </a:ext>
            </a:extLst>
          </p:cNvPr>
          <p:cNvSpPr/>
          <p:nvPr/>
        </p:nvSpPr>
        <p:spPr>
          <a:xfrm>
            <a:off x="2499008" y="2753877"/>
            <a:ext cx="155018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Energy-EEC Bundle</a:t>
            </a:r>
            <a:br>
              <a:rPr lang="en-US" sz="1000">
                <a:solidFill>
                  <a:schemeClr val="tx1"/>
                </a:solidFill>
              </a:rPr>
            </a:br>
            <a:r>
              <a:rPr lang="en-US" sz="1000">
                <a:solidFill>
                  <a:schemeClr val="tx1"/>
                </a:solidFill>
              </a:rPr>
              <a:t>(EoS 1.7) </a:t>
            </a:r>
          </a:p>
        </p:txBody>
      </p:sp>
      <p:sp>
        <p:nvSpPr>
          <p:cNvPr id="25" name="Rectangle 24">
            <a:extLst>
              <a:ext uri="{FF2B5EF4-FFF2-40B4-BE49-F238E27FC236}">
                <a16:creationId xmlns:a16="http://schemas.microsoft.com/office/drawing/2014/main" id="{C78E07A8-0277-2A15-C429-3495029CDB39}"/>
              </a:ext>
            </a:extLst>
          </p:cNvPr>
          <p:cNvSpPr/>
          <p:nvPr/>
        </p:nvSpPr>
        <p:spPr>
          <a:xfrm>
            <a:off x="2938847" y="3977190"/>
            <a:ext cx="1676397" cy="5072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(energy-efficiency (EEC)) </a:t>
            </a:r>
            <a:br>
              <a:rPr lang="en-US" sz="1000">
                <a:solidFill>
                  <a:schemeClr val="tx1"/>
                </a:solidFill>
              </a:rPr>
            </a:br>
            <a:r>
              <a:rPr lang="en-US" sz="1000">
                <a:solidFill>
                  <a:schemeClr val="tx1"/>
                </a:solidFill>
              </a:rPr>
              <a:t>Capital accumulation</a:t>
            </a:r>
          </a:p>
        </p:txBody>
      </p:sp>
      <p:cxnSp>
        <p:nvCxnSpPr>
          <p:cNvPr id="26" name="Straight Arrow Connector 25">
            <a:extLst>
              <a:ext uri="{FF2B5EF4-FFF2-40B4-BE49-F238E27FC236}">
                <a16:creationId xmlns:a16="http://schemas.microsoft.com/office/drawing/2014/main" id="{7FA6E7BA-EA41-D393-2C33-C30B0C748CC5}"/>
              </a:ext>
            </a:extLst>
          </p:cNvPr>
          <p:cNvCxnSpPr>
            <a:cxnSpLocks/>
          </p:cNvCxnSpPr>
          <p:nvPr/>
        </p:nvCxnSpPr>
        <p:spPr>
          <a:xfrm flipV="1">
            <a:off x="3679371" y="3428999"/>
            <a:ext cx="0" cy="469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BAD3C4E-89C4-931C-6F3E-B855C09E3A17}"/>
              </a:ext>
            </a:extLst>
          </p:cNvPr>
          <p:cNvCxnSpPr>
            <a:cxnSpLocks/>
          </p:cNvCxnSpPr>
          <p:nvPr/>
        </p:nvCxnSpPr>
        <p:spPr>
          <a:xfrm flipH="1" flipV="1">
            <a:off x="2636553" y="2360057"/>
            <a:ext cx="101359" cy="244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0E95BEC-81B4-419B-AD5E-72B9C2A66FF8}"/>
              </a:ext>
            </a:extLst>
          </p:cNvPr>
          <p:cNvSpPr/>
          <p:nvPr/>
        </p:nvSpPr>
        <p:spPr>
          <a:xfrm>
            <a:off x="1861461" y="4981698"/>
            <a:ext cx="155018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Energy Bundle</a:t>
            </a:r>
            <a:br>
              <a:rPr lang="en-US" sz="1000">
                <a:solidFill>
                  <a:schemeClr val="tx1"/>
                </a:solidFill>
              </a:rPr>
            </a:br>
            <a:r>
              <a:rPr lang="en-US" sz="1000">
                <a:solidFill>
                  <a:schemeClr val="tx1"/>
                </a:solidFill>
              </a:rPr>
              <a:t>(EoS 0.5) </a:t>
            </a:r>
          </a:p>
        </p:txBody>
      </p:sp>
      <p:sp>
        <p:nvSpPr>
          <p:cNvPr id="38" name="TextBox 37">
            <a:extLst>
              <a:ext uri="{FF2B5EF4-FFF2-40B4-BE49-F238E27FC236}">
                <a16:creationId xmlns:a16="http://schemas.microsoft.com/office/drawing/2014/main" id="{5C8F411F-3DE9-C0EA-633B-C240F5375B0B}"/>
              </a:ext>
            </a:extLst>
          </p:cNvPr>
          <p:cNvSpPr txBox="1"/>
          <p:nvPr/>
        </p:nvSpPr>
        <p:spPr>
          <a:xfrm>
            <a:off x="2231570" y="6251415"/>
            <a:ext cx="1025611" cy="246221"/>
          </a:xfrm>
          <a:prstGeom prst="rect">
            <a:avLst/>
          </a:prstGeom>
          <a:noFill/>
        </p:spPr>
        <p:txBody>
          <a:bodyPr wrap="square" rtlCol="0">
            <a:spAutoFit/>
          </a:bodyPr>
          <a:lstStyle/>
          <a:p>
            <a:r>
              <a:rPr lang="en-US" sz="1000"/>
              <a:t>Gas</a:t>
            </a:r>
          </a:p>
        </p:txBody>
      </p:sp>
      <p:sp>
        <p:nvSpPr>
          <p:cNvPr id="39" name="TextBox 38">
            <a:extLst>
              <a:ext uri="{FF2B5EF4-FFF2-40B4-BE49-F238E27FC236}">
                <a16:creationId xmlns:a16="http://schemas.microsoft.com/office/drawing/2014/main" id="{6A77EAA8-B275-E9D5-FBF6-9E4CB3D5A4DD}"/>
              </a:ext>
            </a:extLst>
          </p:cNvPr>
          <p:cNvSpPr txBox="1"/>
          <p:nvPr/>
        </p:nvSpPr>
        <p:spPr>
          <a:xfrm>
            <a:off x="2585832" y="6241258"/>
            <a:ext cx="1025611" cy="246221"/>
          </a:xfrm>
          <a:prstGeom prst="rect">
            <a:avLst/>
          </a:prstGeom>
          <a:noFill/>
        </p:spPr>
        <p:txBody>
          <a:bodyPr wrap="square" rtlCol="0">
            <a:spAutoFit/>
          </a:bodyPr>
          <a:lstStyle/>
          <a:p>
            <a:r>
              <a:rPr lang="en-US" sz="1000"/>
              <a:t>Electricity</a:t>
            </a:r>
          </a:p>
        </p:txBody>
      </p:sp>
      <p:cxnSp>
        <p:nvCxnSpPr>
          <p:cNvPr id="40" name="Straight Arrow Connector 39">
            <a:extLst>
              <a:ext uri="{FF2B5EF4-FFF2-40B4-BE49-F238E27FC236}">
                <a16:creationId xmlns:a16="http://schemas.microsoft.com/office/drawing/2014/main" id="{6C1BF751-3E2F-5EC1-B377-EEA09C810BC5}"/>
              </a:ext>
            </a:extLst>
          </p:cNvPr>
          <p:cNvCxnSpPr>
            <a:cxnSpLocks/>
          </p:cNvCxnSpPr>
          <p:nvPr/>
        </p:nvCxnSpPr>
        <p:spPr>
          <a:xfrm flipV="1">
            <a:off x="2168610" y="5597611"/>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4397D63-A51D-8D25-BE2F-4622EE88EF09}"/>
              </a:ext>
            </a:extLst>
          </p:cNvPr>
          <p:cNvCxnSpPr>
            <a:cxnSpLocks/>
          </p:cNvCxnSpPr>
          <p:nvPr/>
        </p:nvCxnSpPr>
        <p:spPr>
          <a:xfrm flipV="1">
            <a:off x="2452309" y="5597610"/>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77C57B3-4EA3-D847-715D-949195DD4C78}"/>
              </a:ext>
            </a:extLst>
          </p:cNvPr>
          <p:cNvCxnSpPr>
            <a:cxnSpLocks/>
          </p:cNvCxnSpPr>
          <p:nvPr/>
        </p:nvCxnSpPr>
        <p:spPr>
          <a:xfrm flipV="1">
            <a:off x="2938847" y="5588865"/>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0D2D9A8-E8BD-2884-606B-91F9C94E2D90}"/>
              </a:ext>
            </a:extLst>
          </p:cNvPr>
          <p:cNvCxnSpPr>
            <a:cxnSpLocks/>
          </p:cNvCxnSpPr>
          <p:nvPr/>
        </p:nvCxnSpPr>
        <p:spPr>
          <a:xfrm flipH="1">
            <a:off x="3077346" y="1747948"/>
            <a:ext cx="306132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A331306D-AD1B-5461-3594-A2626A8C0963}"/>
              </a:ext>
            </a:extLst>
          </p:cNvPr>
          <p:cNvSpPr/>
          <p:nvPr/>
        </p:nvSpPr>
        <p:spPr>
          <a:xfrm>
            <a:off x="7193324" y="4998422"/>
            <a:ext cx="155018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Energy Bundle</a:t>
            </a:r>
            <a:br>
              <a:rPr lang="en-US" sz="1000">
                <a:solidFill>
                  <a:schemeClr val="tx1"/>
                </a:solidFill>
              </a:rPr>
            </a:br>
            <a:r>
              <a:rPr lang="en-US" sz="1000">
                <a:solidFill>
                  <a:schemeClr val="tx1"/>
                </a:solidFill>
              </a:rPr>
              <a:t>(EoS 0.5) </a:t>
            </a:r>
          </a:p>
        </p:txBody>
      </p:sp>
      <p:cxnSp>
        <p:nvCxnSpPr>
          <p:cNvPr id="53" name="Straight Arrow Connector 52">
            <a:extLst>
              <a:ext uri="{FF2B5EF4-FFF2-40B4-BE49-F238E27FC236}">
                <a16:creationId xmlns:a16="http://schemas.microsoft.com/office/drawing/2014/main" id="{17F228F2-F8F3-A57A-286A-EE7489D0D23A}"/>
              </a:ext>
            </a:extLst>
          </p:cNvPr>
          <p:cNvCxnSpPr>
            <a:cxnSpLocks/>
          </p:cNvCxnSpPr>
          <p:nvPr/>
        </p:nvCxnSpPr>
        <p:spPr>
          <a:xfrm flipV="1">
            <a:off x="1499896" y="1072615"/>
            <a:ext cx="0" cy="3370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4C3197A9-18C7-5DB2-55CB-3DEA55F8D4FE}"/>
              </a:ext>
            </a:extLst>
          </p:cNvPr>
          <p:cNvSpPr/>
          <p:nvPr/>
        </p:nvSpPr>
        <p:spPr>
          <a:xfrm>
            <a:off x="7750405" y="2815633"/>
            <a:ext cx="155018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Energy-EEC Bundle</a:t>
            </a:r>
            <a:br>
              <a:rPr lang="en-US" sz="1000">
                <a:solidFill>
                  <a:schemeClr val="tx1"/>
                </a:solidFill>
              </a:rPr>
            </a:br>
            <a:r>
              <a:rPr lang="en-US" sz="1000">
                <a:solidFill>
                  <a:schemeClr val="tx1"/>
                </a:solidFill>
              </a:rPr>
              <a:t>(EoS 1.7) </a:t>
            </a:r>
          </a:p>
        </p:txBody>
      </p:sp>
      <p:sp>
        <p:nvSpPr>
          <p:cNvPr id="58" name="Rectangle 57">
            <a:extLst>
              <a:ext uri="{FF2B5EF4-FFF2-40B4-BE49-F238E27FC236}">
                <a16:creationId xmlns:a16="http://schemas.microsoft.com/office/drawing/2014/main" id="{A6D8E556-BED4-A205-0705-DB303CB4EF27}"/>
              </a:ext>
            </a:extLst>
          </p:cNvPr>
          <p:cNvSpPr/>
          <p:nvPr/>
        </p:nvSpPr>
        <p:spPr>
          <a:xfrm>
            <a:off x="6408402" y="1497224"/>
            <a:ext cx="2097657" cy="563363"/>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Energy-Intensive Tradables Production</a:t>
            </a:r>
            <a:br>
              <a:rPr lang="en-US" sz="1000" b="1">
                <a:solidFill>
                  <a:schemeClr val="tx1"/>
                </a:solidFill>
              </a:rPr>
            </a:br>
            <a:r>
              <a:rPr lang="en-US" sz="1000">
                <a:solidFill>
                  <a:schemeClr val="tx1"/>
                </a:solidFill>
              </a:rPr>
              <a:t>(EoS 0.4)</a:t>
            </a:r>
          </a:p>
        </p:txBody>
      </p:sp>
      <p:sp>
        <p:nvSpPr>
          <p:cNvPr id="59" name="TextBox 58">
            <a:extLst>
              <a:ext uri="{FF2B5EF4-FFF2-40B4-BE49-F238E27FC236}">
                <a16:creationId xmlns:a16="http://schemas.microsoft.com/office/drawing/2014/main" id="{3B739FFD-FA37-BBEE-A665-36DE87C4369E}"/>
              </a:ext>
            </a:extLst>
          </p:cNvPr>
          <p:cNvSpPr txBox="1"/>
          <p:nvPr/>
        </p:nvSpPr>
        <p:spPr>
          <a:xfrm>
            <a:off x="7613777" y="6340832"/>
            <a:ext cx="1025611" cy="246221"/>
          </a:xfrm>
          <a:prstGeom prst="rect">
            <a:avLst/>
          </a:prstGeom>
          <a:noFill/>
        </p:spPr>
        <p:txBody>
          <a:bodyPr wrap="square" rtlCol="0">
            <a:spAutoFit/>
          </a:bodyPr>
          <a:lstStyle/>
          <a:p>
            <a:r>
              <a:rPr lang="en-US" sz="1000"/>
              <a:t>Oil</a:t>
            </a:r>
          </a:p>
        </p:txBody>
      </p:sp>
      <p:sp>
        <p:nvSpPr>
          <p:cNvPr id="60" name="TextBox 59">
            <a:extLst>
              <a:ext uri="{FF2B5EF4-FFF2-40B4-BE49-F238E27FC236}">
                <a16:creationId xmlns:a16="http://schemas.microsoft.com/office/drawing/2014/main" id="{7D5BC86D-4B16-1002-84C3-E102E0BC0CFD}"/>
              </a:ext>
            </a:extLst>
          </p:cNvPr>
          <p:cNvSpPr txBox="1"/>
          <p:nvPr/>
        </p:nvSpPr>
        <p:spPr>
          <a:xfrm>
            <a:off x="7859144" y="6340832"/>
            <a:ext cx="1025611" cy="246221"/>
          </a:xfrm>
          <a:prstGeom prst="rect">
            <a:avLst/>
          </a:prstGeom>
          <a:noFill/>
        </p:spPr>
        <p:txBody>
          <a:bodyPr wrap="square" rtlCol="0">
            <a:spAutoFit/>
          </a:bodyPr>
          <a:lstStyle/>
          <a:p>
            <a:r>
              <a:rPr lang="en-US" sz="1000"/>
              <a:t>Gas</a:t>
            </a:r>
          </a:p>
        </p:txBody>
      </p:sp>
      <p:cxnSp>
        <p:nvCxnSpPr>
          <p:cNvPr id="61" name="Straight Arrow Connector 60">
            <a:extLst>
              <a:ext uri="{FF2B5EF4-FFF2-40B4-BE49-F238E27FC236}">
                <a16:creationId xmlns:a16="http://schemas.microsoft.com/office/drawing/2014/main" id="{A5E7ED58-0DA6-E1C1-0592-3348136631F7}"/>
              </a:ext>
            </a:extLst>
          </p:cNvPr>
          <p:cNvCxnSpPr>
            <a:cxnSpLocks/>
          </p:cNvCxnSpPr>
          <p:nvPr/>
        </p:nvCxnSpPr>
        <p:spPr>
          <a:xfrm flipV="1">
            <a:off x="7796184" y="5687028"/>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1F6CE28-99DF-F071-BF2A-F090DBCE63AD}"/>
              </a:ext>
            </a:extLst>
          </p:cNvPr>
          <p:cNvCxnSpPr>
            <a:cxnSpLocks/>
          </p:cNvCxnSpPr>
          <p:nvPr/>
        </p:nvCxnSpPr>
        <p:spPr>
          <a:xfrm flipV="1">
            <a:off x="8079883" y="5687027"/>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CEE5CF1-D611-CC4D-1C7F-B984C7938DD1}"/>
              </a:ext>
            </a:extLst>
          </p:cNvPr>
          <p:cNvCxnSpPr>
            <a:cxnSpLocks/>
          </p:cNvCxnSpPr>
          <p:nvPr/>
        </p:nvCxnSpPr>
        <p:spPr>
          <a:xfrm flipV="1">
            <a:off x="8506062" y="5619582"/>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A88C0AA-46F5-44CB-B3E6-51BFC63113EE}"/>
              </a:ext>
            </a:extLst>
          </p:cNvPr>
          <p:cNvSpPr txBox="1"/>
          <p:nvPr/>
        </p:nvSpPr>
        <p:spPr>
          <a:xfrm>
            <a:off x="8120498" y="6304846"/>
            <a:ext cx="1025611" cy="246221"/>
          </a:xfrm>
          <a:prstGeom prst="rect">
            <a:avLst/>
          </a:prstGeom>
          <a:noFill/>
        </p:spPr>
        <p:txBody>
          <a:bodyPr wrap="square" rtlCol="0">
            <a:spAutoFit/>
          </a:bodyPr>
          <a:lstStyle/>
          <a:p>
            <a:r>
              <a:rPr lang="en-US" sz="1000"/>
              <a:t>Electricity</a:t>
            </a:r>
          </a:p>
        </p:txBody>
      </p:sp>
      <p:sp>
        <p:nvSpPr>
          <p:cNvPr id="65" name="TextBox 64">
            <a:extLst>
              <a:ext uri="{FF2B5EF4-FFF2-40B4-BE49-F238E27FC236}">
                <a16:creationId xmlns:a16="http://schemas.microsoft.com/office/drawing/2014/main" id="{603EE479-ABBC-90BA-16B9-1DCC2D20E724}"/>
              </a:ext>
            </a:extLst>
          </p:cNvPr>
          <p:cNvSpPr txBox="1"/>
          <p:nvPr/>
        </p:nvSpPr>
        <p:spPr>
          <a:xfrm>
            <a:off x="7223655" y="6304846"/>
            <a:ext cx="1025611" cy="246221"/>
          </a:xfrm>
          <a:prstGeom prst="rect">
            <a:avLst/>
          </a:prstGeom>
          <a:noFill/>
        </p:spPr>
        <p:txBody>
          <a:bodyPr wrap="square" rtlCol="0">
            <a:spAutoFit/>
          </a:bodyPr>
          <a:lstStyle/>
          <a:p>
            <a:r>
              <a:rPr lang="en-US" sz="1000"/>
              <a:t>Coal</a:t>
            </a:r>
          </a:p>
        </p:txBody>
      </p:sp>
      <p:cxnSp>
        <p:nvCxnSpPr>
          <p:cNvPr id="66" name="Straight Arrow Connector 65">
            <a:extLst>
              <a:ext uri="{FF2B5EF4-FFF2-40B4-BE49-F238E27FC236}">
                <a16:creationId xmlns:a16="http://schemas.microsoft.com/office/drawing/2014/main" id="{3CEC28C7-51B7-5594-8A5E-D3A106814806}"/>
              </a:ext>
            </a:extLst>
          </p:cNvPr>
          <p:cNvCxnSpPr>
            <a:cxnSpLocks/>
          </p:cNvCxnSpPr>
          <p:nvPr/>
        </p:nvCxnSpPr>
        <p:spPr>
          <a:xfrm flipV="1">
            <a:off x="7436670" y="5667394"/>
            <a:ext cx="0" cy="641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5D599021-025B-E41C-5273-57B8B2E06E9C}"/>
              </a:ext>
            </a:extLst>
          </p:cNvPr>
          <p:cNvSpPr txBox="1"/>
          <p:nvPr/>
        </p:nvSpPr>
        <p:spPr>
          <a:xfrm>
            <a:off x="8743509" y="6208946"/>
            <a:ext cx="890869" cy="400110"/>
          </a:xfrm>
          <a:prstGeom prst="rect">
            <a:avLst/>
          </a:prstGeom>
          <a:noFill/>
        </p:spPr>
        <p:txBody>
          <a:bodyPr wrap="square" rtlCol="0">
            <a:spAutoFit/>
          </a:bodyPr>
          <a:lstStyle/>
          <a:p>
            <a:pPr algn="ctr"/>
            <a:r>
              <a:rPr lang="en-US" sz="1000"/>
              <a:t>Investment </a:t>
            </a:r>
            <a:br>
              <a:rPr lang="en-US" sz="1000"/>
            </a:br>
            <a:r>
              <a:rPr lang="en-US" sz="1000"/>
              <a:t>goods</a:t>
            </a:r>
          </a:p>
        </p:txBody>
      </p:sp>
      <p:cxnSp>
        <p:nvCxnSpPr>
          <p:cNvPr id="68" name="Straight Arrow Connector 67">
            <a:extLst>
              <a:ext uri="{FF2B5EF4-FFF2-40B4-BE49-F238E27FC236}">
                <a16:creationId xmlns:a16="http://schemas.microsoft.com/office/drawing/2014/main" id="{4C41FCB3-4768-4F05-A05E-818DC654B098}"/>
              </a:ext>
            </a:extLst>
          </p:cNvPr>
          <p:cNvCxnSpPr>
            <a:cxnSpLocks/>
          </p:cNvCxnSpPr>
          <p:nvPr/>
        </p:nvCxnSpPr>
        <p:spPr>
          <a:xfrm flipV="1">
            <a:off x="9228805" y="4633324"/>
            <a:ext cx="0" cy="1495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15C93C8-F02F-B4DC-EE86-1F54341B6EB1}"/>
              </a:ext>
            </a:extLst>
          </p:cNvPr>
          <p:cNvSpPr/>
          <p:nvPr/>
        </p:nvSpPr>
        <p:spPr>
          <a:xfrm>
            <a:off x="8462393" y="4026157"/>
            <a:ext cx="1676395" cy="5072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(energy-efficiency (EEC)) </a:t>
            </a:r>
            <a:br>
              <a:rPr lang="en-US" sz="1000">
                <a:solidFill>
                  <a:schemeClr val="tx1"/>
                </a:solidFill>
              </a:rPr>
            </a:br>
            <a:r>
              <a:rPr lang="en-US" sz="1000">
                <a:solidFill>
                  <a:schemeClr val="tx1"/>
                </a:solidFill>
              </a:rPr>
              <a:t>Capital accumulation</a:t>
            </a:r>
          </a:p>
        </p:txBody>
      </p:sp>
      <p:cxnSp>
        <p:nvCxnSpPr>
          <p:cNvPr id="70" name="Straight Arrow Connector 69">
            <a:extLst>
              <a:ext uri="{FF2B5EF4-FFF2-40B4-BE49-F238E27FC236}">
                <a16:creationId xmlns:a16="http://schemas.microsoft.com/office/drawing/2014/main" id="{1A0BD542-B8A7-6DFB-9D57-1F266F2CE244}"/>
              </a:ext>
            </a:extLst>
          </p:cNvPr>
          <p:cNvCxnSpPr>
            <a:cxnSpLocks/>
          </p:cNvCxnSpPr>
          <p:nvPr/>
        </p:nvCxnSpPr>
        <p:spPr>
          <a:xfrm flipV="1">
            <a:off x="9129951" y="3477966"/>
            <a:ext cx="0" cy="469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FE5F4DBD-5A04-C590-0A7F-730FDF3BDCC5}"/>
              </a:ext>
            </a:extLst>
          </p:cNvPr>
          <p:cNvCxnSpPr>
            <a:cxnSpLocks/>
          </p:cNvCxnSpPr>
          <p:nvPr/>
        </p:nvCxnSpPr>
        <p:spPr>
          <a:xfrm flipV="1">
            <a:off x="8010495" y="3484605"/>
            <a:ext cx="0" cy="1414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4CD15B1-4929-4D4E-B136-09AA5D148416}"/>
              </a:ext>
            </a:extLst>
          </p:cNvPr>
          <p:cNvSpPr/>
          <p:nvPr/>
        </p:nvSpPr>
        <p:spPr>
          <a:xfrm>
            <a:off x="5676553" y="2815633"/>
            <a:ext cx="1550185" cy="507238"/>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Labor-Capital Bundle</a:t>
            </a:r>
            <a:br>
              <a:rPr lang="en-US" sz="1000">
                <a:solidFill>
                  <a:schemeClr val="tx1"/>
                </a:solidFill>
              </a:rPr>
            </a:br>
            <a:r>
              <a:rPr lang="en-US" sz="1000">
                <a:solidFill>
                  <a:schemeClr val="tx1"/>
                </a:solidFill>
              </a:rPr>
              <a:t>(EoS 1) </a:t>
            </a:r>
          </a:p>
        </p:txBody>
      </p:sp>
      <p:cxnSp>
        <p:nvCxnSpPr>
          <p:cNvPr id="73" name="Straight Arrow Connector 72">
            <a:extLst>
              <a:ext uri="{FF2B5EF4-FFF2-40B4-BE49-F238E27FC236}">
                <a16:creationId xmlns:a16="http://schemas.microsoft.com/office/drawing/2014/main" id="{65D88C98-4735-B35D-0CBF-B2DF5C09A037}"/>
              </a:ext>
            </a:extLst>
          </p:cNvPr>
          <p:cNvCxnSpPr>
            <a:cxnSpLocks/>
          </p:cNvCxnSpPr>
          <p:nvPr/>
        </p:nvCxnSpPr>
        <p:spPr>
          <a:xfrm flipV="1">
            <a:off x="6039428" y="3496445"/>
            <a:ext cx="0" cy="28758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1F202C3-1744-A496-5DCC-D10A01C38494}"/>
              </a:ext>
            </a:extLst>
          </p:cNvPr>
          <p:cNvSpPr txBox="1"/>
          <p:nvPr/>
        </p:nvSpPr>
        <p:spPr>
          <a:xfrm>
            <a:off x="5846865" y="6405308"/>
            <a:ext cx="1025611" cy="246221"/>
          </a:xfrm>
          <a:prstGeom prst="rect">
            <a:avLst/>
          </a:prstGeom>
          <a:noFill/>
        </p:spPr>
        <p:txBody>
          <a:bodyPr wrap="square" rtlCol="0">
            <a:spAutoFit/>
          </a:bodyPr>
          <a:lstStyle/>
          <a:p>
            <a:r>
              <a:rPr lang="en-US" sz="1000"/>
              <a:t>Labor</a:t>
            </a:r>
          </a:p>
        </p:txBody>
      </p:sp>
      <p:sp>
        <p:nvSpPr>
          <p:cNvPr id="75" name="TextBox 74">
            <a:extLst>
              <a:ext uri="{FF2B5EF4-FFF2-40B4-BE49-F238E27FC236}">
                <a16:creationId xmlns:a16="http://schemas.microsoft.com/office/drawing/2014/main" id="{3712F8B3-9D9A-5815-C7B1-84E970C48436}"/>
              </a:ext>
            </a:extLst>
          </p:cNvPr>
          <p:cNvSpPr txBox="1"/>
          <p:nvPr/>
        </p:nvSpPr>
        <p:spPr>
          <a:xfrm>
            <a:off x="6254064" y="6251415"/>
            <a:ext cx="930439" cy="400110"/>
          </a:xfrm>
          <a:prstGeom prst="rect">
            <a:avLst/>
          </a:prstGeom>
          <a:noFill/>
        </p:spPr>
        <p:txBody>
          <a:bodyPr wrap="square" rtlCol="0">
            <a:spAutoFit/>
          </a:bodyPr>
          <a:lstStyle/>
          <a:p>
            <a:pPr algn="ctr"/>
            <a:r>
              <a:rPr lang="en-US" sz="1000"/>
              <a:t>Investment </a:t>
            </a:r>
            <a:br>
              <a:rPr lang="en-US" sz="1000"/>
            </a:br>
            <a:r>
              <a:rPr lang="en-US" sz="1000"/>
              <a:t>goods</a:t>
            </a:r>
          </a:p>
        </p:txBody>
      </p:sp>
      <p:cxnSp>
        <p:nvCxnSpPr>
          <p:cNvPr id="76" name="Straight Arrow Connector 75">
            <a:extLst>
              <a:ext uri="{FF2B5EF4-FFF2-40B4-BE49-F238E27FC236}">
                <a16:creationId xmlns:a16="http://schemas.microsoft.com/office/drawing/2014/main" id="{44E17E6D-3E3B-459A-021F-0872F34A9CA9}"/>
              </a:ext>
            </a:extLst>
          </p:cNvPr>
          <p:cNvCxnSpPr>
            <a:cxnSpLocks/>
          </p:cNvCxnSpPr>
          <p:nvPr/>
        </p:nvCxnSpPr>
        <p:spPr>
          <a:xfrm flipV="1">
            <a:off x="6718553" y="4584356"/>
            <a:ext cx="0" cy="1654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4A2D91EB-AF0D-E07F-E622-573B1F247D74}"/>
              </a:ext>
            </a:extLst>
          </p:cNvPr>
          <p:cNvSpPr/>
          <p:nvPr/>
        </p:nvSpPr>
        <p:spPr>
          <a:xfrm>
            <a:off x="6306201" y="3986491"/>
            <a:ext cx="998873" cy="5072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(regular) Capital accumulation</a:t>
            </a:r>
          </a:p>
        </p:txBody>
      </p:sp>
      <p:cxnSp>
        <p:nvCxnSpPr>
          <p:cNvPr id="78" name="Straight Arrow Connector 77">
            <a:extLst>
              <a:ext uri="{FF2B5EF4-FFF2-40B4-BE49-F238E27FC236}">
                <a16:creationId xmlns:a16="http://schemas.microsoft.com/office/drawing/2014/main" id="{FE945A04-5BDB-EE96-8E44-E27011901DC1}"/>
              </a:ext>
            </a:extLst>
          </p:cNvPr>
          <p:cNvCxnSpPr>
            <a:cxnSpLocks/>
          </p:cNvCxnSpPr>
          <p:nvPr/>
        </p:nvCxnSpPr>
        <p:spPr>
          <a:xfrm flipV="1">
            <a:off x="6718553" y="3428999"/>
            <a:ext cx="0" cy="469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0AB9EDE-D2A2-444E-DBDA-762679C976DD}"/>
              </a:ext>
            </a:extLst>
          </p:cNvPr>
          <p:cNvCxnSpPr>
            <a:cxnSpLocks/>
          </p:cNvCxnSpPr>
          <p:nvPr/>
        </p:nvCxnSpPr>
        <p:spPr>
          <a:xfrm flipV="1">
            <a:off x="2544025" y="1067418"/>
            <a:ext cx="0" cy="342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F7EBB882-7D74-F924-7EAF-A2CC6DE5515E}"/>
              </a:ext>
            </a:extLst>
          </p:cNvPr>
          <p:cNvSpPr txBox="1"/>
          <p:nvPr/>
        </p:nvSpPr>
        <p:spPr>
          <a:xfrm>
            <a:off x="957557" y="667308"/>
            <a:ext cx="1025611" cy="400110"/>
          </a:xfrm>
          <a:prstGeom prst="rect">
            <a:avLst/>
          </a:prstGeom>
          <a:noFill/>
        </p:spPr>
        <p:txBody>
          <a:bodyPr wrap="square" rtlCol="0">
            <a:spAutoFit/>
          </a:bodyPr>
          <a:lstStyle/>
          <a:p>
            <a:pPr algn="ctr"/>
            <a:r>
              <a:rPr lang="en-US" sz="1000" b="1"/>
              <a:t>Domestic </a:t>
            </a:r>
            <a:br>
              <a:rPr lang="en-US" sz="1000" b="1"/>
            </a:br>
            <a:r>
              <a:rPr lang="en-US" sz="1000" b="1"/>
              <a:t>use</a:t>
            </a:r>
          </a:p>
        </p:txBody>
      </p:sp>
      <p:sp>
        <p:nvSpPr>
          <p:cNvPr id="88" name="TextBox 87">
            <a:extLst>
              <a:ext uri="{FF2B5EF4-FFF2-40B4-BE49-F238E27FC236}">
                <a16:creationId xmlns:a16="http://schemas.microsoft.com/office/drawing/2014/main" id="{B8C912CA-B629-86A5-EC73-16835592CEA8}"/>
              </a:ext>
            </a:extLst>
          </p:cNvPr>
          <p:cNvSpPr txBox="1"/>
          <p:nvPr/>
        </p:nvSpPr>
        <p:spPr>
          <a:xfrm>
            <a:off x="2051735" y="793287"/>
            <a:ext cx="1025611" cy="246221"/>
          </a:xfrm>
          <a:prstGeom prst="rect">
            <a:avLst/>
          </a:prstGeom>
          <a:noFill/>
        </p:spPr>
        <p:txBody>
          <a:bodyPr wrap="square" rtlCol="0">
            <a:spAutoFit/>
          </a:bodyPr>
          <a:lstStyle/>
          <a:p>
            <a:pPr algn="ctr"/>
            <a:r>
              <a:rPr lang="en-US" sz="1000" b="1"/>
              <a:t>Exports</a:t>
            </a:r>
          </a:p>
        </p:txBody>
      </p:sp>
      <p:cxnSp>
        <p:nvCxnSpPr>
          <p:cNvPr id="89" name="Straight Arrow Connector 88">
            <a:extLst>
              <a:ext uri="{FF2B5EF4-FFF2-40B4-BE49-F238E27FC236}">
                <a16:creationId xmlns:a16="http://schemas.microsoft.com/office/drawing/2014/main" id="{173756AA-316A-0D47-D1EE-47416E46249F}"/>
              </a:ext>
            </a:extLst>
          </p:cNvPr>
          <p:cNvCxnSpPr>
            <a:cxnSpLocks/>
          </p:cNvCxnSpPr>
          <p:nvPr/>
        </p:nvCxnSpPr>
        <p:spPr>
          <a:xfrm flipV="1">
            <a:off x="6805637" y="2175282"/>
            <a:ext cx="0" cy="469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7E6E1463-1F73-5E16-7965-20081F6BD822}"/>
              </a:ext>
            </a:extLst>
          </p:cNvPr>
          <p:cNvCxnSpPr>
            <a:cxnSpLocks/>
          </p:cNvCxnSpPr>
          <p:nvPr/>
        </p:nvCxnSpPr>
        <p:spPr>
          <a:xfrm flipV="1">
            <a:off x="7859144" y="2176749"/>
            <a:ext cx="0" cy="4695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FF88D3FE-5DB1-5ABC-F2FD-672A366757A9}"/>
              </a:ext>
            </a:extLst>
          </p:cNvPr>
          <p:cNvCxnSpPr>
            <a:cxnSpLocks/>
          </p:cNvCxnSpPr>
          <p:nvPr/>
        </p:nvCxnSpPr>
        <p:spPr>
          <a:xfrm flipV="1">
            <a:off x="7172808" y="1083491"/>
            <a:ext cx="0" cy="3422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557CCB18-EB36-7649-B89C-6D45706F9995}"/>
              </a:ext>
            </a:extLst>
          </p:cNvPr>
          <p:cNvSpPr txBox="1"/>
          <p:nvPr/>
        </p:nvSpPr>
        <p:spPr>
          <a:xfrm>
            <a:off x="6680518" y="837270"/>
            <a:ext cx="1025611" cy="246221"/>
          </a:xfrm>
          <a:prstGeom prst="rect">
            <a:avLst/>
          </a:prstGeom>
          <a:noFill/>
        </p:spPr>
        <p:txBody>
          <a:bodyPr wrap="square" rtlCol="0">
            <a:spAutoFit/>
          </a:bodyPr>
          <a:lstStyle/>
          <a:p>
            <a:pPr algn="ctr"/>
            <a:r>
              <a:rPr lang="en-US" sz="1000" b="1"/>
              <a:t>Exports</a:t>
            </a:r>
          </a:p>
        </p:txBody>
      </p:sp>
      <p:sp>
        <p:nvSpPr>
          <p:cNvPr id="2" name="TextBox 1">
            <a:extLst>
              <a:ext uri="{FF2B5EF4-FFF2-40B4-BE49-F238E27FC236}">
                <a16:creationId xmlns:a16="http://schemas.microsoft.com/office/drawing/2014/main" id="{ED502BBA-9689-A175-DF07-7AFD180191CD}"/>
              </a:ext>
            </a:extLst>
          </p:cNvPr>
          <p:cNvSpPr txBox="1"/>
          <p:nvPr/>
        </p:nvSpPr>
        <p:spPr>
          <a:xfrm>
            <a:off x="8371949" y="128135"/>
            <a:ext cx="3711337" cy="646331"/>
          </a:xfrm>
          <a:prstGeom prst="rect">
            <a:avLst/>
          </a:prstGeom>
          <a:noFill/>
        </p:spPr>
        <p:txBody>
          <a:bodyPr wrap="none" rtlCol="0">
            <a:spAutoFit/>
          </a:bodyPr>
          <a:lstStyle/>
          <a:p>
            <a:r>
              <a:rPr lang="en-US" dirty="0"/>
              <a:t>(Approach follows</a:t>
            </a:r>
            <a:br>
              <a:rPr lang="en-US" dirty="0"/>
            </a:br>
            <a:r>
              <a:rPr lang="en-US" dirty="0"/>
              <a:t>Pehl, Schreyer and </a:t>
            </a:r>
            <a:r>
              <a:rPr lang="en-US" dirty="0" err="1"/>
              <a:t>Luderer</a:t>
            </a:r>
            <a:r>
              <a:rPr lang="en-US" dirty="0"/>
              <a:t>, 2024)</a:t>
            </a:r>
          </a:p>
        </p:txBody>
      </p:sp>
    </p:spTree>
    <p:extLst>
      <p:ext uri="{BB962C8B-B14F-4D97-AF65-F5344CB8AC3E}">
        <p14:creationId xmlns:p14="http://schemas.microsoft.com/office/powerpoint/2010/main" val="44705991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a:t>Energy-Efficiency Capital Modelling</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5993C5F-C448-6542-89BC-ECE1A4FE3F56}"/>
                  </a:ext>
                </a:extLst>
              </p:cNvPr>
              <p:cNvSpPr>
                <a:spLocks noGrp="1"/>
              </p:cNvSpPr>
              <p:nvPr>
                <p:ph type="body" sz="quarter" idx="10"/>
              </p:nvPr>
            </p:nvSpPr>
            <p:spPr/>
            <p:txBody>
              <a:bodyPr>
                <a:normAutofit/>
              </a:bodyPr>
              <a:lstStyle/>
              <a:p>
                <a:pPr lvl="1"/>
                <a:r>
                  <a:rPr lang="en-US" sz="2000">
                    <a:solidFill>
                      <a:srgbClr val="000000"/>
                    </a:solidFill>
                    <a:effectLst/>
                    <a:latin typeface="Arial" panose="020B0604020202020204" pitchFamily="34" charset="0"/>
                    <a:ea typeface="SimSun" panose="02010600030101010101" pitchFamily="2" charset="-122"/>
                  </a:rPr>
                  <a:t>Elasticity of Substitution between the energy bundle and EEC capital is provided by Pehl, Schreyer and </a:t>
                </a:r>
                <a:r>
                  <a:rPr lang="en-US" sz="2000" err="1">
                    <a:solidFill>
                      <a:srgbClr val="000000"/>
                    </a:solidFill>
                    <a:effectLst/>
                    <a:latin typeface="Arial" panose="020B0604020202020204" pitchFamily="34" charset="0"/>
                    <a:ea typeface="SimSun" panose="02010600030101010101" pitchFamily="2" charset="-122"/>
                  </a:rPr>
                  <a:t>Luderer</a:t>
                </a:r>
                <a:r>
                  <a:rPr lang="en-US" sz="2000">
                    <a:solidFill>
                      <a:srgbClr val="000000"/>
                    </a:solidFill>
                    <a:effectLst/>
                    <a:latin typeface="Arial" panose="020B0604020202020204" pitchFamily="34" charset="0"/>
                    <a:ea typeface="SimSun" panose="02010600030101010101" pitchFamily="2" charset="-122"/>
                  </a:rPr>
                  <a:t> (2024): 1.7</a:t>
                </a:r>
                <a:br>
                  <a:rPr lang="en-US" sz="2000">
                    <a:solidFill>
                      <a:srgbClr val="000000"/>
                    </a:solidFill>
                    <a:effectLst/>
                    <a:latin typeface="Arial" panose="020B0604020202020204" pitchFamily="34" charset="0"/>
                    <a:ea typeface="SimSun" panose="02010600030101010101" pitchFamily="2" charset="-122"/>
                  </a:rPr>
                </a:br>
                <a:endParaRPr lang="en-US" sz="1800">
                  <a:solidFill>
                    <a:srgbClr val="000000"/>
                  </a:solidFill>
                  <a:effectLst/>
                  <a:latin typeface="Arial" panose="020B0604020202020204" pitchFamily="34" charset="0"/>
                  <a:ea typeface="SimSun" panose="02010600030101010101" pitchFamily="2" charset="-122"/>
                </a:endParaRPr>
              </a:p>
              <a:p>
                <a:pPr lvl="1"/>
                <a:r>
                  <a:rPr lang="en-US">
                    <a:solidFill>
                      <a:srgbClr val="000000"/>
                    </a:solidFill>
                    <a:latin typeface="Arial" panose="020B0604020202020204" pitchFamily="34" charset="0"/>
                    <a:ea typeface="SimSun" panose="02010600030101010101" pitchFamily="2" charset="-122"/>
                  </a:rPr>
                  <a:t>Initial share of EEC in total capital is not provided (and difficult to pin down!) </a:t>
                </a:r>
              </a:p>
              <a:p>
                <a:pPr lvl="1"/>
                <a:endParaRPr lang="en-US" sz="1800">
                  <a:solidFill>
                    <a:srgbClr val="000000"/>
                  </a:solidFill>
                  <a:effectLst/>
                  <a:latin typeface="Arial" panose="020B0604020202020204" pitchFamily="34" charset="0"/>
                  <a:ea typeface="SimSun" panose="02010600030101010101" pitchFamily="2" charset="-122"/>
                </a:endParaRPr>
              </a:p>
              <a:p>
                <a:pPr marL="0" lvl="1" indent="0">
                  <a:buNone/>
                </a:pPr>
                <a:r>
                  <a:rPr lang="en-US" sz="1800">
                    <a:solidFill>
                      <a:srgbClr val="000000"/>
                    </a:solidFill>
                    <a:latin typeface="Arial" panose="020B0604020202020204" pitchFamily="34" charset="0"/>
                    <a:ea typeface="SimSun" panose="02010600030101010101" pitchFamily="2" charset="-122"/>
                  </a:rPr>
                  <a:t>We use the following assumption as starting point:</a:t>
                </a:r>
                <a:br>
                  <a:rPr lang="en-US" sz="1800">
                    <a:solidFill>
                      <a:srgbClr val="000000"/>
                    </a:solidFill>
                    <a:latin typeface="Arial" panose="020B0604020202020204" pitchFamily="34" charset="0"/>
                    <a:ea typeface="SimSun" panose="02010600030101010101" pitchFamily="2" charset="-122"/>
                  </a:rPr>
                </a:br>
                <a:endParaRPr lang="en-US" sz="1800">
                  <a:solidFill>
                    <a:srgbClr val="000000"/>
                  </a:solidFill>
                  <a:latin typeface="Arial" panose="020B0604020202020204" pitchFamily="34" charset="0"/>
                  <a:ea typeface="SimSun" panose="02010600030101010101" pitchFamily="2" charset="-122"/>
                </a:endParaRPr>
              </a:p>
              <a:p>
                <a:pPr marL="0" lvl="1" indent="0">
                  <a:buNone/>
                </a:pPr>
                <a14:m>
                  <m:oMathPara xmlns:m="http://schemas.openxmlformats.org/officeDocument/2006/math">
                    <m:oMathParaPr>
                      <m:jc m:val="centerGroup"/>
                    </m:oMathParaPr>
                    <m:oMath xmlns:m="http://schemas.openxmlformats.org/officeDocument/2006/math">
                      <m:f>
                        <m:fPr>
                          <m:ctrlPr>
                            <a:rPr lang="en-US" sz="1800" i="1" dirty="0" smtClean="0">
                              <a:solidFill>
                                <a:srgbClr val="000000"/>
                              </a:solidFill>
                              <a:latin typeface="Cambria Math" panose="02040503050406030204" pitchFamily="18" charset="0"/>
                              <a:ea typeface="SimSun" panose="02010600030101010101" pitchFamily="2" charset="-122"/>
                            </a:rPr>
                          </m:ctrlPr>
                        </m:fPr>
                        <m:num>
                          <m:r>
                            <a:rPr lang="en-US" sz="1800" b="0" i="1" dirty="0" smtClean="0">
                              <a:solidFill>
                                <a:srgbClr val="000000"/>
                              </a:solidFill>
                              <a:latin typeface="Cambria Math" panose="02040503050406030204" pitchFamily="18" charset="0"/>
                              <a:ea typeface="SimSun" panose="02010600030101010101" pitchFamily="2" charset="-122"/>
                            </a:rPr>
                            <m:t>𝐸𝐸𝐶</m:t>
                          </m:r>
                          <m:r>
                            <a:rPr lang="en-US" sz="1800" b="0" i="1" dirty="0" smtClean="0">
                              <a:solidFill>
                                <a:srgbClr val="000000"/>
                              </a:solidFill>
                              <a:latin typeface="Cambria Math" panose="02040503050406030204" pitchFamily="18" charset="0"/>
                              <a:ea typeface="SimSun" panose="02010600030101010101" pitchFamily="2" charset="-122"/>
                            </a:rPr>
                            <m:t> </m:t>
                          </m:r>
                          <m:r>
                            <a:rPr lang="en-US" sz="1800" b="0" i="1" dirty="0" smtClean="0">
                              <a:solidFill>
                                <a:srgbClr val="000000"/>
                              </a:solidFill>
                              <a:latin typeface="Cambria Math" panose="02040503050406030204" pitchFamily="18" charset="0"/>
                              <a:ea typeface="SimSun" panose="02010600030101010101" pitchFamily="2" charset="-122"/>
                            </a:rPr>
                            <m:t>𝑐𝑎𝑝𝑖𝑡𝑎𝑙</m:t>
                          </m:r>
                        </m:num>
                        <m:den>
                          <m:r>
                            <a:rPr lang="en-US" sz="1800" b="0" i="1" dirty="0" smtClean="0">
                              <a:solidFill>
                                <a:srgbClr val="000000"/>
                              </a:solidFill>
                              <a:latin typeface="Cambria Math" panose="02040503050406030204" pitchFamily="18" charset="0"/>
                              <a:ea typeface="SimSun" panose="02010600030101010101" pitchFamily="2" charset="-122"/>
                            </a:rPr>
                            <m:t>𝑡𝑜𝑡𝑎𝑙</m:t>
                          </m:r>
                          <m:r>
                            <a:rPr lang="en-US" sz="1800" b="0" i="1" dirty="0" smtClean="0">
                              <a:solidFill>
                                <a:srgbClr val="000000"/>
                              </a:solidFill>
                              <a:latin typeface="Cambria Math" panose="02040503050406030204" pitchFamily="18" charset="0"/>
                              <a:ea typeface="SimSun" panose="02010600030101010101" pitchFamily="2" charset="-122"/>
                            </a:rPr>
                            <m:t> </m:t>
                          </m:r>
                          <m:r>
                            <a:rPr lang="en-US" sz="1800" b="0" i="1" dirty="0" smtClean="0">
                              <a:solidFill>
                                <a:srgbClr val="000000"/>
                              </a:solidFill>
                              <a:latin typeface="Cambria Math" panose="02040503050406030204" pitchFamily="18" charset="0"/>
                              <a:ea typeface="SimSun" panose="02010600030101010101" pitchFamily="2" charset="-122"/>
                            </a:rPr>
                            <m:t>𝑐𝑎𝑝𝑖𝑡𝑎𝑙</m:t>
                          </m:r>
                        </m:den>
                      </m:f>
                      <m:r>
                        <a:rPr lang="en-US" sz="1800" b="0" i="1" dirty="0" smtClean="0">
                          <a:solidFill>
                            <a:srgbClr val="000000"/>
                          </a:solidFill>
                          <a:latin typeface="Cambria Math" panose="02040503050406030204" pitchFamily="18" charset="0"/>
                          <a:ea typeface="SimSun" panose="02010600030101010101" pitchFamily="2" charset="-122"/>
                        </a:rPr>
                        <m:t>=</m:t>
                      </m:r>
                      <m:f>
                        <m:fPr>
                          <m:ctrlPr>
                            <a:rPr lang="en-US" sz="1800" b="0" i="1" dirty="0" smtClean="0">
                              <a:solidFill>
                                <a:srgbClr val="000000"/>
                              </a:solidFill>
                              <a:latin typeface="Cambria Math" panose="02040503050406030204" pitchFamily="18" charset="0"/>
                              <a:ea typeface="SimSun" panose="02010600030101010101" pitchFamily="2" charset="-122"/>
                            </a:rPr>
                          </m:ctrlPr>
                        </m:fPr>
                        <m:num>
                          <m:r>
                            <a:rPr lang="en-US" sz="1800" b="0" i="1" dirty="0" smtClean="0">
                              <a:solidFill>
                                <a:srgbClr val="000000"/>
                              </a:solidFill>
                              <a:latin typeface="Cambria Math" panose="02040503050406030204" pitchFamily="18" charset="0"/>
                              <a:ea typeface="SimSun" panose="02010600030101010101" pitchFamily="2" charset="-122"/>
                            </a:rPr>
                            <m:t>𝑒𝑛𝑒𝑟𝑔𝑦</m:t>
                          </m:r>
                          <m:r>
                            <a:rPr lang="en-US" sz="1800" b="0" i="1" dirty="0" smtClean="0">
                              <a:solidFill>
                                <a:srgbClr val="000000"/>
                              </a:solidFill>
                              <a:latin typeface="Cambria Math" panose="02040503050406030204" pitchFamily="18" charset="0"/>
                              <a:ea typeface="SimSun" panose="02010600030101010101" pitchFamily="2" charset="-122"/>
                            </a:rPr>
                            <m:t> </m:t>
                          </m:r>
                          <m:r>
                            <a:rPr lang="en-US" sz="1800" b="0" i="1" dirty="0" smtClean="0">
                              <a:solidFill>
                                <a:srgbClr val="000000"/>
                              </a:solidFill>
                              <a:latin typeface="Cambria Math" panose="02040503050406030204" pitchFamily="18" charset="0"/>
                              <a:ea typeface="SimSun" panose="02010600030101010101" pitchFamily="2" charset="-122"/>
                            </a:rPr>
                            <m:t>𝑒𝑥𝑝𝑒𝑛𝑑𝑖𝑡𝑢𝑟𝑒</m:t>
                          </m:r>
                        </m:num>
                        <m:den>
                          <m:r>
                            <a:rPr lang="en-US" sz="1800" b="0" i="1" dirty="0" smtClean="0">
                              <a:solidFill>
                                <a:srgbClr val="000000"/>
                              </a:solidFill>
                              <a:latin typeface="Cambria Math" panose="02040503050406030204" pitchFamily="18" charset="0"/>
                              <a:ea typeface="SimSun" panose="02010600030101010101" pitchFamily="2" charset="-122"/>
                            </a:rPr>
                            <m:t>𝑑𝑜𝑚𝑒𝑠𝑡𝑖𝑐</m:t>
                          </m:r>
                          <m:r>
                            <a:rPr lang="en-US" sz="1800" b="0" i="1" dirty="0" smtClean="0">
                              <a:solidFill>
                                <a:srgbClr val="000000"/>
                              </a:solidFill>
                              <a:latin typeface="Cambria Math" panose="02040503050406030204" pitchFamily="18" charset="0"/>
                              <a:ea typeface="SimSun" panose="02010600030101010101" pitchFamily="2" charset="-122"/>
                            </a:rPr>
                            <m:t> </m:t>
                          </m:r>
                          <m:r>
                            <a:rPr lang="en-US" sz="1800" b="0" i="1" dirty="0" smtClean="0">
                              <a:solidFill>
                                <a:srgbClr val="000000"/>
                              </a:solidFill>
                              <a:latin typeface="Cambria Math" panose="02040503050406030204" pitchFamily="18" charset="0"/>
                              <a:ea typeface="SimSun" panose="02010600030101010101" pitchFamily="2" charset="-122"/>
                            </a:rPr>
                            <m:t>𝑠𝑢𝑝𝑝𝑙𝑦</m:t>
                          </m:r>
                        </m:den>
                      </m:f>
                    </m:oMath>
                  </m:oMathPara>
                </a14:m>
                <a:endParaRPr lang="en-US" sz="1800">
                  <a:solidFill>
                    <a:srgbClr val="000000"/>
                  </a:solidFill>
                  <a:latin typeface="Arial" panose="020B0604020202020204" pitchFamily="34" charset="0"/>
                  <a:ea typeface="SimSun" panose="02010600030101010101" pitchFamily="2" charset="-122"/>
                </a:endParaRPr>
              </a:p>
              <a:p>
                <a:pPr marL="0" lvl="1" indent="0">
                  <a:buNone/>
                </a:pPr>
                <a:endParaRPr lang="en-US" sz="1800">
                  <a:solidFill>
                    <a:srgbClr val="000000"/>
                  </a:solidFill>
                  <a:latin typeface="Arial" panose="020B0604020202020204" pitchFamily="34" charset="0"/>
                  <a:ea typeface="SimSun" panose="02010600030101010101" pitchFamily="2" charset="-122"/>
                </a:endParaRPr>
              </a:p>
              <a:p>
                <a:pPr marL="0" lvl="1" indent="0">
                  <a:buNone/>
                </a:pPr>
                <a:r>
                  <a:rPr lang="en-US" sz="1800">
                    <a:solidFill>
                      <a:srgbClr val="000000"/>
                    </a:solidFill>
                    <a:latin typeface="Arial" panose="020B0604020202020204" pitchFamily="34" charset="0"/>
                    <a:ea typeface="SimSun" panose="02010600030101010101" pitchFamily="2" charset="-122"/>
                  </a:rPr>
                  <a:t>Results:</a:t>
                </a:r>
              </a:p>
              <a:p>
                <a:pPr marL="0" lvl="1" indent="0">
                  <a:buNone/>
                </a:pPr>
                <a:endParaRPr lang="en-US" sz="1800">
                  <a:solidFill>
                    <a:srgbClr val="000000"/>
                  </a:solidFill>
                  <a:effectLst/>
                  <a:latin typeface="Arial" panose="020B0604020202020204" pitchFamily="34" charset="0"/>
                  <a:ea typeface="SimSun" panose="02010600030101010101" pitchFamily="2" charset="-122"/>
                </a:endParaRPr>
              </a:p>
              <a:p>
                <a:pPr marL="0" lvl="1" indent="0">
                  <a:buNone/>
                </a:pPr>
                <a:endParaRPr lang="en-US" sz="1800">
                  <a:solidFill>
                    <a:srgbClr val="000000"/>
                  </a:solidFill>
                  <a:effectLst/>
                  <a:latin typeface="Arial" panose="020B0604020202020204" pitchFamily="34" charset="0"/>
                  <a:ea typeface="SimSun" panose="02010600030101010101" pitchFamily="2" charset="-122"/>
                </a:endParaRPr>
              </a:p>
              <a:p>
                <a:pPr marL="0" lvl="1" indent="0">
                  <a:buNone/>
                </a:pPr>
                <a:endParaRPr lang="en-US"/>
              </a:p>
            </p:txBody>
          </p:sp>
        </mc:Choice>
        <mc:Fallback xmlns="">
          <p:sp>
            <p:nvSpPr>
              <p:cNvPr id="5" name="Text Placeholder 4">
                <a:extLst>
                  <a:ext uri="{FF2B5EF4-FFF2-40B4-BE49-F238E27FC236}">
                    <a16:creationId xmlns:a16="http://schemas.microsoft.com/office/drawing/2014/main" id="{55993C5F-C448-6542-89BC-ECE1A4FE3F56}"/>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1506" r="-878"/>
                </a:stretch>
              </a:blipFill>
            </p:spPr>
            <p:txBody>
              <a:bodyPr/>
              <a:lstStyle/>
              <a:p>
                <a:r>
                  <a:rPr lang="en-US">
                    <a:noFill/>
                  </a:rPr>
                  <a:t> </a:t>
                </a:r>
              </a:p>
            </p:txBody>
          </p:sp>
        </mc:Fallback>
      </mc:AlternateContent>
      <p:graphicFrame>
        <p:nvGraphicFramePr>
          <p:cNvPr id="12" name="Table 11">
            <a:extLst>
              <a:ext uri="{FF2B5EF4-FFF2-40B4-BE49-F238E27FC236}">
                <a16:creationId xmlns:a16="http://schemas.microsoft.com/office/drawing/2014/main" id="{0C2A0653-8A0A-AB31-BD1C-4D2F21AE781E}"/>
              </a:ext>
            </a:extLst>
          </p:cNvPr>
          <p:cNvGraphicFramePr>
            <a:graphicFrameLocks noGrp="1"/>
          </p:cNvGraphicFramePr>
          <p:nvPr/>
        </p:nvGraphicFramePr>
        <p:xfrm>
          <a:off x="1236662" y="5247234"/>
          <a:ext cx="9448390" cy="828850"/>
        </p:xfrm>
        <a:graphic>
          <a:graphicData uri="http://schemas.openxmlformats.org/drawingml/2006/table">
            <a:tbl>
              <a:tblPr>
                <a:tableStyleId>{5C22544A-7EE6-4342-B048-85BDC9FD1C3A}</a:tableStyleId>
              </a:tblPr>
              <a:tblGrid>
                <a:gridCol w="25400">
                  <a:extLst>
                    <a:ext uri="{9D8B030D-6E8A-4147-A177-3AD203B41FA5}">
                      <a16:colId xmlns:a16="http://schemas.microsoft.com/office/drawing/2014/main" val="2608317163"/>
                    </a:ext>
                  </a:extLst>
                </a:gridCol>
                <a:gridCol w="5346382">
                  <a:extLst>
                    <a:ext uri="{9D8B030D-6E8A-4147-A177-3AD203B41FA5}">
                      <a16:colId xmlns:a16="http://schemas.microsoft.com/office/drawing/2014/main" val="4111103623"/>
                    </a:ext>
                  </a:extLst>
                </a:gridCol>
                <a:gridCol w="1019152">
                  <a:extLst>
                    <a:ext uri="{9D8B030D-6E8A-4147-A177-3AD203B41FA5}">
                      <a16:colId xmlns:a16="http://schemas.microsoft.com/office/drawing/2014/main" val="3910851501"/>
                    </a:ext>
                  </a:extLst>
                </a:gridCol>
                <a:gridCol w="1019152">
                  <a:extLst>
                    <a:ext uri="{9D8B030D-6E8A-4147-A177-3AD203B41FA5}">
                      <a16:colId xmlns:a16="http://schemas.microsoft.com/office/drawing/2014/main" val="1763591196"/>
                    </a:ext>
                  </a:extLst>
                </a:gridCol>
                <a:gridCol w="1019152">
                  <a:extLst>
                    <a:ext uri="{9D8B030D-6E8A-4147-A177-3AD203B41FA5}">
                      <a16:colId xmlns:a16="http://schemas.microsoft.com/office/drawing/2014/main" val="3847501491"/>
                    </a:ext>
                  </a:extLst>
                </a:gridCol>
                <a:gridCol w="1019152">
                  <a:extLst>
                    <a:ext uri="{9D8B030D-6E8A-4147-A177-3AD203B41FA5}">
                      <a16:colId xmlns:a16="http://schemas.microsoft.com/office/drawing/2014/main" val="1203196524"/>
                    </a:ext>
                  </a:extLst>
                </a:gridCol>
              </a:tblGrid>
              <a:tr h="257175">
                <a:tc>
                  <a:txBody>
                    <a:bodyPr/>
                    <a:lstStyle/>
                    <a:p>
                      <a:pPr algn="l" fontAlgn="b"/>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US" sz="1600" b="1" u="none" strike="noStrike">
                          <a:effectLst/>
                        </a:rPr>
                        <a:t>Energy costs as share of domestic supply </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b="1" u="none" strike="noStrike">
                          <a:effectLst/>
                        </a:rPr>
                        <a:t>CHN</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b="1" u="none" strike="noStrike">
                          <a:effectLst/>
                        </a:rPr>
                        <a:t>EUR</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b="1" u="none" strike="noStrike">
                          <a:effectLst/>
                        </a:rPr>
                        <a:t>RC1</a:t>
                      </a:r>
                      <a:endParaRPr lang="en-US" sz="1600" b="1"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b="1" u="none" strike="noStrike">
                          <a:effectLst/>
                        </a:rPr>
                        <a:t>USA</a:t>
                      </a:r>
                      <a:endParaRPr lang="en-US" sz="16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007765002"/>
                  </a:ext>
                </a:extLst>
              </a:tr>
              <a:tr h="314500">
                <a:tc gridSpan="2">
                  <a:txBody>
                    <a:bodyPr/>
                    <a:lstStyle/>
                    <a:p>
                      <a:pPr algn="l" fontAlgn="b"/>
                      <a:r>
                        <a:rPr lang="en-US" sz="1600" b="0" i="0" u="none" strike="noStrike">
                          <a:solidFill>
                            <a:srgbClr val="000000"/>
                          </a:solidFill>
                          <a:effectLst/>
                          <a:latin typeface="Arial" panose="020B0604020202020204" pitchFamily="34" charset="0"/>
                        </a:rPr>
                        <a:t>Energy-intensive tradables</a:t>
                      </a:r>
                    </a:p>
                  </a:txBody>
                  <a:tcPr marL="0" marR="0" marT="0" marB="0" anchor="b"/>
                </a:tc>
                <a:tc hMerge="1">
                  <a:txBody>
                    <a:bodyPr/>
                    <a:lstStyle/>
                    <a:p>
                      <a:endParaRPr lang="en-US"/>
                    </a:p>
                  </a:txBody>
                  <a:tcPr/>
                </a:tc>
                <a:tc>
                  <a:txBody>
                    <a:bodyPr/>
                    <a:lstStyle/>
                    <a:p>
                      <a:pPr algn="ctr" fontAlgn="b"/>
                      <a:r>
                        <a:rPr lang="en-US" sz="1600" u="none" strike="noStrike">
                          <a:effectLst/>
                        </a:rPr>
                        <a:t>26%</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a:effectLst/>
                        </a:rPr>
                        <a:t>27%</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a:effectLst/>
                        </a:rPr>
                        <a:t>26%</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a:effectLst/>
                        </a:rPr>
                        <a:t>25%</a:t>
                      </a:r>
                      <a:endParaRPr lang="en-US"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41142332"/>
                  </a:ext>
                </a:extLst>
              </a:tr>
              <a:tr h="257175">
                <a:tc gridSpan="2">
                  <a:txBody>
                    <a:bodyPr/>
                    <a:lstStyle/>
                    <a:p>
                      <a:pPr algn="l" fontAlgn="b"/>
                      <a:r>
                        <a:rPr lang="en-US" sz="1600" u="none" strike="noStrike">
                          <a:effectLst/>
                        </a:rPr>
                        <a:t>(Regular) tradables</a:t>
                      </a:r>
                      <a:endParaRPr lang="en-US" sz="1600" b="0"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ctr" fontAlgn="b"/>
                      <a:r>
                        <a:rPr lang="en-US" sz="1600" u="none" strike="noStrike">
                          <a:effectLst/>
                        </a:rPr>
                        <a:t>20%</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a:effectLst/>
                        </a:rPr>
                        <a:t>13%</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a:effectLst/>
                        </a:rPr>
                        <a:t>20%</a:t>
                      </a:r>
                      <a:endParaRPr lang="en-US" sz="1600" b="0" i="0" u="none" strike="noStrike">
                        <a:solidFill>
                          <a:srgbClr val="000000"/>
                        </a:solidFill>
                        <a:effectLst/>
                        <a:latin typeface="Arial" panose="020B0604020202020204" pitchFamily="34" charset="0"/>
                      </a:endParaRPr>
                    </a:p>
                  </a:txBody>
                  <a:tcPr marL="0" marR="0" marT="0" marB="0" anchor="b"/>
                </a:tc>
                <a:tc>
                  <a:txBody>
                    <a:bodyPr/>
                    <a:lstStyle/>
                    <a:p>
                      <a:pPr algn="ctr" fontAlgn="b"/>
                      <a:r>
                        <a:rPr lang="en-US" sz="1600" u="none" strike="noStrike">
                          <a:effectLst/>
                        </a:rPr>
                        <a:t>17%</a:t>
                      </a:r>
                      <a:endParaRPr lang="en-US"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25034742"/>
                  </a:ext>
                </a:extLst>
              </a:tr>
            </a:tbl>
          </a:graphicData>
        </a:graphic>
      </p:graphicFrame>
    </p:spTree>
    <p:extLst>
      <p:ext uri="{BB962C8B-B14F-4D97-AF65-F5344CB8AC3E}">
        <p14:creationId xmlns:p14="http://schemas.microsoft.com/office/powerpoint/2010/main" val="299198991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926C-8EDB-0B42-C747-1C595311C05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B72CC0-25B9-7F4D-C84F-48C8B3EFE1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9010" y="1930558"/>
            <a:ext cx="3428582" cy="2743200"/>
          </a:xfrm>
          <a:prstGeom prst="rect">
            <a:avLst/>
          </a:prstGeom>
          <a:noFill/>
          <a:ln>
            <a:noFill/>
          </a:ln>
        </p:spPr>
      </p:pic>
      <p:sp>
        <p:nvSpPr>
          <p:cNvPr id="5" name="Title 3">
            <a:extLst>
              <a:ext uri="{FF2B5EF4-FFF2-40B4-BE49-F238E27FC236}">
                <a16:creationId xmlns:a16="http://schemas.microsoft.com/office/drawing/2014/main" id="{AD802DD1-957E-5AAA-9D10-8B50FA433E4A}"/>
              </a:ext>
            </a:extLst>
          </p:cNvPr>
          <p:cNvSpPr>
            <a:spLocks noGrp="1"/>
          </p:cNvSpPr>
          <p:nvPr>
            <p:ph type="title"/>
          </p:nvPr>
        </p:nvSpPr>
        <p:spPr>
          <a:xfrm>
            <a:off x="228600" y="-37329"/>
            <a:ext cx="11781692" cy="1124027"/>
          </a:xfrm>
        </p:spPr>
        <p:txBody>
          <a:bodyPr>
            <a:normAutofit/>
          </a:bodyPr>
          <a:lstStyle/>
          <a:p>
            <a:r>
              <a:rPr lang="en-US" dirty="0"/>
              <a:t>Central Scenario Sectoral effects</a:t>
            </a:r>
          </a:p>
        </p:txBody>
      </p:sp>
      <p:pic>
        <p:nvPicPr>
          <p:cNvPr id="6" name="Picture 5">
            <a:extLst>
              <a:ext uri="{FF2B5EF4-FFF2-40B4-BE49-F238E27FC236}">
                <a16:creationId xmlns:a16="http://schemas.microsoft.com/office/drawing/2014/main" id="{78FD7020-09F7-048D-C220-B74C10786C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415" y="1565128"/>
            <a:ext cx="2863669" cy="2286000"/>
          </a:xfrm>
          <a:prstGeom prst="rect">
            <a:avLst/>
          </a:prstGeom>
          <a:noFill/>
          <a:ln>
            <a:noFill/>
          </a:ln>
        </p:spPr>
      </p:pic>
      <p:sp>
        <p:nvSpPr>
          <p:cNvPr id="8" name="TextBox 7">
            <a:extLst>
              <a:ext uri="{FF2B5EF4-FFF2-40B4-BE49-F238E27FC236}">
                <a16:creationId xmlns:a16="http://schemas.microsoft.com/office/drawing/2014/main" id="{8464BC31-3365-87D6-BC08-356982DC4842}"/>
              </a:ext>
            </a:extLst>
          </p:cNvPr>
          <p:cNvSpPr txBox="1"/>
          <p:nvPr/>
        </p:nvSpPr>
        <p:spPr>
          <a:xfrm>
            <a:off x="181708" y="1086698"/>
            <a:ext cx="4238055" cy="383503"/>
          </a:xfrm>
          <a:prstGeom prst="rect">
            <a:avLst/>
          </a:prstGeom>
          <a:noFill/>
        </p:spPr>
        <p:txBody>
          <a:bodyPr wrap="square">
            <a:spAutoFit/>
          </a:bodyPr>
          <a:lstStyle/>
          <a:p>
            <a:pPr marL="0" lvl="1" indent="0">
              <a:lnSpc>
                <a:spcPct val="115000"/>
              </a:lnSpc>
              <a:spcAft>
                <a:spcPts val="1200"/>
              </a:spcAft>
              <a:buNone/>
            </a:pPr>
            <a:r>
              <a:rPr lang="en-US" sz="1800" b="1" dirty="0">
                <a:latin typeface="Segoe UI" panose="020B0502040204020203" pitchFamily="34" charset="0"/>
                <a:ea typeface="Arial" panose="020B0604020202020204" pitchFamily="34" charset="0"/>
                <a:cs typeface="Times New Roman" panose="02020603050405020304" pitchFamily="18" charset="0"/>
              </a:rPr>
              <a:t>Carbon prices </a:t>
            </a:r>
            <a:r>
              <a:rPr lang="en-US" sz="1800" dirty="0">
                <a:latin typeface="Segoe UI" panose="020B0502040204020203" pitchFamily="34" charset="0"/>
                <a:ea typeface="Arial" panose="020B0604020202020204" pitchFamily="34" charset="0"/>
                <a:cs typeface="Times New Roman" panose="02020603050405020304" pitchFamily="18" charset="0"/>
              </a:rPr>
              <a:t>rise to meet targets</a:t>
            </a:r>
          </a:p>
        </p:txBody>
      </p:sp>
      <p:pic>
        <p:nvPicPr>
          <p:cNvPr id="9" name="Picture 8">
            <a:extLst>
              <a:ext uri="{FF2B5EF4-FFF2-40B4-BE49-F238E27FC236}">
                <a16:creationId xmlns:a16="http://schemas.microsoft.com/office/drawing/2014/main" id="{D1ABA902-0358-429B-D545-D2503523E8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19" y="4572000"/>
            <a:ext cx="2859665" cy="2286000"/>
          </a:xfrm>
          <a:prstGeom prst="rect">
            <a:avLst/>
          </a:prstGeom>
          <a:noFill/>
          <a:ln>
            <a:noFill/>
          </a:ln>
        </p:spPr>
      </p:pic>
      <p:sp>
        <p:nvSpPr>
          <p:cNvPr id="10" name="TextBox 9">
            <a:extLst>
              <a:ext uri="{FF2B5EF4-FFF2-40B4-BE49-F238E27FC236}">
                <a16:creationId xmlns:a16="http://schemas.microsoft.com/office/drawing/2014/main" id="{8F02AD3C-9184-BA03-D96A-781BF2A4F90A}"/>
              </a:ext>
            </a:extLst>
          </p:cNvPr>
          <p:cNvSpPr txBox="1"/>
          <p:nvPr/>
        </p:nvSpPr>
        <p:spPr>
          <a:xfrm>
            <a:off x="1025658" y="2018637"/>
            <a:ext cx="1408044"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Carbon Prices</a:t>
            </a:r>
          </a:p>
        </p:txBody>
      </p:sp>
      <p:sp>
        <p:nvSpPr>
          <p:cNvPr id="12" name="TextBox 11">
            <a:extLst>
              <a:ext uri="{FF2B5EF4-FFF2-40B4-BE49-F238E27FC236}">
                <a16:creationId xmlns:a16="http://schemas.microsoft.com/office/drawing/2014/main" id="{F54681A5-B13F-2C9D-65B1-A18DE4C98601}"/>
              </a:ext>
            </a:extLst>
          </p:cNvPr>
          <p:cNvSpPr txBox="1"/>
          <p:nvPr/>
        </p:nvSpPr>
        <p:spPr>
          <a:xfrm>
            <a:off x="905113" y="5176560"/>
            <a:ext cx="1408044" cy="318805"/>
          </a:xfrm>
          <a:prstGeom prst="rect">
            <a:avLst/>
          </a:prstGeom>
          <a:noFill/>
        </p:spPr>
        <p:txBody>
          <a:bodyPr wrap="square">
            <a:spAutoFit/>
          </a:bodyPr>
          <a:lstStyle/>
          <a:p>
            <a:pPr marL="0" lvl="1" indent="0">
              <a:lnSpc>
                <a:spcPct val="115000"/>
              </a:lnSpc>
              <a:spcAft>
                <a:spcPts val="1200"/>
              </a:spcAft>
              <a:buNone/>
            </a:pPr>
            <a:r>
              <a:rPr lang="en-US" sz="1400" dirty="0">
                <a:latin typeface="Segoe UI" panose="020B0502040204020203" pitchFamily="34" charset="0"/>
                <a:ea typeface="Arial" panose="020B0604020202020204" pitchFamily="34" charset="0"/>
                <a:cs typeface="Times New Roman" panose="02020603050405020304" pitchFamily="18" charset="0"/>
              </a:rPr>
              <a:t>Revenues</a:t>
            </a:r>
          </a:p>
        </p:txBody>
      </p:sp>
      <p:sp>
        <p:nvSpPr>
          <p:cNvPr id="13" name="TextBox 12">
            <a:extLst>
              <a:ext uri="{FF2B5EF4-FFF2-40B4-BE49-F238E27FC236}">
                <a16:creationId xmlns:a16="http://schemas.microsoft.com/office/drawing/2014/main" id="{D1213E0A-88F1-5E48-6B5D-3F130190D9EB}"/>
              </a:ext>
            </a:extLst>
          </p:cNvPr>
          <p:cNvSpPr txBox="1"/>
          <p:nvPr/>
        </p:nvSpPr>
        <p:spPr>
          <a:xfrm>
            <a:off x="4271181" y="1086698"/>
            <a:ext cx="4146621" cy="5700343"/>
          </a:xfrm>
          <a:prstGeom prst="rect">
            <a:avLst/>
          </a:prstGeom>
          <a:noFill/>
        </p:spPr>
        <p:txBody>
          <a:bodyPr wrap="square">
            <a:spAutoFit/>
          </a:bodyPr>
          <a:lstStyle/>
          <a:p>
            <a:pPr marL="0" lvl="1" indent="0">
              <a:lnSpc>
                <a:spcPct val="115000"/>
              </a:lnSpc>
              <a:spcAft>
                <a:spcPts val="600"/>
              </a:spcAft>
              <a:buNone/>
            </a:pPr>
            <a:r>
              <a:rPr lang="en-US" dirty="0">
                <a:latin typeface="Segoe UI" panose="020B0502040204020203" pitchFamily="34" charset="0"/>
                <a:ea typeface="Arial" panose="020B0604020202020204" pitchFamily="34" charset="0"/>
                <a:cs typeface="Times New Roman" panose="02020603050405020304" pitchFamily="18" charset="0"/>
              </a:rPr>
              <a:t>Shift in relative prices and new subsidies reshuffle investment flows:</a:t>
            </a:r>
          </a:p>
          <a:p>
            <a:pPr marL="285750" lvl="1" indent="-285750">
              <a:lnSpc>
                <a:spcPct val="115000"/>
              </a:lnSpc>
              <a:spcAft>
                <a:spcPts val="1800"/>
              </a:spcAft>
              <a:buFont typeface="Arial" panose="020B0604020202020204" pitchFamily="34" charset="0"/>
              <a:buChar char="•"/>
            </a:pPr>
            <a:r>
              <a:rPr lang="en-US" b="1" dirty="0">
                <a:latin typeface="Segoe UI" panose="020B0502040204020203" pitchFamily="34" charset="0"/>
                <a:ea typeface="Arial" panose="020B0604020202020204" pitchFamily="34" charset="0"/>
                <a:cs typeface="Times New Roman" panose="02020603050405020304" pitchFamily="18" charset="0"/>
              </a:rPr>
              <a:t>“Green” investment rises significantly. In 2030: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Renewables +450%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Home insulation +100%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Energy-efficiency in industry +50%</a:t>
            </a:r>
            <a:br>
              <a:rPr lang="en-US" dirty="0">
                <a:latin typeface="Segoe UI" panose="020B0502040204020203" pitchFamily="34" charset="0"/>
                <a:ea typeface="Arial" panose="020B0604020202020204" pitchFamily="34" charset="0"/>
                <a:cs typeface="Times New Roman" panose="02020603050405020304" pitchFamily="18" charset="0"/>
              </a:rPr>
            </a:br>
            <a:r>
              <a:rPr lang="en-US" dirty="0">
                <a:latin typeface="Segoe UI" panose="020B0502040204020203" pitchFamily="34" charset="0"/>
                <a:ea typeface="Arial" panose="020B0604020202020204" pitchFamily="34" charset="0"/>
                <a:cs typeface="Times New Roman" panose="02020603050405020304" pitchFamily="18" charset="0"/>
              </a:rPr>
              <a:t>- Spending on EVs +130%</a:t>
            </a:r>
          </a:p>
          <a:p>
            <a:pPr marL="285750" lvl="1" indent="-285750">
              <a:lnSpc>
                <a:spcPct val="115000"/>
              </a:lnSpc>
              <a:spcAft>
                <a:spcPts val="1800"/>
              </a:spcAft>
              <a:buFont typeface="Arial" panose="020B0604020202020204" pitchFamily="34" charset="0"/>
              <a:buChar char="•"/>
            </a:pPr>
            <a:r>
              <a:rPr lang="en-US" b="1" dirty="0">
                <a:latin typeface="Segoe UI" panose="020B0502040204020203" pitchFamily="34" charset="0"/>
                <a:ea typeface="Arial" panose="020B0604020202020204" pitchFamily="34" charset="0"/>
                <a:cs typeface="Times New Roman" panose="02020603050405020304" pitchFamily="18" charset="0"/>
              </a:rPr>
              <a:t>“Brown” investment declines</a:t>
            </a:r>
            <a:r>
              <a:rPr lang="en-US" dirty="0">
                <a:latin typeface="Segoe UI" panose="020B0502040204020203" pitchFamily="34" charset="0"/>
                <a:ea typeface="Arial" panose="020B0604020202020204" pitchFamily="34" charset="0"/>
                <a:cs typeface="Times New Roman" panose="02020603050405020304" pitchFamily="18" charset="0"/>
              </a:rPr>
              <a:t>, driven by gas heating and remaining oil and gas extraction. </a:t>
            </a:r>
          </a:p>
          <a:p>
            <a:pPr marL="285750" lvl="1" indent="-285750">
              <a:lnSpc>
                <a:spcPct val="115000"/>
              </a:lnSpc>
              <a:spcAft>
                <a:spcPts val="600"/>
              </a:spcAft>
              <a:buFont typeface="Arial" panose="020B0604020202020204" pitchFamily="34" charset="0"/>
              <a:buChar char="•"/>
            </a:pPr>
            <a:r>
              <a:rPr lang="en-US" b="1" dirty="0">
                <a:latin typeface="Segoe UI" panose="020B0502040204020203" pitchFamily="34" charset="0"/>
                <a:ea typeface="Arial" panose="020B0604020202020204" pitchFamily="34" charset="0"/>
                <a:cs typeface="Times New Roman" panose="02020603050405020304" pitchFamily="18" charset="0"/>
              </a:rPr>
              <a:t>“Other” investment virtually constant </a:t>
            </a:r>
            <a:r>
              <a:rPr lang="en-US" dirty="0">
                <a:latin typeface="Segoe UI" panose="020B0502040204020203" pitchFamily="34" charset="0"/>
                <a:ea typeface="Arial" panose="020B0604020202020204" pitchFamily="34" charset="0"/>
                <a:cs typeface="Times New Roman" panose="02020603050405020304" pitchFamily="18" charset="0"/>
              </a:rPr>
              <a:t>(not shown), reflecting a minor impact on the electricity price.</a:t>
            </a:r>
            <a:br>
              <a:rPr lang="en-US" dirty="0">
                <a:latin typeface="Segoe UI" panose="020B0502040204020203" pitchFamily="34" charset="0"/>
                <a:ea typeface="Arial" panose="020B0604020202020204" pitchFamily="34" charset="0"/>
                <a:cs typeface="Times New Roman" panose="02020603050405020304" pitchFamily="18" charset="0"/>
              </a:rPr>
            </a:b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EAACAD1-6158-FD2D-AF1F-FEF4D657B9A0}"/>
              </a:ext>
            </a:extLst>
          </p:cNvPr>
          <p:cNvSpPr txBox="1"/>
          <p:nvPr/>
        </p:nvSpPr>
        <p:spPr>
          <a:xfrm>
            <a:off x="8538347" y="1086698"/>
            <a:ext cx="3518837" cy="1097545"/>
          </a:xfrm>
          <a:prstGeom prst="rect">
            <a:avLst/>
          </a:prstGeom>
          <a:noFill/>
        </p:spPr>
        <p:txBody>
          <a:bodyPr wrap="square">
            <a:spAutoFit/>
          </a:bodyPr>
          <a:lstStyle/>
          <a:p>
            <a:pPr marL="0" lvl="1" indent="0">
              <a:lnSpc>
                <a:spcPct val="115000"/>
              </a:lnSpc>
              <a:spcAft>
                <a:spcPts val="600"/>
              </a:spcAft>
              <a:buNone/>
            </a:pPr>
            <a:r>
              <a:rPr lang="en-US" b="1" dirty="0">
                <a:latin typeface="Segoe UI" panose="020B0502040204020203" pitchFamily="34" charset="0"/>
                <a:ea typeface="Arial" panose="020B0604020202020204" pitchFamily="34" charset="0"/>
                <a:cs typeface="Times New Roman" panose="02020603050405020304" pitchFamily="18" charset="0"/>
              </a:rPr>
              <a:t>Material but more moderate rise in aggregate investment</a:t>
            </a:r>
            <a:r>
              <a:rPr lang="en-US" dirty="0">
                <a:latin typeface="Segoe UI" panose="020B0502040204020203" pitchFamily="34" charset="0"/>
                <a:ea typeface="Arial" panose="020B0604020202020204" pitchFamily="34" charset="0"/>
                <a:cs typeface="Times New Roman" panose="02020603050405020304" pitchFamily="18" charset="0"/>
              </a:rPr>
              <a:t> </a:t>
            </a:r>
            <a:endParaRPr lang="en-US" sz="1800" dirty="0">
              <a:latin typeface="Segoe UI" panose="020B0502040204020203" pitchFamily="34" charset="0"/>
              <a:ea typeface="Arial" panose="020B0604020202020204" pitchFamily="34" charset="0"/>
              <a:cs typeface="Times New Roman" panose="02020603050405020304" pitchFamily="18" charset="0"/>
            </a:endParaRPr>
          </a:p>
          <a:p>
            <a:pPr marL="0" lvl="1">
              <a:lnSpc>
                <a:spcPct val="115000"/>
              </a:lnSpc>
              <a:spcAft>
                <a:spcPts val="1200"/>
              </a:spcAft>
            </a:pP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DA4B8AE5-86AC-0B2C-258D-6CB5418E3B16}"/>
              </a:ext>
            </a:extLst>
          </p:cNvPr>
          <p:cNvSpPr txBox="1"/>
          <p:nvPr/>
        </p:nvSpPr>
        <p:spPr>
          <a:xfrm>
            <a:off x="8227913" y="5849311"/>
            <a:ext cx="3954450" cy="1015663"/>
          </a:xfrm>
          <a:prstGeom prst="rect">
            <a:avLst/>
          </a:prstGeom>
          <a:solidFill>
            <a:schemeClr val="bg1">
              <a:lumMod val="90000"/>
            </a:schemeClr>
          </a:solidFill>
        </p:spPr>
        <p:txBody>
          <a:bodyPr wrap="square" rtlCol="0">
            <a:spAutoFit/>
          </a:bodyPr>
          <a:lstStyle/>
          <a:p>
            <a: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Categorization of “green” and “brown”:</a:t>
            </a:r>
            <a:b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br>
            <a:r>
              <a:rPr lang="en-US" sz="1200" b="1"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Green</a:t>
            </a:r>
            <a: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 Renewables, energy-efficiency capital in EIT and T, insulation, electric heating</a:t>
            </a:r>
            <a:b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br>
            <a:r>
              <a:rPr lang="en-US" sz="1200" b="1"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Brown</a:t>
            </a:r>
            <a:r>
              <a:rPr lang="en-US" sz="1200" dirty="0">
                <a:solidFill>
                  <a:schemeClr val="bg1">
                    <a:lumMod val="25000"/>
                  </a:schemeClr>
                </a:solidFill>
                <a:latin typeface="Segoe UI" panose="020B0502040204020203" pitchFamily="34" charset="0"/>
                <a:ea typeface="Arial" panose="020B0604020202020204" pitchFamily="34" charset="0"/>
                <a:cs typeface="Times New Roman" panose="02020603050405020304" pitchFamily="18" charset="0"/>
              </a:rPr>
              <a:t>: coal, gas and oil extraction, gas heating, coal and gas electricity</a:t>
            </a:r>
          </a:p>
        </p:txBody>
      </p:sp>
      <p:sp>
        <p:nvSpPr>
          <p:cNvPr id="2" name="TextBox 1">
            <a:extLst>
              <a:ext uri="{FF2B5EF4-FFF2-40B4-BE49-F238E27FC236}">
                <a16:creationId xmlns:a16="http://schemas.microsoft.com/office/drawing/2014/main" id="{ED326610-08EF-D8A0-847C-CA38325486F6}"/>
              </a:ext>
            </a:extLst>
          </p:cNvPr>
          <p:cNvSpPr txBox="1"/>
          <p:nvPr/>
        </p:nvSpPr>
        <p:spPr>
          <a:xfrm>
            <a:off x="181708" y="3869948"/>
            <a:ext cx="4381187" cy="702052"/>
          </a:xfrm>
          <a:prstGeom prst="rect">
            <a:avLst/>
          </a:prstGeom>
          <a:noFill/>
        </p:spPr>
        <p:txBody>
          <a:bodyPr wrap="square">
            <a:spAutoFit/>
          </a:bodyPr>
          <a:lstStyle/>
          <a:p>
            <a:pPr marL="0" lvl="1" indent="0">
              <a:lnSpc>
                <a:spcPct val="115000"/>
              </a:lnSpc>
              <a:spcAft>
                <a:spcPts val="1200"/>
              </a:spcAft>
              <a:buNone/>
            </a:pPr>
            <a:r>
              <a:rPr lang="en-US" sz="1800" b="1" dirty="0">
                <a:latin typeface="Segoe UI" panose="020B0502040204020203" pitchFamily="34" charset="0"/>
                <a:ea typeface="Arial" panose="020B0604020202020204" pitchFamily="34" charset="0"/>
                <a:cs typeface="Times New Roman" panose="02020603050405020304" pitchFamily="18" charset="0"/>
              </a:rPr>
              <a:t>Revenues </a:t>
            </a:r>
            <a:r>
              <a:rPr lang="en-US" sz="1800" dirty="0">
                <a:latin typeface="Segoe UI" panose="020B0502040204020203" pitchFamily="34" charset="0"/>
                <a:ea typeface="Arial" panose="020B0604020202020204" pitchFamily="34" charset="0"/>
                <a:cs typeface="Times New Roman" panose="02020603050405020304" pitchFamily="18" charset="0"/>
              </a:rPr>
              <a:t>rise</a:t>
            </a:r>
            <a:r>
              <a:rPr lang="en-US" dirty="0">
                <a:latin typeface="Segoe UI" panose="020B0502040204020203" pitchFamily="34" charset="0"/>
                <a:ea typeface="Arial" panose="020B0604020202020204" pitchFamily="34" charset="0"/>
                <a:cs typeface="Times New Roman" panose="02020603050405020304" pitchFamily="18" charset="0"/>
              </a:rPr>
              <a:t> gradually as prices rise and free ETS1 allowances are phased out </a:t>
            </a:r>
            <a:endParaRPr lang="en-US" sz="1800" dirty="0">
              <a:latin typeface="Segoe UI" panose="020B0502040204020203"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296085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628F4-063F-248F-5CAB-3EAFEEF7A73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3CF1DA-FF93-5090-4744-A9759A663ED1}"/>
              </a:ext>
            </a:extLst>
          </p:cNvPr>
          <p:cNvSpPr>
            <a:spLocks noGrp="1"/>
          </p:cNvSpPr>
          <p:nvPr>
            <p:ph type="title"/>
          </p:nvPr>
        </p:nvSpPr>
        <p:spPr>
          <a:xfrm>
            <a:off x="429658" y="303528"/>
            <a:ext cx="11487149" cy="831207"/>
          </a:xfrm>
        </p:spPr>
        <p:txBody>
          <a:bodyPr>
            <a:normAutofit fontScale="90000"/>
          </a:bodyPr>
          <a:lstStyle/>
          <a:p>
            <a:r>
              <a:rPr lang="en-US" dirty="0"/>
              <a:t>…entail highly uncertain implications for investment, and thereby for the macroeconomics and political economy of the transition </a:t>
            </a:r>
          </a:p>
        </p:txBody>
      </p:sp>
      <p:sp>
        <p:nvSpPr>
          <p:cNvPr id="5" name="Text Placeholder 4">
            <a:extLst>
              <a:ext uri="{FF2B5EF4-FFF2-40B4-BE49-F238E27FC236}">
                <a16:creationId xmlns:a16="http://schemas.microsoft.com/office/drawing/2014/main" id="{5101A483-13FA-BC15-6B97-CF719700EF9F}"/>
              </a:ext>
            </a:extLst>
          </p:cNvPr>
          <p:cNvSpPr>
            <a:spLocks noGrp="1"/>
          </p:cNvSpPr>
          <p:nvPr>
            <p:ph type="body" sz="quarter" idx="10"/>
          </p:nvPr>
        </p:nvSpPr>
        <p:spPr>
          <a:xfrm>
            <a:off x="228600" y="1134736"/>
            <a:ext cx="11487149" cy="5419735"/>
          </a:xfrm>
        </p:spPr>
        <p:txBody>
          <a:bodyPr vert="horz" lIns="0" tIns="137160" rIns="0" bIns="0" rtlCol="0" anchor="t">
            <a:normAutofit lnSpcReduction="10000"/>
          </a:bodyPr>
          <a:lstStyle/>
          <a:p>
            <a:pPr marL="233045" lvl="1" indent="-233045">
              <a:lnSpc>
                <a:spcPct val="115000"/>
              </a:lnSpc>
              <a:spcAft>
                <a:spcPts val="1200"/>
              </a:spcAft>
            </a:pPr>
            <a:r>
              <a:rPr lang="en-US" sz="1900" b="1" dirty="0">
                <a:solidFill>
                  <a:srgbClr val="000000"/>
                </a:solidFill>
                <a:cs typeface="Segoe UI"/>
              </a:rPr>
              <a:t>Wide divergence</a:t>
            </a:r>
            <a:r>
              <a:rPr lang="en-US" sz="1900" dirty="0">
                <a:solidFill>
                  <a:srgbClr val="000000"/>
                </a:solidFill>
                <a:cs typeface="Segoe UI"/>
              </a:rPr>
              <a:t> in existing estimates of investment implications of meeting EU climate targets:</a:t>
            </a:r>
            <a:endParaRPr lang="en-US" dirty="0">
              <a:cs typeface="Arial" panose="020B0604020202020204"/>
            </a:endParaRPr>
          </a:p>
          <a:p>
            <a:pPr marL="458470" lvl="2" indent="-233045">
              <a:lnSpc>
                <a:spcPct val="115000"/>
              </a:lnSpc>
              <a:spcAft>
                <a:spcPts val="1200"/>
              </a:spcAft>
              <a:buFont typeface="Wingdings"/>
              <a:buChar char="Ø"/>
            </a:pPr>
            <a:r>
              <a:rPr lang="en-US" sz="1900" dirty="0">
                <a:solidFill>
                  <a:srgbClr val="000000"/>
                </a:solidFill>
                <a:cs typeface="Segoe UI"/>
              </a:rPr>
              <a:t>Additional annual investment needs of 2-3 pp of GDP in some key studies (e.g. I4CE; Pisani-Ferry &amp; Mahfouz for FRA; Draghi report), but negligible in others (e.g. OECD; EC’s Varga, Roeger and Velt) </a:t>
            </a:r>
          </a:p>
          <a:p>
            <a:pPr marL="233045" lvl="1" indent="-233045">
              <a:lnSpc>
                <a:spcPct val="115000"/>
              </a:lnSpc>
              <a:spcAft>
                <a:spcPts val="1200"/>
              </a:spcAft>
            </a:pPr>
            <a:r>
              <a:rPr lang="en-US" sz="1900" dirty="0">
                <a:solidFill>
                  <a:srgbClr val="000000"/>
                </a:solidFill>
                <a:cs typeface="Segoe UI"/>
              </a:rPr>
              <a:t>Reflects in part comparability issues (baseline, investment concept, time period...), but also fundamental difference in modeling frameworks—</a:t>
            </a:r>
            <a:r>
              <a:rPr lang="en-US" sz="1900" b="1" dirty="0">
                <a:solidFill>
                  <a:srgbClr val="000000"/>
                </a:solidFill>
                <a:cs typeface="Segoe UI"/>
              </a:rPr>
              <a:t>‘bottom-up’ vs ‘top-down’ approaches</a:t>
            </a:r>
            <a:endParaRPr lang="en-US" sz="1900" dirty="0">
              <a:solidFill>
                <a:srgbClr val="000000"/>
              </a:solidFill>
              <a:cs typeface="Segoe UI"/>
            </a:endParaRPr>
          </a:p>
          <a:p>
            <a:pPr marL="233045" lvl="1" indent="-233045">
              <a:lnSpc>
                <a:spcPct val="115000"/>
              </a:lnSpc>
              <a:spcAft>
                <a:spcPts val="1200"/>
              </a:spcAft>
            </a:pPr>
            <a:r>
              <a:rPr lang="en-US" sz="1900" dirty="0">
                <a:solidFill>
                  <a:srgbClr val="000000"/>
                </a:solidFill>
                <a:cs typeface="Segoe UI"/>
              </a:rPr>
              <a:t>Getting investment effects right is key to the EU energy transition’s:</a:t>
            </a:r>
            <a:endParaRPr lang="en-US" dirty="0">
              <a:cs typeface="Arial" panose="020B0604020202020204"/>
            </a:endParaRPr>
          </a:p>
          <a:p>
            <a:pPr marL="458470" lvl="2" indent="-233045">
              <a:lnSpc>
                <a:spcPct val="115000"/>
              </a:lnSpc>
              <a:spcAft>
                <a:spcPts val="1200"/>
              </a:spcAft>
              <a:buFont typeface="Wingdings"/>
              <a:buChar char="Ø"/>
            </a:pPr>
            <a:r>
              <a:rPr lang="en-US" sz="1900" b="1" dirty="0">
                <a:solidFill>
                  <a:srgbClr val="000000"/>
                </a:solidFill>
                <a:cs typeface="Segoe UI"/>
              </a:rPr>
              <a:t>Macro effects</a:t>
            </a:r>
            <a:r>
              <a:rPr lang="en-US" sz="1900" dirty="0">
                <a:solidFill>
                  <a:srgbClr val="000000"/>
                </a:solidFill>
                <a:cs typeface="Segoe UI"/>
              </a:rPr>
              <a:t>—output and inflation dynamics</a:t>
            </a:r>
          </a:p>
          <a:p>
            <a:pPr marL="458470" lvl="2" indent="-233045">
              <a:lnSpc>
                <a:spcPct val="115000"/>
              </a:lnSpc>
              <a:spcAft>
                <a:spcPts val="1200"/>
              </a:spcAft>
              <a:buFont typeface="Wingdings"/>
              <a:buChar char="Ø"/>
            </a:pPr>
            <a:r>
              <a:rPr lang="en-US" sz="1900" b="1" dirty="0">
                <a:solidFill>
                  <a:srgbClr val="000000"/>
                </a:solidFill>
                <a:cs typeface="Segoe UI"/>
              </a:rPr>
              <a:t>Fiscal impacts</a:t>
            </a:r>
            <a:r>
              <a:rPr lang="en-US" sz="1900" dirty="0">
                <a:solidFill>
                  <a:srgbClr val="000000"/>
                </a:solidFill>
                <a:cs typeface="Segoe UI"/>
              </a:rPr>
              <a:t>—due to public investment needs—and case for EU rules to accommodate them</a:t>
            </a:r>
          </a:p>
          <a:p>
            <a:pPr marL="458470" lvl="2" indent="-233045">
              <a:lnSpc>
                <a:spcPct val="115000"/>
              </a:lnSpc>
              <a:spcAft>
                <a:spcPts val="1200"/>
              </a:spcAft>
              <a:buFont typeface="Wingdings"/>
              <a:buChar char="Ø"/>
            </a:pPr>
            <a:r>
              <a:rPr lang="en-US" sz="1900" b="1" dirty="0">
                <a:solidFill>
                  <a:srgbClr val="000000"/>
                </a:solidFill>
                <a:cs typeface="Segoe UI"/>
              </a:rPr>
              <a:t>Political (in)feasibility</a:t>
            </a:r>
          </a:p>
          <a:p>
            <a:pPr marL="233045" lvl="1" indent="-233045">
              <a:lnSpc>
                <a:spcPct val="115000"/>
              </a:lnSpc>
              <a:spcAft>
                <a:spcPts val="1200"/>
              </a:spcAft>
            </a:pPr>
            <a:r>
              <a:rPr lang="en-US" sz="1900" dirty="0">
                <a:solidFill>
                  <a:srgbClr val="000000"/>
                </a:solidFill>
                <a:cs typeface="Segoe UI"/>
              </a:rPr>
              <a:t>Investment and broader implications will also depend on </a:t>
            </a:r>
            <a:r>
              <a:rPr lang="en-US" sz="1900" b="1" dirty="0">
                <a:solidFill>
                  <a:srgbClr val="000000"/>
                </a:solidFill>
                <a:cs typeface="Segoe UI"/>
              </a:rPr>
              <a:t>how carbon pricing revenues are recycled       </a:t>
            </a:r>
            <a:r>
              <a:rPr lang="en-US" sz="1900" dirty="0">
                <a:solidFill>
                  <a:srgbClr val="000000"/>
                </a:solidFill>
                <a:cs typeface="Segoe UI"/>
                <a:sym typeface="Wingdings" panose="05000000000000000000" pitchFamily="2" charset="2"/>
              </a:rPr>
              <a:t> revenues vs public investment needs, use of revenues (e.g. green subsidies, transfers to households) </a:t>
            </a:r>
            <a:endParaRPr lang="en-US" sz="1900" dirty="0">
              <a:solidFill>
                <a:srgbClr val="000000"/>
              </a:solidFill>
              <a:cs typeface="Segoe UI"/>
            </a:endParaRPr>
          </a:p>
          <a:p>
            <a:pPr marL="233045" lvl="1" indent="-233045">
              <a:lnSpc>
                <a:spcPct val="115000"/>
              </a:lnSpc>
              <a:spcAft>
                <a:spcPts val="1200"/>
              </a:spcAft>
            </a:pPr>
            <a:endParaRPr lang="en-US" sz="1900" dirty="0">
              <a:solidFill>
                <a:srgbClr val="000000"/>
              </a:solidFill>
              <a:cs typeface="Segoe UI"/>
            </a:endParaRPr>
          </a:p>
          <a:p>
            <a:pPr marL="233045" lvl="1" indent="-233045">
              <a:lnSpc>
                <a:spcPct val="115000"/>
              </a:lnSpc>
              <a:spcAft>
                <a:spcPts val="1200"/>
              </a:spcAft>
            </a:pPr>
            <a:endParaRPr lang="en-US" sz="1900" dirty="0">
              <a:solidFill>
                <a:srgbClr val="000000"/>
              </a:solidFill>
              <a:effectLst/>
              <a:latin typeface="Segoe UI" panose="020B0502040204020203" pitchFamily="34" charset="0"/>
              <a:ea typeface="Arial" panose="020B0604020202020204" pitchFamily="34" charset="0"/>
              <a:cs typeface="Segoe UI"/>
            </a:endParaRPr>
          </a:p>
          <a:p>
            <a:pPr marL="233045" lvl="1" indent="-233045">
              <a:lnSpc>
                <a:spcPct val="115000"/>
              </a:lnSpc>
              <a:spcAft>
                <a:spcPts val="1200"/>
              </a:spcAft>
            </a:pPr>
            <a:endParaRPr lang="en-US" sz="2000" dirty="0">
              <a:effectLst/>
              <a:latin typeface="Segoe UI" panose="020B0502040204020203" pitchFamily="34" charset="0"/>
              <a:ea typeface="Arial" panose="020B0604020202020204" pitchFamily="34" charset="0"/>
              <a:cs typeface="Times New Roman" panose="02020603050405020304" pitchFamily="18" charset="0"/>
            </a:endParaRPr>
          </a:p>
          <a:p>
            <a:pPr marL="233045" lvl="2" indent="0">
              <a:lnSpc>
                <a:spcPct val="115000"/>
              </a:lnSpc>
              <a:buNone/>
            </a:pPr>
            <a:endParaRPr lang="en-US" sz="18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49397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29ACD-4013-1C4F-1581-6D63371534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AE5F17-B41B-9476-E03B-908911CEC15E}"/>
              </a:ext>
            </a:extLst>
          </p:cNvPr>
          <p:cNvSpPr>
            <a:spLocks noGrp="1"/>
          </p:cNvSpPr>
          <p:nvPr>
            <p:ph type="title"/>
          </p:nvPr>
        </p:nvSpPr>
        <p:spPr>
          <a:xfrm>
            <a:off x="1764301" y="206690"/>
            <a:ext cx="8851900" cy="547084"/>
          </a:xfrm>
        </p:spPr>
        <p:txBody>
          <a:bodyPr>
            <a:normAutofit/>
          </a:bodyPr>
          <a:lstStyle/>
          <a:p>
            <a:r>
              <a:rPr lang="en-US" dirty="0"/>
              <a:t>It is hard to compare different studies …</a:t>
            </a:r>
          </a:p>
        </p:txBody>
      </p:sp>
      <p:sp>
        <p:nvSpPr>
          <p:cNvPr id="5" name="Text Placeholder 4">
            <a:extLst>
              <a:ext uri="{FF2B5EF4-FFF2-40B4-BE49-F238E27FC236}">
                <a16:creationId xmlns:a16="http://schemas.microsoft.com/office/drawing/2014/main" id="{48D1605A-695C-0487-CC12-F86327AB5FE0}"/>
              </a:ext>
            </a:extLst>
          </p:cNvPr>
          <p:cNvSpPr>
            <a:spLocks noGrp="1"/>
          </p:cNvSpPr>
          <p:nvPr>
            <p:ph type="body" sz="quarter" idx="10"/>
          </p:nvPr>
        </p:nvSpPr>
        <p:spPr>
          <a:xfrm>
            <a:off x="228600" y="924674"/>
            <a:ext cx="11487149" cy="5629798"/>
          </a:xfrm>
        </p:spPr>
        <p:txBody>
          <a:bodyPr vert="horz" lIns="0" tIns="137160" rIns="0" bIns="0" rtlCol="0" anchor="t">
            <a:normAutofit/>
          </a:bodyPr>
          <a:lstStyle/>
          <a:p>
            <a:pPr marL="0" lvl="1" indent="0">
              <a:lnSpc>
                <a:spcPct val="115000"/>
              </a:lnSpc>
              <a:spcAft>
                <a:spcPts val="1200"/>
              </a:spcAft>
              <a:buNone/>
            </a:pPr>
            <a:r>
              <a:rPr lang="en-US" sz="1900" dirty="0">
                <a:solidFill>
                  <a:srgbClr val="000000"/>
                </a:solidFill>
                <a:cs typeface="Segoe UI"/>
              </a:rPr>
              <a:t>Comparability issues:</a:t>
            </a:r>
            <a:endParaRPr lang="en-US" dirty="0">
              <a:cs typeface="Arial" panose="020B0604020202020204"/>
            </a:endParaRPr>
          </a:p>
          <a:p>
            <a:pPr marL="458470" lvl="2" indent="-233045">
              <a:lnSpc>
                <a:spcPct val="115000"/>
              </a:lnSpc>
              <a:spcAft>
                <a:spcPts val="1200"/>
              </a:spcAft>
              <a:buFont typeface="Wingdings"/>
              <a:buChar char="Ø"/>
            </a:pPr>
            <a:r>
              <a:rPr lang="en-US" sz="1900" b="1" dirty="0">
                <a:solidFill>
                  <a:srgbClr val="000000"/>
                </a:solidFill>
                <a:cs typeface="Segoe UI"/>
              </a:rPr>
              <a:t>Investment concept: </a:t>
            </a:r>
            <a:r>
              <a:rPr lang="en-US" sz="1900" dirty="0">
                <a:solidFill>
                  <a:srgbClr val="000000"/>
                </a:solidFill>
                <a:cs typeface="Segoe UI"/>
              </a:rPr>
              <a:t>green vs “net” (green minus brown) vs aggregate, treatment of EVs</a:t>
            </a:r>
          </a:p>
          <a:p>
            <a:pPr marL="458470" lvl="2" indent="-233045">
              <a:lnSpc>
                <a:spcPct val="115000"/>
              </a:lnSpc>
              <a:spcAft>
                <a:spcPts val="1200"/>
              </a:spcAft>
              <a:buFont typeface="Wingdings"/>
              <a:buChar char="Ø"/>
            </a:pPr>
            <a:r>
              <a:rPr lang="en-US" sz="1900" b="1" dirty="0">
                <a:solidFill>
                  <a:srgbClr val="000000"/>
                </a:solidFill>
                <a:cs typeface="Segoe UI"/>
              </a:rPr>
              <a:t>Sectoral coverage: </a:t>
            </a:r>
            <a:r>
              <a:rPr lang="en-US" sz="1900" dirty="0">
                <a:solidFill>
                  <a:srgbClr val="000000"/>
                </a:solidFill>
                <a:cs typeface="Segoe UI"/>
              </a:rPr>
              <a:t>wider sectoral coverage </a:t>
            </a:r>
            <a:r>
              <a:rPr lang="en-US" sz="1900" dirty="0">
                <a:solidFill>
                  <a:srgbClr val="000000"/>
                </a:solidFill>
                <a:cs typeface="Segoe UI"/>
                <a:sym typeface="Wingdings" panose="05000000000000000000" pitchFamily="2" charset="2"/>
              </a:rPr>
              <a:t> larger investment needs (in pp of GDP), all else equal</a:t>
            </a:r>
            <a:endParaRPr lang="en-US" sz="1900" dirty="0">
              <a:solidFill>
                <a:srgbClr val="000000"/>
              </a:solidFill>
              <a:cs typeface="Segoe UI"/>
            </a:endParaRPr>
          </a:p>
          <a:p>
            <a:pPr marL="458470" lvl="2" indent="-233045">
              <a:lnSpc>
                <a:spcPct val="115000"/>
              </a:lnSpc>
              <a:spcAft>
                <a:spcPts val="1200"/>
              </a:spcAft>
              <a:buFont typeface="Wingdings"/>
              <a:buChar char="Ø"/>
            </a:pPr>
            <a:r>
              <a:rPr lang="en-US" sz="1900" b="1" dirty="0">
                <a:solidFill>
                  <a:srgbClr val="000000"/>
                </a:solidFill>
                <a:cs typeface="Segoe UI"/>
              </a:rPr>
              <a:t>“Base” period: </a:t>
            </a:r>
            <a:r>
              <a:rPr lang="en-US" sz="1900" dirty="0">
                <a:solidFill>
                  <a:srgbClr val="000000"/>
                </a:solidFill>
                <a:cs typeface="Segoe UI"/>
              </a:rPr>
              <a:t>more recent reference period (e.g. 2025 rather than 2016-20) </a:t>
            </a:r>
            <a:r>
              <a:rPr lang="en-US" sz="1900" dirty="0">
                <a:solidFill>
                  <a:srgbClr val="000000"/>
                </a:solidFill>
                <a:cs typeface="Segoe UI"/>
                <a:sym typeface="Wingdings" panose="05000000000000000000" pitchFamily="2" charset="2"/>
              </a:rPr>
              <a:t> smaller </a:t>
            </a:r>
            <a:r>
              <a:rPr lang="en-US" sz="1900" dirty="0">
                <a:solidFill>
                  <a:srgbClr val="000000"/>
                </a:solidFill>
                <a:cs typeface="Segoe UI"/>
              </a:rPr>
              <a:t>additional investment needs</a:t>
            </a:r>
          </a:p>
          <a:p>
            <a:pPr marL="458470" lvl="2" indent="-233045">
              <a:lnSpc>
                <a:spcPct val="115000"/>
              </a:lnSpc>
              <a:spcAft>
                <a:spcPts val="1200"/>
              </a:spcAft>
              <a:buFont typeface="Wingdings"/>
              <a:buChar char="Ø"/>
            </a:pPr>
            <a:r>
              <a:rPr lang="en-US" sz="1900" b="1" dirty="0">
                <a:solidFill>
                  <a:srgbClr val="000000"/>
                </a:solidFill>
                <a:cs typeface="Segoe UI"/>
              </a:rPr>
              <a:t>Magnitude of emission cuts </a:t>
            </a:r>
            <a:r>
              <a:rPr lang="en-US" sz="1900" b="1" dirty="0" err="1">
                <a:solidFill>
                  <a:srgbClr val="000000"/>
                </a:solidFill>
                <a:cs typeface="Segoe UI"/>
              </a:rPr>
              <a:t>wrt</a:t>
            </a:r>
            <a:r>
              <a:rPr lang="en-US" sz="1900" b="1" dirty="0">
                <a:solidFill>
                  <a:srgbClr val="000000"/>
                </a:solidFill>
                <a:cs typeface="Segoe UI"/>
              </a:rPr>
              <a:t> to baseline: </a:t>
            </a:r>
            <a:r>
              <a:rPr lang="en-US" sz="1900" dirty="0">
                <a:solidFill>
                  <a:srgbClr val="000000"/>
                </a:solidFill>
                <a:cs typeface="Segoe UI"/>
              </a:rPr>
              <a:t>larger projected fall in emissions under a current-policies baseline </a:t>
            </a:r>
            <a:r>
              <a:rPr lang="en-US" sz="1900" dirty="0">
                <a:solidFill>
                  <a:srgbClr val="000000"/>
                </a:solidFill>
                <a:cs typeface="Segoe UI"/>
                <a:sym typeface="Wingdings" panose="05000000000000000000" pitchFamily="2" charset="2"/>
              </a:rPr>
              <a:t> </a:t>
            </a:r>
            <a:r>
              <a:rPr lang="en-US" sz="1900" dirty="0">
                <a:solidFill>
                  <a:srgbClr val="000000"/>
                </a:solidFill>
                <a:cs typeface="Segoe UI"/>
              </a:rPr>
              <a:t>smaller additional investment needs. </a:t>
            </a:r>
            <a:r>
              <a:rPr lang="en-US" sz="1900">
                <a:solidFill>
                  <a:srgbClr val="000000"/>
                </a:solidFill>
                <a:cs typeface="Segoe UI"/>
              </a:rPr>
              <a:t>“Standardized</a:t>
            </a:r>
            <a:r>
              <a:rPr lang="en-US" sz="1900" dirty="0">
                <a:solidFill>
                  <a:srgbClr val="000000"/>
                </a:solidFill>
                <a:cs typeface="Segoe UI"/>
              </a:rPr>
              <a:t>” investment costs </a:t>
            </a:r>
            <a:r>
              <a:rPr lang="en-US" sz="1900">
                <a:solidFill>
                  <a:srgbClr val="000000"/>
                </a:solidFill>
                <a:cs typeface="Segoe UI"/>
              </a:rPr>
              <a:t>address this</a:t>
            </a:r>
            <a:endParaRPr lang="en-US" sz="1900" dirty="0">
              <a:solidFill>
                <a:srgbClr val="000000"/>
              </a:solidFill>
              <a:cs typeface="Segoe UI"/>
            </a:endParaRPr>
          </a:p>
          <a:p>
            <a:pPr marL="458470" lvl="2" indent="-233045">
              <a:lnSpc>
                <a:spcPct val="115000"/>
              </a:lnSpc>
              <a:spcAft>
                <a:spcPts val="1200"/>
              </a:spcAft>
              <a:buFont typeface="Wingdings"/>
              <a:buChar char="Ø"/>
            </a:pPr>
            <a:r>
              <a:rPr lang="en-US" sz="1900" b="1" dirty="0">
                <a:solidFill>
                  <a:srgbClr val="000000"/>
                </a:solidFill>
                <a:cs typeface="Segoe UI"/>
              </a:rPr>
              <a:t>Climate policy mix:</a:t>
            </a:r>
            <a:r>
              <a:rPr lang="en-US" sz="1900" dirty="0">
                <a:solidFill>
                  <a:srgbClr val="000000"/>
                </a:solidFill>
                <a:cs typeface="Segoe UI"/>
              </a:rPr>
              <a:t> greater reliance on green subsidies vis-à-vis carbon pricing </a:t>
            </a:r>
            <a:r>
              <a:rPr lang="en-US" sz="1900" dirty="0">
                <a:solidFill>
                  <a:srgbClr val="000000"/>
                </a:solidFill>
                <a:cs typeface="Segoe UI"/>
                <a:sym typeface="Wingdings" panose="05000000000000000000" pitchFamily="2" charset="2"/>
              </a:rPr>
              <a:t> larger investment response?</a:t>
            </a:r>
          </a:p>
          <a:p>
            <a:pPr marL="458470" lvl="2" indent="-233045">
              <a:lnSpc>
                <a:spcPct val="115000"/>
              </a:lnSpc>
              <a:spcAft>
                <a:spcPts val="1200"/>
              </a:spcAft>
              <a:buFont typeface="Wingdings"/>
              <a:buChar char="Ø"/>
            </a:pPr>
            <a:r>
              <a:rPr lang="en-US" sz="1900" b="1" dirty="0">
                <a:solidFill>
                  <a:srgbClr val="000000"/>
                </a:solidFill>
                <a:cs typeface="Segoe UI"/>
                <a:sym typeface="Wingdings" panose="05000000000000000000" pitchFamily="2" charset="2"/>
              </a:rPr>
              <a:t>Carbon pricing revenue recycling:</a:t>
            </a:r>
            <a:r>
              <a:rPr lang="en-US" sz="1900" dirty="0">
                <a:solidFill>
                  <a:srgbClr val="000000"/>
                </a:solidFill>
                <a:cs typeface="Segoe UI"/>
                <a:sym typeface="Wingdings" panose="05000000000000000000" pitchFamily="2" charset="2"/>
              </a:rPr>
              <a:t> revenue uses that directly (e.g. green subsidies) or indirectly (e.g. corporate or labor income tax cuts) stimulate investment  larger investment response? </a:t>
            </a:r>
            <a:endParaRPr lang="en-US" sz="1900" dirty="0">
              <a:solidFill>
                <a:srgbClr val="000000"/>
              </a:solidFill>
              <a:cs typeface="Segoe UI"/>
            </a:endParaRPr>
          </a:p>
          <a:p>
            <a:pPr marL="0" lvl="1" indent="0">
              <a:lnSpc>
                <a:spcPct val="115000"/>
              </a:lnSpc>
              <a:spcAft>
                <a:spcPts val="1200"/>
              </a:spcAft>
              <a:buNone/>
            </a:pPr>
            <a:endParaRPr lang="en-US" sz="2000" dirty="0">
              <a:effectLst/>
              <a:latin typeface="Segoe UI" panose="020B0502040204020203" pitchFamily="34" charset="0"/>
              <a:ea typeface="Arial" panose="020B0604020202020204" pitchFamily="34" charset="0"/>
              <a:cs typeface="Times New Roman" panose="02020603050405020304" pitchFamily="18" charset="0"/>
            </a:endParaRPr>
          </a:p>
          <a:p>
            <a:pPr marL="233045" lvl="2" indent="0">
              <a:lnSpc>
                <a:spcPct val="115000"/>
              </a:lnSpc>
              <a:buNone/>
            </a:pPr>
            <a:endParaRPr lang="en-US" sz="1800" dirty="0">
              <a:latin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30492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rgbClr val="C0C0C0"/>
                                      </p:to>
                                    </p:animClr>
                                  </p:sub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rgbClr val="C0C0C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rgbClr val="C0C0C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D2D60-1643-8BDF-7210-5BF08A0EA14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7B9A180-32CF-FA75-BF76-193A45D8DDD1}"/>
              </a:ext>
            </a:extLst>
          </p:cNvPr>
          <p:cNvSpPr>
            <a:spLocks noGrp="1"/>
          </p:cNvSpPr>
          <p:nvPr>
            <p:ph type="body" sz="quarter" idx="10"/>
          </p:nvPr>
        </p:nvSpPr>
        <p:spPr>
          <a:xfrm>
            <a:off x="154112" y="852754"/>
            <a:ext cx="12037888" cy="5778774"/>
          </a:xfrm>
        </p:spPr>
        <p:txBody>
          <a:bodyPr vert="horz" lIns="0" tIns="137160" rIns="0" bIns="0" rtlCol="0" anchor="t">
            <a:normAutofit/>
          </a:bodyPr>
          <a:lstStyle/>
          <a:p>
            <a:pPr marL="0" lvl="1" indent="0">
              <a:lnSpc>
                <a:spcPct val="115000"/>
              </a:lnSpc>
              <a:spcAft>
                <a:spcPts val="1200"/>
              </a:spcAft>
              <a:buNone/>
            </a:pPr>
            <a:r>
              <a:rPr lang="en-US" sz="1900" dirty="0">
                <a:solidFill>
                  <a:srgbClr val="000000"/>
                </a:solidFill>
                <a:cs typeface="Segoe UI"/>
              </a:rPr>
              <a:t>Fundamental divide between </a:t>
            </a:r>
            <a:r>
              <a:rPr lang="en-US" sz="1900" b="1" dirty="0">
                <a:solidFill>
                  <a:srgbClr val="000000"/>
                </a:solidFill>
                <a:cs typeface="Segoe UI"/>
              </a:rPr>
              <a:t>bottom-up (BU) vs top-down (TD) approaches</a:t>
            </a:r>
            <a:r>
              <a:rPr lang="en-US" sz="1900" dirty="0">
                <a:solidFill>
                  <a:srgbClr val="000000"/>
                </a:solidFill>
                <a:cs typeface="Segoe UI"/>
              </a:rPr>
              <a:t>:</a:t>
            </a:r>
            <a:endParaRPr lang="en-US" dirty="0">
              <a:cs typeface="Arial" panose="020B0604020202020204"/>
            </a:endParaRPr>
          </a:p>
          <a:p>
            <a:pPr marL="458470" lvl="2" indent="-233045">
              <a:lnSpc>
                <a:spcPct val="115000"/>
              </a:lnSpc>
              <a:spcAft>
                <a:spcPts val="1200"/>
              </a:spcAft>
              <a:buFont typeface="Wingdings"/>
              <a:buChar char="Ø"/>
            </a:pPr>
            <a:r>
              <a:rPr lang="en-US" sz="1900" dirty="0">
                <a:solidFill>
                  <a:srgbClr val="000000"/>
                </a:solidFill>
                <a:cs typeface="Segoe UI"/>
              </a:rPr>
              <a:t>Investment needs typically much larger in BU (1.5+% of GDP) compared to TD (~ 0 for aggregate </a:t>
            </a:r>
            <a:r>
              <a:rPr lang="en-US" sz="1900" dirty="0" err="1">
                <a:solidFill>
                  <a:srgbClr val="000000"/>
                </a:solidFill>
                <a:cs typeface="Segoe UI"/>
              </a:rPr>
              <a:t>invst</a:t>
            </a:r>
            <a:r>
              <a:rPr lang="en-US" sz="1900" dirty="0">
                <a:solidFill>
                  <a:srgbClr val="000000"/>
                </a:solidFill>
                <a:cs typeface="Segoe UI"/>
              </a:rPr>
              <a:t>)</a:t>
            </a:r>
          </a:p>
          <a:p>
            <a:pPr marL="458470" lvl="2" indent="-233045">
              <a:lnSpc>
                <a:spcPct val="115000"/>
              </a:lnSpc>
              <a:spcAft>
                <a:spcPts val="1200"/>
              </a:spcAft>
              <a:buFont typeface="Wingdings"/>
              <a:buChar char="Ø"/>
            </a:pPr>
            <a:endParaRPr lang="en-US" sz="1900" dirty="0">
              <a:solidFill>
                <a:srgbClr val="000000"/>
              </a:solidFill>
              <a:cs typeface="Segoe UI"/>
            </a:endParaRPr>
          </a:p>
          <a:p>
            <a:pPr marL="233045" lvl="1" indent="-233045">
              <a:lnSpc>
                <a:spcPct val="115000"/>
              </a:lnSpc>
              <a:spcAft>
                <a:spcPts val="1200"/>
              </a:spcAft>
            </a:pPr>
            <a:endParaRPr lang="en-US" sz="1900" dirty="0">
              <a:solidFill>
                <a:srgbClr val="000000"/>
              </a:solidFill>
              <a:effectLst/>
              <a:latin typeface="Segoe UI" panose="020B0502040204020203" pitchFamily="34" charset="0"/>
              <a:ea typeface="Arial" panose="020B0604020202020204" pitchFamily="34" charset="0"/>
              <a:cs typeface="Segoe UI"/>
            </a:endParaRPr>
          </a:p>
          <a:p>
            <a:pPr marL="233045" lvl="1" indent="-233045">
              <a:lnSpc>
                <a:spcPct val="115000"/>
              </a:lnSpc>
              <a:spcAft>
                <a:spcPts val="1200"/>
              </a:spcAft>
            </a:pPr>
            <a:endParaRPr lang="en-US" sz="2000" dirty="0">
              <a:effectLst/>
              <a:latin typeface="Segoe UI" panose="020B0502040204020203" pitchFamily="34" charset="0"/>
              <a:ea typeface="Arial" panose="020B0604020202020204" pitchFamily="34" charset="0"/>
              <a:cs typeface="Times New Roman" panose="02020603050405020304" pitchFamily="18" charset="0"/>
            </a:endParaRPr>
          </a:p>
          <a:p>
            <a:pPr marL="233045" lvl="2" indent="0">
              <a:lnSpc>
                <a:spcPct val="115000"/>
              </a:lnSpc>
              <a:buNone/>
            </a:pPr>
            <a:endParaRPr lang="en-US" sz="1800" dirty="0">
              <a:latin typeface="Segoe UI" panose="020B0502040204020203"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id="{6F146A18-5ED2-D0B6-E416-54FAC8FB9095}"/>
              </a:ext>
            </a:extLst>
          </p:cNvPr>
          <p:cNvSpPr>
            <a:spLocks noGrp="1"/>
          </p:cNvSpPr>
          <p:nvPr>
            <p:ph type="title"/>
          </p:nvPr>
        </p:nvSpPr>
        <p:spPr>
          <a:xfrm>
            <a:off x="914400" y="226472"/>
            <a:ext cx="10020300" cy="547084"/>
          </a:xfrm>
        </p:spPr>
        <p:txBody>
          <a:bodyPr>
            <a:normAutofit fontScale="90000"/>
          </a:bodyPr>
          <a:lstStyle/>
          <a:p>
            <a:r>
              <a:rPr lang="en-US" dirty="0"/>
              <a:t>…. but different methodologies drive different results</a:t>
            </a:r>
          </a:p>
        </p:txBody>
      </p:sp>
      <p:graphicFrame>
        <p:nvGraphicFramePr>
          <p:cNvPr id="2" name="Diagram 1">
            <a:extLst>
              <a:ext uri="{FF2B5EF4-FFF2-40B4-BE49-F238E27FC236}">
                <a16:creationId xmlns:a16="http://schemas.microsoft.com/office/drawing/2014/main" id="{2B071EA3-5972-CCD7-D38E-858D0644EF9E}"/>
              </a:ext>
            </a:extLst>
          </p:cNvPr>
          <p:cNvGraphicFramePr/>
          <p:nvPr>
            <p:extLst>
              <p:ext uri="{D42A27DB-BD31-4B8C-83A1-F6EECF244321}">
                <p14:modId xmlns:p14="http://schemas.microsoft.com/office/powerpoint/2010/main" val="425624809"/>
              </p:ext>
            </p:extLst>
          </p:nvPr>
        </p:nvGraphicFramePr>
        <p:xfrm>
          <a:off x="154112" y="2083242"/>
          <a:ext cx="11883776" cy="4627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5116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D3051563-EBB1-D80E-FEBA-84128001DC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0849B5-7C81-CA1F-5775-E88BE69E3A06}"/>
              </a:ext>
            </a:extLst>
          </p:cNvPr>
          <p:cNvSpPr>
            <a:spLocks noGrp="1"/>
          </p:cNvSpPr>
          <p:nvPr>
            <p:ph type="title"/>
          </p:nvPr>
        </p:nvSpPr>
        <p:spPr>
          <a:xfrm>
            <a:off x="228600" y="114223"/>
            <a:ext cx="11781692" cy="547084"/>
          </a:xfrm>
        </p:spPr>
        <p:txBody>
          <a:bodyPr>
            <a:normAutofit/>
          </a:bodyPr>
          <a:lstStyle/>
          <a:p>
            <a:r>
              <a:rPr lang="en-US" dirty="0">
                <a:latin typeface="Arial Black"/>
              </a:rPr>
              <a:t> </a:t>
            </a:r>
          </a:p>
        </p:txBody>
      </p:sp>
      <p:graphicFrame>
        <p:nvGraphicFramePr>
          <p:cNvPr id="8" name="Table 7">
            <a:extLst>
              <a:ext uri="{FF2B5EF4-FFF2-40B4-BE49-F238E27FC236}">
                <a16:creationId xmlns:a16="http://schemas.microsoft.com/office/drawing/2014/main" id="{FF8DA9F0-CF5C-C7C6-B3F0-DB7BFCD248CA}"/>
              </a:ext>
            </a:extLst>
          </p:cNvPr>
          <p:cNvGraphicFramePr>
            <a:graphicFrameLocks noGrp="1"/>
          </p:cNvGraphicFramePr>
          <p:nvPr>
            <p:extLst>
              <p:ext uri="{D42A27DB-BD31-4B8C-83A1-F6EECF244321}">
                <p14:modId xmlns:p14="http://schemas.microsoft.com/office/powerpoint/2010/main" val="1473428097"/>
              </p:ext>
            </p:extLst>
          </p:nvPr>
        </p:nvGraphicFramePr>
        <p:xfrm>
          <a:off x="122604" y="2067689"/>
          <a:ext cx="11946791" cy="4676088"/>
        </p:xfrm>
        <a:graphic>
          <a:graphicData uri="http://schemas.openxmlformats.org/drawingml/2006/table">
            <a:tbl>
              <a:tblPr firstRow="1" firstCol="1" bandRow="1"/>
              <a:tblGrid>
                <a:gridCol w="1307344">
                  <a:extLst>
                    <a:ext uri="{9D8B030D-6E8A-4147-A177-3AD203B41FA5}">
                      <a16:colId xmlns:a16="http://schemas.microsoft.com/office/drawing/2014/main" val="3145345951"/>
                    </a:ext>
                  </a:extLst>
                </a:gridCol>
                <a:gridCol w="1050973">
                  <a:extLst>
                    <a:ext uri="{9D8B030D-6E8A-4147-A177-3AD203B41FA5}">
                      <a16:colId xmlns:a16="http://schemas.microsoft.com/office/drawing/2014/main" val="3537577039"/>
                    </a:ext>
                  </a:extLst>
                </a:gridCol>
                <a:gridCol w="832438">
                  <a:extLst>
                    <a:ext uri="{9D8B030D-6E8A-4147-A177-3AD203B41FA5}">
                      <a16:colId xmlns:a16="http://schemas.microsoft.com/office/drawing/2014/main" val="994791172"/>
                    </a:ext>
                  </a:extLst>
                </a:gridCol>
                <a:gridCol w="1061011">
                  <a:extLst>
                    <a:ext uri="{9D8B030D-6E8A-4147-A177-3AD203B41FA5}">
                      <a16:colId xmlns:a16="http://schemas.microsoft.com/office/drawing/2014/main" val="926878759"/>
                    </a:ext>
                  </a:extLst>
                </a:gridCol>
                <a:gridCol w="1027805">
                  <a:extLst>
                    <a:ext uri="{9D8B030D-6E8A-4147-A177-3AD203B41FA5}">
                      <a16:colId xmlns:a16="http://schemas.microsoft.com/office/drawing/2014/main" val="2111110563"/>
                    </a:ext>
                  </a:extLst>
                </a:gridCol>
                <a:gridCol w="1309661">
                  <a:extLst>
                    <a:ext uri="{9D8B030D-6E8A-4147-A177-3AD203B41FA5}">
                      <a16:colId xmlns:a16="http://schemas.microsoft.com/office/drawing/2014/main" val="2138554887"/>
                    </a:ext>
                  </a:extLst>
                </a:gridCol>
                <a:gridCol w="901935">
                  <a:extLst>
                    <a:ext uri="{9D8B030D-6E8A-4147-A177-3AD203B41FA5}">
                      <a16:colId xmlns:a16="http://schemas.microsoft.com/office/drawing/2014/main" val="4291107185"/>
                    </a:ext>
                  </a:extLst>
                </a:gridCol>
                <a:gridCol w="915836">
                  <a:extLst>
                    <a:ext uri="{9D8B030D-6E8A-4147-A177-3AD203B41FA5}">
                      <a16:colId xmlns:a16="http://schemas.microsoft.com/office/drawing/2014/main" val="3444085795"/>
                    </a:ext>
                  </a:extLst>
                </a:gridCol>
                <a:gridCol w="1165257">
                  <a:extLst>
                    <a:ext uri="{9D8B030D-6E8A-4147-A177-3AD203B41FA5}">
                      <a16:colId xmlns:a16="http://schemas.microsoft.com/office/drawing/2014/main" val="2781792690"/>
                    </a:ext>
                  </a:extLst>
                </a:gridCol>
                <a:gridCol w="1179156">
                  <a:extLst>
                    <a:ext uri="{9D8B030D-6E8A-4147-A177-3AD203B41FA5}">
                      <a16:colId xmlns:a16="http://schemas.microsoft.com/office/drawing/2014/main" val="3702309887"/>
                    </a:ext>
                  </a:extLst>
                </a:gridCol>
                <a:gridCol w="1195375">
                  <a:extLst>
                    <a:ext uri="{9D8B030D-6E8A-4147-A177-3AD203B41FA5}">
                      <a16:colId xmlns:a16="http://schemas.microsoft.com/office/drawing/2014/main" val="102272542"/>
                    </a:ext>
                  </a:extLst>
                </a:gridCol>
              </a:tblGrid>
              <a:tr h="151445">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gridSpan="5">
                  <a:txBody>
                    <a:bodyPr/>
                    <a:lstStyle/>
                    <a:p>
                      <a:pPr marL="0" marR="0" algn="ctr">
                        <a:buNone/>
                      </a:pPr>
                      <a:r>
                        <a:rPr lang="en-US" sz="1000" b="1" dirty="0">
                          <a:effectLst/>
                          <a:latin typeface="Arial" panose="020B0604020202020204" pitchFamily="34" charset="0"/>
                          <a:ea typeface="Arial" panose="020B0604020202020204" pitchFamily="34" charset="0"/>
                          <a:cs typeface="Arial" panose="020B0604020202020204" pitchFamily="34" charset="0"/>
                        </a:rPr>
                        <a:t>“Bottom-up” frameworks</a:t>
                      </a:r>
                    </a:p>
                  </a:txBody>
                  <a:tcPr marL="26087" marR="26087" marT="13044" marB="13044">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5">
                  <a:txBody>
                    <a:bodyPr/>
                    <a:lstStyle/>
                    <a:p>
                      <a:pPr marL="0" marR="0" algn="ctr">
                        <a:buNone/>
                      </a:pPr>
                      <a:r>
                        <a:rPr lang="en-US" sz="1000" b="1" dirty="0">
                          <a:effectLst/>
                          <a:latin typeface="Arial" panose="020B0604020202020204" pitchFamily="34" charset="0"/>
                          <a:ea typeface="Arial" panose="020B0604020202020204" pitchFamily="34" charset="0"/>
                          <a:cs typeface="Arial" panose="020B0604020202020204" pitchFamily="34" charset="0"/>
                        </a:rPr>
                        <a:t>“Top-down” frameworks</a:t>
                      </a:r>
                    </a:p>
                  </a:txBody>
                  <a:tcPr marL="26087" marR="26087" marT="13044" marB="13044">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730981"/>
                  </a:ext>
                </a:extLst>
              </a:tr>
              <a:tr h="125583">
                <a:tc>
                  <a:txBody>
                    <a:bodyPr/>
                    <a:lstStyle/>
                    <a:p>
                      <a:pPr marL="0" marR="0" algn="l">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Sectoral Calculations</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Energy system model</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Computable General Equilibrium</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Dynamic General Equilibrium</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410439"/>
                  </a:ext>
                </a:extLst>
              </a:tr>
              <a:tr h="229031">
                <a:tc>
                  <a:txBody>
                    <a:bodyPr/>
                    <a:lstStyle/>
                    <a:p>
                      <a:pPr marL="0" marR="0" algn="l">
                        <a:buNone/>
                      </a:pPr>
                      <a:r>
                        <a:rPr lang="en-US" sz="800" b="1">
                          <a:effectLst/>
                          <a:latin typeface="Arial" panose="020B0604020202020204" pitchFamily="34" charset="0"/>
                          <a:ea typeface="Arial" panose="020B0604020202020204" pitchFamily="34" charset="0"/>
                          <a:cs typeface="Arial" panose="020B0604020202020204" pitchFamily="34" charset="0"/>
                        </a:rPr>
                        <a:t> </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I4CE: Calipel and others (2025)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IRENA (2025)</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Pisani-Ferry and Mahfouz (2023)</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EC assessment report (2021)</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IEA World Energy Outlook (2024)</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Weitzel and others (2023)</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OECD (2023)</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Coenen and others (2024)</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Varga and others (2022) </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Carton and others (2026) (this study)</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2525194"/>
                  </a:ext>
                </a:extLst>
              </a:tr>
              <a:tr h="229031">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Baseline</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Planned energy scenario (PES)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No transition</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EC reference**</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Stated policy scenario (STEPS)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-48%* in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Constant (steady state)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No additional policy from ’24 (-30%* in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882526"/>
                  </a:ext>
                </a:extLst>
              </a:tr>
              <a:tr h="332479">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Mitigation target </a:t>
                      </a:r>
                      <a:br>
                        <a:rPr lang="en-US" sz="800">
                          <a:effectLst/>
                          <a:latin typeface="Arial" panose="020B0604020202020204" pitchFamily="34" charset="0"/>
                          <a:ea typeface="Arial" panose="020B0604020202020204" pitchFamily="34" charset="0"/>
                          <a:cs typeface="Arial" panose="020B0604020202020204" pitchFamily="34" charset="0"/>
                        </a:rPr>
                      </a:br>
                      <a:r>
                        <a:rPr lang="en-US" sz="800">
                          <a:effectLst/>
                          <a:latin typeface="Arial" panose="020B0604020202020204" pitchFamily="34" charset="0"/>
                          <a:ea typeface="Arial" panose="020B0604020202020204" pitchFamily="34" charset="0"/>
                          <a:cs typeface="Arial" panose="020B0604020202020204" pitchFamily="34" charset="0"/>
                        </a:rPr>
                        <a:t>in ‘30</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Sectoral targets consistent with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Decarb. scenario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Announced pledges scenario (APS)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-7% of steady state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-52%* (-94%* in ’50)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 (only simulated for ETS1 and ETS2 sectors)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027716"/>
                  </a:ext>
                </a:extLst>
              </a:tr>
              <a:tr h="979029">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Additional annual</a:t>
                      </a:r>
                      <a:br>
                        <a:rPr lang="en-US" sz="10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investment</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’25-’30, euros in 2023:</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€350 bn</a:t>
                      </a:r>
                      <a:r>
                        <a:rPr lang="en-US" sz="800" b="1" dirty="0">
                          <a:effectLst/>
                          <a:latin typeface="Arial" panose="020B0604020202020204" pitchFamily="34" charset="0"/>
                          <a:ea typeface="Arial" panose="020B0604020202020204" pitchFamily="34" charset="0"/>
                          <a:cs typeface="Arial" panose="020B0604020202020204" pitchFamily="34" charset="0"/>
                        </a:rPr>
                        <a:t> </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a:t>
                      </a:r>
                      <a:r>
                        <a:rPr lang="en-US" sz="1000" b="1" dirty="0">
                          <a:effectLst/>
                          <a:latin typeface="Arial" panose="020B0604020202020204" pitchFamily="34" charset="0"/>
                          <a:ea typeface="Arial" panose="020B0604020202020204" pitchFamily="34" charset="0"/>
                          <a:cs typeface="Arial" panose="020B0604020202020204" pitchFamily="34" charset="0"/>
                        </a:rPr>
                        <a:t>~ 2% GDP</a:t>
                      </a:r>
                      <a:r>
                        <a:rPr lang="en-US" sz="800" dirty="0">
                          <a:effectLst/>
                          <a:latin typeface="Arial" panose="020B0604020202020204" pitchFamily="34" charset="0"/>
                          <a:ea typeface="Arial" panose="020B0604020202020204" pitchFamily="34" charset="0"/>
                          <a:cs typeface="Arial" panose="020B0604020202020204" pitchFamily="34" charset="0"/>
                        </a:rPr>
                        <a:t>, authors’ calc.)</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above level in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’25-’50, % of GDP in ‘21</a:t>
                      </a:r>
                    </a:p>
                    <a:p>
                      <a:pPr marL="0" marR="0" algn="l">
                        <a:buNone/>
                      </a:pP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1000" b="1" dirty="0">
                          <a:effectLst/>
                          <a:latin typeface="Arial" panose="020B0604020202020204" pitchFamily="34" charset="0"/>
                          <a:ea typeface="Arial" panose="020B0604020202020204" pitchFamily="34" charset="0"/>
                          <a:cs typeface="Arial" panose="020B0604020202020204" pitchFamily="34" charset="0"/>
                        </a:rPr>
                        <a:t>1% GDP</a:t>
                      </a:r>
                      <a:r>
                        <a:rPr lang="en-US" sz="800" dirty="0">
                          <a:effectLst/>
                          <a:latin typeface="Arial" panose="020B0604020202020204" pitchFamily="34" charset="0"/>
                          <a:ea typeface="Arial" panose="020B0604020202020204" pitchFamily="34" charset="0"/>
                          <a:cs typeface="Arial" panose="020B0604020202020204" pitchFamily="34" charset="0"/>
                        </a:rPr>
                        <a:t>,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(PES to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2.3% GDP</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3.5% GDP</a:t>
                      </a:r>
                      <a:r>
                        <a:rPr lang="en-US" sz="800" dirty="0">
                          <a:effectLst/>
                          <a:latin typeface="Arial" panose="020B0604020202020204" pitchFamily="34" charset="0"/>
                          <a:ea typeface="Arial" panose="020B0604020202020204" pitchFamily="34" charset="0"/>
                          <a:cs typeface="Arial" panose="020B0604020202020204" pitchFamily="34" charset="0"/>
                        </a:rPr>
                        <a:t>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’21-’30,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0.6% GDP</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energy systems inv. (from reference)</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2 rel. to avg. ’11-’20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fr-FR" sz="800" dirty="0" err="1">
                          <a:effectLst/>
                          <a:latin typeface="Arial" panose="020B0604020202020204" pitchFamily="34" charset="0"/>
                          <a:ea typeface="Arial" panose="020B0604020202020204" pitchFamily="34" charset="0"/>
                          <a:cs typeface="Arial" panose="020B0604020202020204" pitchFamily="34" charset="0"/>
                        </a:rPr>
                        <a:t>Avg</a:t>
                      </a:r>
                      <a:r>
                        <a:rPr lang="fr-FR" sz="800" dirty="0">
                          <a:effectLst/>
                          <a:latin typeface="Arial" panose="020B0604020202020204" pitchFamily="34" charset="0"/>
                          <a:ea typeface="Arial" panose="020B0604020202020204" pitchFamily="34" charset="0"/>
                          <a:cs typeface="Arial" panose="020B0604020202020204" pitchFamily="34" charset="0"/>
                        </a:rPr>
                        <a:t>. ’26-’30, USD 2023, MER</a:t>
                      </a: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100 bn (</a:t>
                      </a:r>
                      <a:r>
                        <a:rPr lang="en-US" sz="1000" b="1" dirty="0">
                          <a:effectLst/>
                          <a:latin typeface="Arial" panose="020B0604020202020204" pitchFamily="34" charset="0"/>
                          <a:ea typeface="Arial" panose="020B0604020202020204" pitchFamily="34" charset="0"/>
                          <a:cs typeface="Arial" panose="020B0604020202020204" pitchFamily="34" charset="0"/>
                        </a:rPr>
                        <a:t>~0.5% GDP</a:t>
                      </a:r>
                      <a:r>
                        <a:rPr lang="en-US" sz="800" dirty="0">
                          <a:effectLst/>
                          <a:latin typeface="Arial" panose="020B0604020202020204" pitchFamily="34" charset="0"/>
                          <a:ea typeface="Arial" panose="020B0604020202020204" pitchFamily="34" charset="0"/>
                          <a:cs typeface="Arial" panose="020B0604020202020204" pitchFamily="34" charset="0"/>
                        </a:rPr>
                        <a:t>, staff calc.)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150 bn for APS rel. to avg. ’21-’25, staff calc.)</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0.8%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1000" b="1" dirty="0">
                          <a:effectLst/>
                          <a:latin typeface="Arial" panose="020B0604020202020204" pitchFamily="34" charset="0"/>
                          <a:ea typeface="Arial" panose="020B0604020202020204" pitchFamily="34" charset="0"/>
                          <a:cs typeface="Arial" panose="020B0604020202020204" pitchFamily="34" charset="0"/>
                        </a:rPr>
                        <a:t>0.2% of </a:t>
                      </a:r>
                      <a:r>
                        <a:rPr lang="en-US" sz="1000" b="1" dirty="0" err="1">
                          <a:effectLst/>
                          <a:latin typeface="Arial" panose="020B0604020202020204" pitchFamily="34" charset="0"/>
                          <a:ea typeface="Arial" panose="020B0604020202020204" pitchFamily="34" charset="0"/>
                          <a:cs typeface="Arial" panose="020B0604020202020204" pitchFamily="34" charset="0"/>
                        </a:rPr>
                        <a:t>bsl</a:t>
                      </a:r>
                      <a:r>
                        <a:rPr lang="en-US" sz="1000" b="1" dirty="0">
                          <a:effectLst/>
                          <a:latin typeface="Arial" panose="020B0604020202020204" pitchFamily="34" charset="0"/>
                          <a:ea typeface="Arial" panose="020B0604020202020204" pitchFamily="34" charset="0"/>
                          <a:cs typeface="Arial" panose="020B0604020202020204" pitchFamily="34" charset="0"/>
                        </a:rPr>
                        <a:t>. GDP</a:t>
                      </a:r>
                      <a:r>
                        <a:rPr lang="en-US" sz="800" dirty="0">
                          <a:effectLst/>
                          <a:latin typeface="Arial" panose="020B0604020202020204" pitchFamily="34" charset="0"/>
                          <a:ea typeface="Arial" panose="020B0604020202020204" pitchFamily="34" charset="0"/>
                          <a:cs typeface="Arial" panose="020B0604020202020204" pitchFamily="34" charset="0"/>
                        </a:rPr>
                        <a:t>, staff calc.)</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Negligible</a:t>
                      </a:r>
                      <a:r>
                        <a:rPr lang="en-US" sz="800" b="1" dirty="0">
                          <a:effectLst/>
                          <a:latin typeface="Arial" panose="020B0604020202020204" pitchFamily="34" charset="0"/>
                          <a:ea typeface="Arial" panose="020B0604020202020204" pitchFamily="34" charset="0"/>
                          <a:cs typeface="Arial" panose="020B0604020202020204" pitchFamily="34" charset="0"/>
                        </a:rPr>
                        <a:t>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- 0.4%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 GDP </a:t>
                      </a:r>
                      <a:r>
                        <a:rPr lang="en-US" sz="800" dirty="0">
                          <a:effectLst/>
                          <a:latin typeface="Arial" panose="020B0604020202020204" pitchFamily="34" charset="0"/>
                          <a:ea typeface="Arial" panose="020B0604020202020204" pitchFamily="34" charset="0"/>
                          <a:cs typeface="Arial" panose="020B0604020202020204" pitchFamily="34" charset="0"/>
                        </a:rPr>
                        <a:t>green-only (capital services)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0.2%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0.3% GDP </a:t>
                      </a:r>
                      <a:r>
                        <a:rPr lang="en-US" sz="800" dirty="0">
                          <a:effectLst/>
                          <a:latin typeface="Arial" panose="020B0604020202020204" pitchFamily="34" charset="0"/>
                          <a:ea typeface="Arial" panose="020B0604020202020204" pitchFamily="34" charset="0"/>
                          <a:cs typeface="Arial" panose="020B0604020202020204" pitchFamily="34" charset="0"/>
                        </a:rPr>
                        <a:t>electricity-intensive-only</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(~0.1 and ~1.1 in ’50)</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0.7% GDP</a:t>
                      </a:r>
                      <a:r>
                        <a:rPr lang="en-US" sz="800" dirty="0">
                          <a:effectLst/>
                          <a:latin typeface="Arial" panose="020B0604020202020204" pitchFamily="34" charset="0"/>
                          <a:ea typeface="Arial" panose="020B0604020202020204" pitchFamily="34" charset="0"/>
                          <a:cs typeface="Arial" panose="020B0604020202020204" pitchFamily="34" charset="0"/>
                        </a:rPr>
                        <a:t> broad green aggregate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1.3%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1.5% GDP </a:t>
                      </a:r>
                      <a:r>
                        <a:rPr lang="en-US" sz="800" dirty="0">
                          <a:effectLst/>
                          <a:latin typeface="Arial" panose="020B0604020202020204" pitchFamily="34" charset="0"/>
                          <a:ea typeface="Arial" panose="020B0604020202020204" pitchFamily="34" charset="0"/>
                          <a:cs typeface="Arial" panose="020B0604020202020204" pitchFamily="34" charset="0"/>
                        </a:rPr>
                        <a:t>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683533"/>
                  </a:ext>
                </a:extLst>
              </a:tr>
              <a:tr h="435927">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Framework</a:t>
                      </a:r>
                      <a:r>
                        <a:rPr lang="en-US" sz="800" b="1">
                          <a:effectLst/>
                          <a:latin typeface="Arial" panose="020B0604020202020204" pitchFamily="34" charset="0"/>
                          <a:ea typeface="Arial" panose="020B0604020202020204" pitchFamily="34" charset="0"/>
                          <a:cs typeface="Arial" panose="020B0604020202020204" pitchFamily="34" charset="0"/>
                        </a:rPr>
                        <a:t> </a:t>
                      </a:r>
                      <a:br>
                        <a:rPr lang="en-US" sz="800">
                          <a:effectLst/>
                          <a:latin typeface="Arial" panose="020B0604020202020204" pitchFamily="34" charset="0"/>
                          <a:ea typeface="Arial" panose="020B0604020202020204" pitchFamily="34" charset="0"/>
                          <a:cs typeface="Arial" panose="020B0604020202020204" pitchFamily="34" charset="0"/>
                        </a:rPr>
                      </a:b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Remap, Plexos and Flextool energy system models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PRIMES and PRIMES- TREMOVE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Global Energy and Climate model</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JRC-GEM-E3 (with inputs from PRIMES and POLES-JRC)</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OECD ENV-Linkages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ECB’s New Area-Wide Model with disaggregated energy production and use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E-QUEST, model with aggregated clean and dirty sectors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GMMET</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(see model description below)</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712760"/>
                  </a:ext>
                </a:extLst>
              </a:tr>
              <a:tr h="125583">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Gross or Net investment </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Gross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862228"/>
                  </a:ext>
                </a:extLst>
              </a:tr>
              <a:tr h="125583">
                <a:tc gridSpan="11">
                  <a:txBody>
                    <a:bodyPr/>
                    <a:lstStyle/>
                    <a:p>
                      <a:pPr marL="0" marR="0" algn="ctr">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Authors’ Calculations</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903332"/>
                  </a:ext>
                </a:extLst>
              </a:tr>
              <a:tr h="490513">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Effort in 2030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(in MMT)</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220 extrapolating hist.’19 – ‘23</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500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150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150 (France 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450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200 </a:t>
                      </a:r>
                    </a:p>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avg. ’26-‘30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300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300 </a:t>
                      </a:r>
                    </a:p>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avg.’23-‘30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220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~300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~700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619198"/>
                  </a:ext>
                </a:extLst>
              </a:tr>
              <a:tr h="797995">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Additional annual investment per mitigated tCO</a:t>
                      </a:r>
                      <a:r>
                        <a:rPr lang="en-US" sz="1000" b="1" baseline="-25000" dirty="0">
                          <a:effectLst/>
                          <a:latin typeface="Arial" panose="020B0604020202020204" pitchFamily="34" charset="0"/>
                          <a:ea typeface="Arial" panose="020B0604020202020204" pitchFamily="34" charset="0"/>
                          <a:cs typeface="Arial" panose="020B0604020202020204" pitchFamily="34" charset="0"/>
                        </a:rPr>
                        <a:t>2</a:t>
                      </a:r>
                      <a:r>
                        <a:rPr lang="en-US" sz="1000" b="1" dirty="0">
                          <a:effectLst/>
                          <a:latin typeface="Arial" panose="020B0604020202020204" pitchFamily="34" charset="0"/>
                          <a:ea typeface="Arial" panose="020B0604020202020204" pitchFamily="34" charset="0"/>
                          <a:cs typeface="Arial" panose="020B0604020202020204" pitchFamily="34" charset="0"/>
                        </a:rPr>
                        <a:t>Eq</a:t>
                      </a:r>
                      <a:r>
                        <a:rPr lang="en-US" sz="1000" dirty="0">
                          <a:effectLst/>
                          <a:latin typeface="Arial" panose="020B0604020202020204" pitchFamily="34" charset="0"/>
                          <a:ea typeface="Arial" panose="020B0604020202020204" pitchFamily="34" charset="0"/>
                          <a:cs typeface="Arial" panose="020B0604020202020204" pitchFamily="34" charset="0"/>
                        </a:rPr>
                        <a:t>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(euros/tCO2e standardized for comparison)</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1500 green-only extrapolating hist.’19 – ‘23</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650 green-only</a:t>
                      </a:r>
                      <a:r>
                        <a:rPr lang="en-US" sz="800" dirty="0">
                          <a:effectLst/>
                          <a:latin typeface="Arial" panose="020B0604020202020204" pitchFamily="34" charset="0"/>
                          <a:ea typeface="Arial" panose="020B0604020202020204" pitchFamily="34" charset="0"/>
                          <a:cs typeface="Arial" panose="020B0604020202020204" pitchFamily="34" charset="0"/>
                        </a:rPr>
                        <a:t>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~550 green-only</a:t>
                      </a:r>
                      <a:r>
                        <a:rPr lang="en-US" sz="800" dirty="0">
                          <a:effectLst/>
                          <a:latin typeface="Arial" panose="020B0604020202020204" pitchFamily="34" charset="0"/>
                          <a:ea typeface="Arial" panose="020B0604020202020204" pitchFamily="34" charset="0"/>
                          <a:cs typeface="Arial" panose="020B0604020202020204" pitchFamily="34" charset="0"/>
                        </a:rPr>
                        <a:t> on avg. ‘25-’50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~500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~800 green-only</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year ‘30</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green only </a:t>
                      </a:r>
                      <a:r>
                        <a:rPr lang="en-US" sz="800" dirty="0">
                          <a:effectLst/>
                          <a:latin typeface="Arial" panose="020B0604020202020204" pitchFamily="34" charset="0"/>
                          <a:ea typeface="Arial" panose="020B0604020202020204" pitchFamily="34" charset="0"/>
                          <a:cs typeface="Arial" panose="020B0604020202020204" pitchFamily="34" charset="0"/>
                        </a:rPr>
                        <a:t>inv. on avg. ‘21-’30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100 total inv.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Negligible</a:t>
                      </a:r>
                      <a:endParaRPr lang="en-US" sz="800" b="1"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0" dirty="0">
                          <a:effectLst/>
                          <a:latin typeface="Arial" panose="020B0604020202020204" pitchFamily="34" charset="0"/>
                          <a:ea typeface="Arial" panose="020B0604020202020204" pitchFamily="34" charset="0"/>
                          <a:cs typeface="Arial" panose="020B0604020202020204" pitchFamily="34" charset="0"/>
                        </a:rPr>
                        <a:t>Negative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20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~100 total inv.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~200 electricity-intensive-only</a:t>
                      </a: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broad green aggregate</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dirty="0">
                          <a:effectLst/>
                          <a:latin typeface="Arial" panose="020B0604020202020204" pitchFamily="34" charset="0"/>
                          <a:ea typeface="Arial" panose="020B0604020202020204" pitchFamily="34" charset="0"/>
                          <a:cs typeface="Arial" panose="020B0604020202020204" pitchFamily="34" charset="0"/>
                        </a:rPr>
                        <a:t>~400 total inv</a:t>
                      </a:r>
                      <a:r>
                        <a:rPr lang="en-US" sz="800" dirty="0">
                          <a:effectLst/>
                          <a:latin typeface="Arial" panose="020B0604020202020204" pitchFamily="34" charset="0"/>
                          <a:ea typeface="Arial" panose="020B0604020202020204" pitchFamily="34" charset="0"/>
                          <a:cs typeface="Arial" panose="020B0604020202020204" pitchFamily="34" charset="0"/>
                        </a:rPr>
                        <a:t>.</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~450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238637"/>
                  </a:ext>
                </a:extLst>
              </a:tr>
            </a:tbl>
          </a:graphicData>
        </a:graphic>
      </p:graphicFrame>
      <p:sp>
        <p:nvSpPr>
          <p:cNvPr id="2" name="Title 3">
            <a:extLst>
              <a:ext uri="{FF2B5EF4-FFF2-40B4-BE49-F238E27FC236}">
                <a16:creationId xmlns:a16="http://schemas.microsoft.com/office/drawing/2014/main" id="{1B9B46BB-7BE0-55F7-ED4C-3BE2899ADA6D}"/>
              </a:ext>
            </a:extLst>
          </p:cNvPr>
          <p:cNvSpPr txBox="1">
            <a:spLocks/>
          </p:cNvSpPr>
          <p:nvPr/>
        </p:nvSpPr>
        <p:spPr>
          <a:xfrm>
            <a:off x="181708" y="143735"/>
            <a:ext cx="3262023" cy="140447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Investment costs in existing studies </a:t>
            </a:r>
          </a:p>
        </p:txBody>
      </p:sp>
      <p:sp>
        <p:nvSpPr>
          <p:cNvPr id="3" name="TextBox 2">
            <a:extLst>
              <a:ext uri="{FF2B5EF4-FFF2-40B4-BE49-F238E27FC236}">
                <a16:creationId xmlns:a16="http://schemas.microsoft.com/office/drawing/2014/main" id="{61C19FEA-DA63-123F-1F80-FB18900D8F8B}"/>
              </a:ext>
            </a:extLst>
          </p:cNvPr>
          <p:cNvSpPr txBox="1"/>
          <p:nvPr/>
        </p:nvSpPr>
        <p:spPr>
          <a:xfrm>
            <a:off x="3770750" y="19177"/>
            <a:ext cx="7272312" cy="584775"/>
          </a:xfrm>
          <a:prstGeom prst="rect">
            <a:avLst/>
          </a:prstGeom>
          <a:noFill/>
        </p:spPr>
        <p:txBody>
          <a:bodyPr wrap="none" rtlCol="0">
            <a:spAutoFit/>
          </a:bodyPr>
          <a:lstStyle/>
          <a:p>
            <a:pPr>
              <a:spcAft>
                <a:spcPts val="600"/>
              </a:spcAft>
            </a:pPr>
            <a:r>
              <a:rPr lang="en-US" sz="1600" dirty="0"/>
              <a:t>Table provides an overview of (selected) studies on Europe’s energy transition</a:t>
            </a:r>
            <a:br>
              <a:rPr lang="en-US" sz="1600" dirty="0"/>
            </a:br>
            <a:r>
              <a:rPr lang="en-US" sz="1600" dirty="0"/>
              <a:t>(“Bottom-up” frameworks are shown on the left, “top-down” on the right)</a:t>
            </a:r>
          </a:p>
        </p:txBody>
      </p:sp>
      <p:cxnSp>
        <p:nvCxnSpPr>
          <p:cNvPr id="6" name="Straight Arrow Connector 5">
            <a:extLst>
              <a:ext uri="{FF2B5EF4-FFF2-40B4-BE49-F238E27FC236}">
                <a16:creationId xmlns:a16="http://schemas.microsoft.com/office/drawing/2014/main" id="{3104DD6A-392A-7DE4-4AA5-7C25C02556F5}"/>
              </a:ext>
            </a:extLst>
          </p:cNvPr>
          <p:cNvCxnSpPr>
            <a:cxnSpLocks/>
          </p:cNvCxnSpPr>
          <p:nvPr/>
        </p:nvCxnSpPr>
        <p:spPr>
          <a:xfrm>
            <a:off x="11428674" y="1606922"/>
            <a:ext cx="0" cy="714102"/>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sp>
        <p:nvSpPr>
          <p:cNvPr id="10" name="Rectangle 9">
            <a:extLst>
              <a:ext uri="{FF2B5EF4-FFF2-40B4-BE49-F238E27FC236}">
                <a16:creationId xmlns:a16="http://schemas.microsoft.com/office/drawing/2014/main" id="{645E0771-9134-E775-CAA8-F4ED48F5C66E}"/>
              </a:ext>
            </a:extLst>
          </p:cNvPr>
          <p:cNvSpPr/>
          <p:nvPr/>
        </p:nvSpPr>
        <p:spPr>
          <a:xfrm>
            <a:off x="1391479" y="1963973"/>
            <a:ext cx="5192201" cy="7921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A76051B-C920-5D17-77D3-FB0F1EEE9B29}"/>
              </a:ext>
            </a:extLst>
          </p:cNvPr>
          <p:cNvSpPr txBox="1"/>
          <p:nvPr/>
        </p:nvSpPr>
        <p:spPr>
          <a:xfrm>
            <a:off x="3073092" y="1529376"/>
            <a:ext cx="1582484" cy="369332"/>
          </a:xfrm>
          <a:prstGeom prst="rect">
            <a:avLst/>
          </a:prstGeom>
          <a:noFill/>
        </p:spPr>
        <p:txBody>
          <a:bodyPr wrap="none" rtlCol="0">
            <a:spAutoFit/>
          </a:bodyPr>
          <a:lstStyle/>
          <a:p>
            <a:r>
              <a:rPr lang="en-US" b="1" dirty="0">
                <a:solidFill>
                  <a:srgbClr val="C00000"/>
                </a:solidFill>
              </a:rPr>
              <a:t>“Bottom-up”</a:t>
            </a:r>
          </a:p>
        </p:txBody>
      </p:sp>
      <p:sp>
        <p:nvSpPr>
          <p:cNvPr id="15" name="Rectangle 14">
            <a:extLst>
              <a:ext uri="{FF2B5EF4-FFF2-40B4-BE49-F238E27FC236}">
                <a16:creationId xmlns:a16="http://schemas.microsoft.com/office/drawing/2014/main" id="{D2E98F31-371E-F7C5-E81C-A37CE4A9D146}"/>
              </a:ext>
            </a:extLst>
          </p:cNvPr>
          <p:cNvSpPr/>
          <p:nvPr/>
        </p:nvSpPr>
        <p:spPr>
          <a:xfrm>
            <a:off x="6671144" y="1963973"/>
            <a:ext cx="5398245" cy="79219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9C3C4E7-15A7-8795-AE41-E2E861ED8E78}"/>
              </a:ext>
            </a:extLst>
          </p:cNvPr>
          <p:cNvSpPr txBox="1"/>
          <p:nvPr/>
        </p:nvSpPr>
        <p:spPr>
          <a:xfrm>
            <a:off x="8352755" y="1529376"/>
            <a:ext cx="1618027" cy="369332"/>
          </a:xfrm>
          <a:prstGeom prst="rect">
            <a:avLst/>
          </a:prstGeom>
          <a:noFill/>
        </p:spPr>
        <p:txBody>
          <a:bodyPr wrap="square" rtlCol="0">
            <a:spAutoFit/>
          </a:bodyPr>
          <a:lstStyle/>
          <a:p>
            <a:r>
              <a:rPr lang="en-US" b="1" dirty="0">
                <a:solidFill>
                  <a:srgbClr val="C00000"/>
                </a:solidFill>
              </a:rPr>
              <a:t>“Top-down”</a:t>
            </a:r>
          </a:p>
        </p:txBody>
      </p:sp>
      <p:sp>
        <p:nvSpPr>
          <p:cNvPr id="19" name="TextBox 18">
            <a:extLst>
              <a:ext uri="{FF2B5EF4-FFF2-40B4-BE49-F238E27FC236}">
                <a16:creationId xmlns:a16="http://schemas.microsoft.com/office/drawing/2014/main" id="{7FC0347A-B53D-BDA0-AE28-4B2D81224C84}"/>
              </a:ext>
            </a:extLst>
          </p:cNvPr>
          <p:cNvSpPr txBox="1"/>
          <p:nvPr/>
        </p:nvSpPr>
        <p:spPr>
          <a:xfrm>
            <a:off x="10866694" y="1313461"/>
            <a:ext cx="1618027" cy="307777"/>
          </a:xfrm>
          <a:prstGeom prst="rect">
            <a:avLst/>
          </a:prstGeom>
          <a:noFill/>
        </p:spPr>
        <p:txBody>
          <a:bodyPr wrap="square" rtlCol="0">
            <a:spAutoFit/>
          </a:bodyPr>
          <a:lstStyle/>
          <a:p>
            <a:r>
              <a:rPr lang="en-US" sz="1400" b="1" dirty="0">
                <a:solidFill>
                  <a:srgbClr val="C00000"/>
                </a:solidFill>
              </a:rPr>
              <a:t>This study</a:t>
            </a:r>
          </a:p>
        </p:txBody>
      </p:sp>
    </p:spTree>
    <p:extLst>
      <p:ext uri="{BB962C8B-B14F-4D97-AF65-F5344CB8AC3E}">
        <p14:creationId xmlns:p14="http://schemas.microsoft.com/office/powerpoint/2010/main" val="22117777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A49161F-852E-4BC4-33E0-2BF46D8EEB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7DEDF4-043C-F6E4-AAEC-CBA15B69834C}"/>
              </a:ext>
            </a:extLst>
          </p:cNvPr>
          <p:cNvSpPr>
            <a:spLocks noGrp="1"/>
          </p:cNvSpPr>
          <p:nvPr>
            <p:ph type="title"/>
          </p:nvPr>
        </p:nvSpPr>
        <p:spPr>
          <a:xfrm>
            <a:off x="228600" y="114223"/>
            <a:ext cx="11781692" cy="547084"/>
          </a:xfrm>
        </p:spPr>
        <p:txBody>
          <a:bodyPr>
            <a:normAutofit/>
          </a:bodyPr>
          <a:lstStyle/>
          <a:p>
            <a:r>
              <a:rPr lang="en-US" dirty="0">
                <a:latin typeface="Arial Black"/>
              </a:rPr>
              <a:t> </a:t>
            </a:r>
          </a:p>
        </p:txBody>
      </p:sp>
      <p:graphicFrame>
        <p:nvGraphicFramePr>
          <p:cNvPr id="8" name="Table 7">
            <a:extLst>
              <a:ext uri="{FF2B5EF4-FFF2-40B4-BE49-F238E27FC236}">
                <a16:creationId xmlns:a16="http://schemas.microsoft.com/office/drawing/2014/main" id="{6317C12B-2DEF-F4E1-C59E-9E3E3F8AE6AB}"/>
              </a:ext>
            </a:extLst>
          </p:cNvPr>
          <p:cNvGraphicFramePr>
            <a:graphicFrameLocks noGrp="1"/>
          </p:cNvGraphicFramePr>
          <p:nvPr>
            <p:extLst>
              <p:ext uri="{D42A27DB-BD31-4B8C-83A1-F6EECF244321}">
                <p14:modId xmlns:p14="http://schemas.microsoft.com/office/powerpoint/2010/main" val="3489601458"/>
              </p:ext>
            </p:extLst>
          </p:nvPr>
        </p:nvGraphicFramePr>
        <p:xfrm>
          <a:off x="122604" y="2067689"/>
          <a:ext cx="11946791" cy="4676088"/>
        </p:xfrm>
        <a:graphic>
          <a:graphicData uri="http://schemas.openxmlformats.org/drawingml/2006/table">
            <a:tbl>
              <a:tblPr firstRow="1" firstCol="1" bandRow="1"/>
              <a:tblGrid>
                <a:gridCol w="1307344">
                  <a:extLst>
                    <a:ext uri="{9D8B030D-6E8A-4147-A177-3AD203B41FA5}">
                      <a16:colId xmlns:a16="http://schemas.microsoft.com/office/drawing/2014/main" val="3145345951"/>
                    </a:ext>
                  </a:extLst>
                </a:gridCol>
                <a:gridCol w="1050973">
                  <a:extLst>
                    <a:ext uri="{9D8B030D-6E8A-4147-A177-3AD203B41FA5}">
                      <a16:colId xmlns:a16="http://schemas.microsoft.com/office/drawing/2014/main" val="3537577039"/>
                    </a:ext>
                  </a:extLst>
                </a:gridCol>
                <a:gridCol w="832438">
                  <a:extLst>
                    <a:ext uri="{9D8B030D-6E8A-4147-A177-3AD203B41FA5}">
                      <a16:colId xmlns:a16="http://schemas.microsoft.com/office/drawing/2014/main" val="994791172"/>
                    </a:ext>
                  </a:extLst>
                </a:gridCol>
                <a:gridCol w="1061011">
                  <a:extLst>
                    <a:ext uri="{9D8B030D-6E8A-4147-A177-3AD203B41FA5}">
                      <a16:colId xmlns:a16="http://schemas.microsoft.com/office/drawing/2014/main" val="926878759"/>
                    </a:ext>
                  </a:extLst>
                </a:gridCol>
                <a:gridCol w="1027805">
                  <a:extLst>
                    <a:ext uri="{9D8B030D-6E8A-4147-A177-3AD203B41FA5}">
                      <a16:colId xmlns:a16="http://schemas.microsoft.com/office/drawing/2014/main" val="2111110563"/>
                    </a:ext>
                  </a:extLst>
                </a:gridCol>
                <a:gridCol w="1309661">
                  <a:extLst>
                    <a:ext uri="{9D8B030D-6E8A-4147-A177-3AD203B41FA5}">
                      <a16:colId xmlns:a16="http://schemas.microsoft.com/office/drawing/2014/main" val="2138554887"/>
                    </a:ext>
                  </a:extLst>
                </a:gridCol>
                <a:gridCol w="901935">
                  <a:extLst>
                    <a:ext uri="{9D8B030D-6E8A-4147-A177-3AD203B41FA5}">
                      <a16:colId xmlns:a16="http://schemas.microsoft.com/office/drawing/2014/main" val="4291107185"/>
                    </a:ext>
                  </a:extLst>
                </a:gridCol>
                <a:gridCol w="915836">
                  <a:extLst>
                    <a:ext uri="{9D8B030D-6E8A-4147-A177-3AD203B41FA5}">
                      <a16:colId xmlns:a16="http://schemas.microsoft.com/office/drawing/2014/main" val="3444085795"/>
                    </a:ext>
                  </a:extLst>
                </a:gridCol>
                <a:gridCol w="1165257">
                  <a:extLst>
                    <a:ext uri="{9D8B030D-6E8A-4147-A177-3AD203B41FA5}">
                      <a16:colId xmlns:a16="http://schemas.microsoft.com/office/drawing/2014/main" val="2781792690"/>
                    </a:ext>
                  </a:extLst>
                </a:gridCol>
                <a:gridCol w="1179156">
                  <a:extLst>
                    <a:ext uri="{9D8B030D-6E8A-4147-A177-3AD203B41FA5}">
                      <a16:colId xmlns:a16="http://schemas.microsoft.com/office/drawing/2014/main" val="3702309887"/>
                    </a:ext>
                  </a:extLst>
                </a:gridCol>
                <a:gridCol w="1195375">
                  <a:extLst>
                    <a:ext uri="{9D8B030D-6E8A-4147-A177-3AD203B41FA5}">
                      <a16:colId xmlns:a16="http://schemas.microsoft.com/office/drawing/2014/main" val="102272542"/>
                    </a:ext>
                  </a:extLst>
                </a:gridCol>
              </a:tblGrid>
              <a:tr h="151445">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gridSpan="5">
                  <a:txBody>
                    <a:bodyPr/>
                    <a:lstStyle/>
                    <a:p>
                      <a:pPr marL="0" marR="0" algn="ctr">
                        <a:buNone/>
                      </a:pPr>
                      <a:r>
                        <a:rPr lang="en-US" sz="1000" b="1" dirty="0">
                          <a:effectLst/>
                          <a:latin typeface="Arial" panose="020B0604020202020204" pitchFamily="34" charset="0"/>
                          <a:ea typeface="Arial" panose="020B0604020202020204" pitchFamily="34" charset="0"/>
                          <a:cs typeface="Arial" panose="020B0604020202020204" pitchFamily="34" charset="0"/>
                        </a:rPr>
                        <a:t>“Bottom-up” frameworks</a:t>
                      </a:r>
                    </a:p>
                  </a:txBody>
                  <a:tcPr marL="26087" marR="26087" marT="13044" marB="13044">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5">
                  <a:txBody>
                    <a:bodyPr/>
                    <a:lstStyle/>
                    <a:p>
                      <a:pPr marL="0" marR="0" algn="ctr">
                        <a:buNone/>
                      </a:pPr>
                      <a:r>
                        <a:rPr lang="en-US" sz="1000" b="1" dirty="0">
                          <a:effectLst/>
                          <a:latin typeface="Arial" panose="020B0604020202020204" pitchFamily="34" charset="0"/>
                          <a:ea typeface="Arial" panose="020B0604020202020204" pitchFamily="34" charset="0"/>
                          <a:cs typeface="Arial" panose="020B0604020202020204" pitchFamily="34" charset="0"/>
                        </a:rPr>
                        <a:t>“Top-down” frameworks</a:t>
                      </a:r>
                    </a:p>
                  </a:txBody>
                  <a:tcPr marL="26087" marR="26087" marT="13044" marB="13044">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730981"/>
                  </a:ext>
                </a:extLst>
              </a:tr>
              <a:tr h="125583">
                <a:tc>
                  <a:txBody>
                    <a:bodyPr/>
                    <a:lstStyle/>
                    <a:p>
                      <a:pPr marL="0" marR="0" algn="l">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Sectoral Calculations</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Energy system model</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Computable General Equilibrium</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Dynamic General Equilibrium</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410439"/>
                  </a:ext>
                </a:extLst>
              </a:tr>
              <a:tr h="229031">
                <a:tc>
                  <a:txBody>
                    <a:bodyPr/>
                    <a:lstStyle/>
                    <a:p>
                      <a:pPr marL="0" marR="0" algn="l">
                        <a:buNone/>
                      </a:pPr>
                      <a:r>
                        <a:rPr lang="en-US" sz="800" b="1">
                          <a:effectLst/>
                          <a:latin typeface="Arial" panose="020B0604020202020204" pitchFamily="34" charset="0"/>
                          <a:ea typeface="Arial" panose="020B0604020202020204" pitchFamily="34" charset="0"/>
                          <a:cs typeface="Arial" panose="020B0604020202020204" pitchFamily="34" charset="0"/>
                        </a:rPr>
                        <a:t> </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I4CE: Calipel and others (2025)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IRENA (2025)</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Pisani-Ferry and Mahfouz (2023)</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EC assessment report (2021)</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IEA World Energy Outlook (2024)</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Weitzel and others (2023)</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OECD (2023)</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Coenen and others (2024)</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Varga and others (2022) </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Carton and others (2026) (this study)</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2525194"/>
                  </a:ext>
                </a:extLst>
              </a:tr>
              <a:tr h="229031">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Baseline</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Planned energy scenario (PES)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No transition</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EC reference**</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Stated policy scenario (STEPS)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-48%* in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Constant (steady state)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No additional policy from ’24 (-30%* in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882526"/>
                  </a:ext>
                </a:extLst>
              </a:tr>
              <a:tr h="332479">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Mitigation target </a:t>
                      </a:r>
                      <a:br>
                        <a:rPr lang="en-US" sz="800">
                          <a:effectLst/>
                          <a:latin typeface="Arial" panose="020B0604020202020204" pitchFamily="34" charset="0"/>
                          <a:ea typeface="Arial" panose="020B0604020202020204" pitchFamily="34" charset="0"/>
                          <a:cs typeface="Arial" panose="020B0604020202020204" pitchFamily="34" charset="0"/>
                        </a:rPr>
                      </a:br>
                      <a:r>
                        <a:rPr lang="en-US" sz="800">
                          <a:effectLst/>
                          <a:latin typeface="Arial" panose="020B0604020202020204" pitchFamily="34" charset="0"/>
                          <a:ea typeface="Arial" panose="020B0604020202020204" pitchFamily="34" charset="0"/>
                          <a:cs typeface="Arial" panose="020B0604020202020204" pitchFamily="34" charset="0"/>
                        </a:rPr>
                        <a:t>in ‘30</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Sectoral targets consistent with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Decarb. scenario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Announced pledges scenario (APS)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-7% of steady state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-52%* (-94%* in ’50)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 (only simulated for ETS1 and ETS2 sectors)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027716"/>
                  </a:ext>
                </a:extLst>
              </a:tr>
              <a:tr h="979029">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Additional annual</a:t>
                      </a:r>
                      <a:br>
                        <a:rPr lang="en-US" sz="10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investment</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’25-’30, euros in 2023:</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€350 bn</a:t>
                      </a:r>
                      <a:r>
                        <a:rPr lang="en-US" sz="800" b="1" dirty="0">
                          <a:effectLst/>
                          <a:latin typeface="Arial" panose="020B0604020202020204" pitchFamily="34" charset="0"/>
                          <a:ea typeface="Arial" panose="020B0604020202020204" pitchFamily="34" charset="0"/>
                          <a:cs typeface="Arial" panose="020B0604020202020204" pitchFamily="34" charset="0"/>
                        </a:rPr>
                        <a:t> </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a:t>
                      </a:r>
                      <a:r>
                        <a:rPr lang="en-US" sz="1000" b="1" dirty="0">
                          <a:effectLst/>
                          <a:latin typeface="Arial" panose="020B0604020202020204" pitchFamily="34" charset="0"/>
                          <a:ea typeface="Arial" panose="020B0604020202020204" pitchFamily="34" charset="0"/>
                          <a:cs typeface="Arial" panose="020B0604020202020204" pitchFamily="34" charset="0"/>
                        </a:rPr>
                        <a:t>~ 2% GDP</a:t>
                      </a:r>
                      <a:r>
                        <a:rPr lang="en-US" sz="800" dirty="0">
                          <a:effectLst/>
                          <a:latin typeface="Arial" panose="020B0604020202020204" pitchFamily="34" charset="0"/>
                          <a:ea typeface="Arial" panose="020B0604020202020204" pitchFamily="34" charset="0"/>
                          <a:cs typeface="Arial" panose="020B0604020202020204" pitchFamily="34" charset="0"/>
                        </a:rPr>
                        <a:t>, authors’ calc.)</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above level in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’25-’50, % of GDP in ‘21</a:t>
                      </a:r>
                    </a:p>
                    <a:p>
                      <a:pPr marL="0" marR="0" algn="l">
                        <a:buNone/>
                      </a:pP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1000" b="1" dirty="0">
                          <a:effectLst/>
                          <a:latin typeface="Arial" panose="020B0604020202020204" pitchFamily="34" charset="0"/>
                          <a:ea typeface="Arial" panose="020B0604020202020204" pitchFamily="34" charset="0"/>
                          <a:cs typeface="Arial" panose="020B0604020202020204" pitchFamily="34" charset="0"/>
                        </a:rPr>
                        <a:t>1% GDP</a:t>
                      </a:r>
                      <a:r>
                        <a:rPr lang="en-US" sz="800" dirty="0">
                          <a:effectLst/>
                          <a:latin typeface="Arial" panose="020B0604020202020204" pitchFamily="34" charset="0"/>
                          <a:ea typeface="Arial" panose="020B0604020202020204" pitchFamily="34" charset="0"/>
                          <a:cs typeface="Arial" panose="020B0604020202020204" pitchFamily="34" charset="0"/>
                        </a:rPr>
                        <a:t>,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(PES to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2.3% GDP</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3.5% GDP</a:t>
                      </a:r>
                      <a:r>
                        <a:rPr lang="en-US" sz="800" dirty="0">
                          <a:effectLst/>
                          <a:latin typeface="Arial" panose="020B0604020202020204" pitchFamily="34" charset="0"/>
                          <a:ea typeface="Arial" panose="020B0604020202020204" pitchFamily="34" charset="0"/>
                          <a:cs typeface="Arial" panose="020B0604020202020204" pitchFamily="34" charset="0"/>
                        </a:rPr>
                        <a:t>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’21-’30,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0.6% GDP</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energy systems inv. (from reference)</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2 rel. to avg. ’11-’20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fr-FR" sz="800" dirty="0" err="1">
                          <a:effectLst/>
                          <a:latin typeface="Arial" panose="020B0604020202020204" pitchFamily="34" charset="0"/>
                          <a:ea typeface="Arial" panose="020B0604020202020204" pitchFamily="34" charset="0"/>
                          <a:cs typeface="Arial" panose="020B0604020202020204" pitchFamily="34" charset="0"/>
                        </a:rPr>
                        <a:t>Avg</a:t>
                      </a:r>
                      <a:r>
                        <a:rPr lang="fr-FR" sz="800" dirty="0">
                          <a:effectLst/>
                          <a:latin typeface="Arial" panose="020B0604020202020204" pitchFamily="34" charset="0"/>
                          <a:ea typeface="Arial" panose="020B0604020202020204" pitchFamily="34" charset="0"/>
                          <a:cs typeface="Arial" panose="020B0604020202020204" pitchFamily="34" charset="0"/>
                        </a:rPr>
                        <a:t>. ’26-’30, USD 2023, MER</a:t>
                      </a: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100 bn (</a:t>
                      </a:r>
                      <a:r>
                        <a:rPr lang="en-US" sz="1000" b="1" dirty="0">
                          <a:effectLst/>
                          <a:latin typeface="Arial" panose="020B0604020202020204" pitchFamily="34" charset="0"/>
                          <a:ea typeface="Arial" panose="020B0604020202020204" pitchFamily="34" charset="0"/>
                          <a:cs typeface="Arial" panose="020B0604020202020204" pitchFamily="34" charset="0"/>
                        </a:rPr>
                        <a:t>~0.5% GDP</a:t>
                      </a:r>
                      <a:r>
                        <a:rPr lang="en-US" sz="800" dirty="0">
                          <a:effectLst/>
                          <a:latin typeface="Arial" panose="020B0604020202020204" pitchFamily="34" charset="0"/>
                          <a:ea typeface="Arial" panose="020B0604020202020204" pitchFamily="34" charset="0"/>
                          <a:cs typeface="Arial" panose="020B0604020202020204" pitchFamily="34" charset="0"/>
                        </a:rPr>
                        <a:t>, staff calc.)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150 bn for APS rel. to avg. ’21-’25, staff calc.)</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0.8%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1000" b="1" dirty="0">
                          <a:effectLst/>
                          <a:latin typeface="Arial" panose="020B0604020202020204" pitchFamily="34" charset="0"/>
                          <a:ea typeface="Arial" panose="020B0604020202020204" pitchFamily="34" charset="0"/>
                          <a:cs typeface="Arial" panose="020B0604020202020204" pitchFamily="34" charset="0"/>
                        </a:rPr>
                        <a:t>0.2% of </a:t>
                      </a:r>
                      <a:r>
                        <a:rPr lang="en-US" sz="1000" b="1" dirty="0" err="1">
                          <a:effectLst/>
                          <a:latin typeface="Arial" panose="020B0604020202020204" pitchFamily="34" charset="0"/>
                          <a:ea typeface="Arial" panose="020B0604020202020204" pitchFamily="34" charset="0"/>
                          <a:cs typeface="Arial" panose="020B0604020202020204" pitchFamily="34" charset="0"/>
                        </a:rPr>
                        <a:t>bsl</a:t>
                      </a:r>
                      <a:r>
                        <a:rPr lang="en-US" sz="1000" b="1" dirty="0">
                          <a:effectLst/>
                          <a:latin typeface="Arial" panose="020B0604020202020204" pitchFamily="34" charset="0"/>
                          <a:ea typeface="Arial" panose="020B0604020202020204" pitchFamily="34" charset="0"/>
                          <a:cs typeface="Arial" panose="020B0604020202020204" pitchFamily="34" charset="0"/>
                        </a:rPr>
                        <a:t>. GDP</a:t>
                      </a:r>
                      <a:r>
                        <a:rPr lang="en-US" sz="800" dirty="0">
                          <a:effectLst/>
                          <a:latin typeface="Arial" panose="020B0604020202020204" pitchFamily="34" charset="0"/>
                          <a:ea typeface="Arial" panose="020B0604020202020204" pitchFamily="34" charset="0"/>
                          <a:cs typeface="Arial" panose="020B0604020202020204" pitchFamily="34" charset="0"/>
                        </a:rPr>
                        <a:t>, staff calc.)</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Negligible</a:t>
                      </a:r>
                      <a:r>
                        <a:rPr lang="en-US" sz="800" b="1" dirty="0">
                          <a:effectLst/>
                          <a:latin typeface="Arial" panose="020B0604020202020204" pitchFamily="34" charset="0"/>
                          <a:ea typeface="Arial" panose="020B0604020202020204" pitchFamily="34" charset="0"/>
                          <a:cs typeface="Arial" panose="020B0604020202020204" pitchFamily="34" charset="0"/>
                        </a:rPr>
                        <a:t>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- 0.4%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 GDP </a:t>
                      </a:r>
                      <a:r>
                        <a:rPr lang="en-US" sz="800" dirty="0">
                          <a:effectLst/>
                          <a:latin typeface="Arial" panose="020B0604020202020204" pitchFamily="34" charset="0"/>
                          <a:ea typeface="Arial" panose="020B0604020202020204" pitchFamily="34" charset="0"/>
                          <a:cs typeface="Arial" panose="020B0604020202020204" pitchFamily="34" charset="0"/>
                        </a:rPr>
                        <a:t>green-only (capital services)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0.2%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0.3% GDP </a:t>
                      </a:r>
                      <a:r>
                        <a:rPr lang="en-US" sz="800" dirty="0">
                          <a:effectLst/>
                          <a:latin typeface="Arial" panose="020B0604020202020204" pitchFamily="34" charset="0"/>
                          <a:ea typeface="Arial" panose="020B0604020202020204" pitchFamily="34" charset="0"/>
                          <a:cs typeface="Arial" panose="020B0604020202020204" pitchFamily="34" charset="0"/>
                        </a:rPr>
                        <a:t>electricity-intensive-only</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(~0.1 and ~1.1 in ’50)</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0.7% GDP</a:t>
                      </a:r>
                      <a:r>
                        <a:rPr lang="en-US" sz="800" dirty="0">
                          <a:effectLst/>
                          <a:latin typeface="Arial" panose="020B0604020202020204" pitchFamily="34" charset="0"/>
                          <a:ea typeface="Arial" panose="020B0604020202020204" pitchFamily="34" charset="0"/>
                          <a:cs typeface="Arial" panose="020B0604020202020204" pitchFamily="34" charset="0"/>
                        </a:rPr>
                        <a:t> broad green aggregate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1.3%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1.5% GDP </a:t>
                      </a:r>
                      <a:r>
                        <a:rPr lang="en-US" sz="800" dirty="0">
                          <a:effectLst/>
                          <a:latin typeface="Arial" panose="020B0604020202020204" pitchFamily="34" charset="0"/>
                          <a:ea typeface="Arial" panose="020B0604020202020204" pitchFamily="34" charset="0"/>
                          <a:cs typeface="Arial" panose="020B0604020202020204" pitchFamily="34" charset="0"/>
                        </a:rPr>
                        <a:t>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683533"/>
                  </a:ext>
                </a:extLst>
              </a:tr>
              <a:tr h="435927">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Framework</a:t>
                      </a:r>
                      <a:r>
                        <a:rPr lang="en-US" sz="800" b="1">
                          <a:effectLst/>
                          <a:latin typeface="Arial" panose="020B0604020202020204" pitchFamily="34" charset="0"/>
                          <a:ea typeface="Arial" panose="020B0604020202020204" pitchFamily="34" charset="0"/>
                          <a:cs typeface="Arial" panose="020B0604020202020204" pitchFamily="34" charset="0"/>
                        </a:rPr>
                        <a:t> </a:t>
                      </a:r>
                      <a:br>
                        <a:rPr lang="en-US" sz="800">
                          <a:effectLst/>
                          <a:latin typeface="Arial" panose="020B0604020202020204" pitchFamily="34" charset="0"/>
                          <a:ea typeface="Arial" panose="020B0604020202020204" pitchFamily="34" charset="0"/>
                          <a:cs typeface="Arial" panose="020B0604020202020204" pitchFamily="34" charset="0"/>
                        </a:rPr>
                      </a:b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Remap, Plexos and Flextool energy system models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PRIMES and PRIMES- TREMOVE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Global Energy and Climate model</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JRC-GEM-E3 (with inputs from PRIMES and POLES-JRC)</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OECD ENV-Linkages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ECB’s New Area-Wide Model with disaggregated energy production and use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E-QUEST, model with aggregated clean and dirty sectors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GMMET</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(see model description below)</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712760"/>
                  </a:ext>
                </a:extLst>
              </a:tr>
              <a:tr h="125583">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Gross or Net investment </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Gross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862228"/>
                  </a:ext>
                </a:extLst>
              </a:tr>
              <a:tr h="125583">
                <a:tc gridSpan="11">
                  <a:txBody>
                    <a:bodyPr/>
                    <a:lstStyle/>
                    <a:p>
                      <a:pPr marL="0" marR="0" algn="ctr">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Authors’ Calculations</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903332"/>
                  </a:ext>
                </a:extLst>
              </a:tr>
              <a:tr h="433363">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Effort in 2030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(in MMT)</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220 extrapolating hist.’19 – ‘23</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500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150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150 (France 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450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200 </a:t>
                      </a:r>
                    </a:p>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avg. ’26-‘30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300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300 </a:t>
                      </a:r>
                    </a:p>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avg.’23-‘30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220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~300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~700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619198"/>
                  </a:ext>
                </a:extLst>
              </a:tr>
              <a:tr h="797995">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Additional annual investment per mitigated tCO</a:t>
                      </a:r>
                      <a:r>
                        <a:rPr lang="en-US" sz="1000" b="1" baseline="-25000" dirty="0">
                          <a:effectLst/>
                          <a:latin typeface="Arial" panose="020B0604020202020204" pitchFamily="34" charset="0"/>
                          <a:ea typeface="Arial" panose="020B0604020202020204" pitchFamily="34" charset="0"/>
                          <a:cs typeface="Arial" panose="020B0604020202020204" pitchFamily="34" charset="0"/>
                        </a:rPr>
                        <a:t>2</a:t>
                      </a:r>
                      <a:r>
                        <a:rPr lang="en-US" sz="1000" b="1" dirty="0">
                          <a:effectLst/>
                          <a:latin typeface="Arial" panose="020B0604020202020204" pitchFamily="34" charset="0"/>
                          <a:ea typeface="Arial" panose="020B0604020202020204" pitchFamily="34" charset="0"/>
                          <a:cs typeface="Arial" panose="020B0604020202020204" pitchFamily="34" charset="0"/>
                        </a:rPr>
                        <a:t>Eq</a:t>
                      </a:r>
                      <a:r>
                        <a:rPr lang="en-US" sz="1000" dirty="0">
                          <a:effectLst/>
                          <a:latin typeface="Arial" panose="020B0604020202020204" pitchFamily="34" charset="0"/>
                          <a:ea typeface="Arial" panose="020B0604020202020204" pitchFamily="34" charset="0"/>
                          <a:cs typeface="Arial" panose="020B0604020202020204" pitchFamily="34" charset="0"/>
                        </a:rPr>
                        <a:t>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(euros/tCO2e standardized for comparison)</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1500 green-only extrapolating hist.’19 – ‘23</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650 green-only</a:t>
                      </a:r>
                      <a:r>
                        <a:rPr lang="en-US" sz="800" dirty="0">
                          <a:effectLst/>
                          <a:latin typeface="Arial" panose="020B0604020202020204" pitchFamily="34" charset="0"/>
                          <a:ea typeface="Arial" panose="020B0604020202020204" pitchFamily="34" charset="0"/>
                          <a:cs typeface="Arial" panose="020B0604020202020204" pitchFamily="34" charset="0"/>
                        </a:rPr>
                        <a:t>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~550 green-only</a:t>
                      </a:r>
                      <a:r>
                        <a:rPr lang="en-US" sz="800" dirty="0">
                          <a:effectLst/>
                          <a:latin typeface="Arial" panose="020B0604020202020204" pitchFamily="34" charset="0"/>
                          <a:ea typeface="Arial" panose="020B0604020202020204" pitchFamily="34" charset="0"/>
                          <a:cs typeface="Arial" panose="020B0604020202020204" pitchFamily="34" charset="0"/>
                        </a:rPr>
                        <a:t> on avg. ‘25-’50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~500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~800 green-only</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year ‘30</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green only </a:t>
                      </a:r>
                      <a:r>
                        <a:rPr lang="en-US" sz="800" dirty="0">
                          <a:effectLst/>
                          <a:latin typeface="Arial" panose="020B0604020202020204" pitchFamily="34" charset="0"/>
                          <a:ea typeface="Arial" panose="020B0604020202020204" pitchFamily="34" charset="0"/>
                          <a:cs typeface="Arial" panose="020B0604020202020204" pitchFamily="34" charset="0"/>
                        </a:rPr>
                        <a:t>inv. on avg. ‘21-’30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100 total inv.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Negligible</a:t>
                      </a:r>
                      <a:endParaRPr lang="en-US" sz="800" b="1"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0" dirty="0">
                          <a:effectLst/>
                          <a:latin typeface="Arial" panose="020B0604020202020204" pitchFamily="34" charset="0"/>
                          <a:ea typeface="Arial" panose="020B0604020202020204" pitchFamily="34" charset="0"/>
                          <a:cs typeface="Arial" panose="020B0604020202020204" pitchFamily="34" charset="0"/>
                        </a:rPr>
                        <a:t>Negative total inv.</a:t>
                      </a:r>
                      <a:br>
                        <a:rPr lang="en-US" sz="800" b="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20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~100 total inv.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~200 electricity-intensive-only</a:t>
                      </a: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broad green aggregate</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dirty="0">
                          <a:effectLst/>
                          <a:latin typeface="Arial" panose="020B0604020202020204" pitchFamily="34" charset="0"/>
                          <a:ea typeface="Arial" panose="020B0604020202020204" pitchFamily="34" charset="0"/>
                          <a:cs typeface="Arial" panose="020B0604020202020204" pitchFamily="34" charset="0"/>
                        </a:rPr>
                        <a:t>~400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~450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238637"/>
                  </a:ext>
                </a:extLst>
              </a:tr>
            </a:tbl>
          </a:graphicData>
        </a:graphic>
      </p:graphicFrame>
      <p:sp>
        <p:nvSpPr>
          <p:cNvPr id="2" name="Title 3">
            <a:extLst>
              <a:ext uri="{FF2B5EF4-FFF2-40B4-BE49-F238E27FC236}">
                <a16:creationId xmlns:a16="http://schemas.microsoft.com/office/drawing/2014/main" id="{CCC4842B-2BDA-43D8-3ED6-F7B9D4B37547}"/>
              </a:ext>
            </a:extLst>
          </p:cNvPr>
          <p:cNvSpPr txBox="1">
            <a:spLocks/>
          </p:cNvSpPr>
          <p:nvPr/>
        </p:nvSpPr>
        <p:spPr>
          <a:xfrm>
            <a:off x="181708" y="143735"/>
            <a:ext cx="3262023" cy="140447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Investment costs in existing studies </a:t>
            </a:r>
          </a:p>
        </p:txBody>
      </p:sp>
      <p:sp>
        <p:nvSpPr>
          <p:cNvPr id="10" name="Rectangle 9">
            <a:extLst>
              <a:ext uri="{FF2B5EF4-FFF2-40B4-BE49-F238E27FC236}">
                <a16:creationId xmlns:a16="http://schemas.microsoft.com/office/drawing/2014/main" id="{B30CA646-230D-4974-D19A-D3C7420D4A05}"/>
              </a:ext>
            </a:extLst>
          </p:cNvPr>
          <p:cNvSpPr/>
          <p:nvPr/>
        </p:nvSpPr>
        <p:spPr>
          <a:xfrm>
            <a:off x="1367624" y="3261412"/>
            <a:ext cx="5247861" cy="116798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DFEE9B-F636-F3BA-993F-7160422B25E8}"/>
              </a:ext>
            </a:extLst>
          </p:cNvPr>
          <p:cNvSpPr/>
          <p:nvPr/>
        </p:nvSpPr>
        <p:spPr>
          <a:xfrm>
            <a:off x="6687054" y="3261412"/>
            <a:ext cx="4137322" cy="116798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1B3E2A-9B8C-7D8E-D88D-D8250FC6E442}"/>
              </a:ext>
            </a:extLst>
          </p:cNvPr>
          <p:cNvSpPr txBox="1"/>
          <p:nvPr/>
        </p:nvSpPr>
        <p:spPr>
          <a:xfrm>
            <a:off x="2079179" y="4036401"/>
            <a:ext cx="2191626" cy="369332"/>
          </a:xfrm>
          <a:prstGeom prst="rect">
            <a:avLst/>
          </a:prstGeom>
          <a:noFill/>
        </p:spPr>
        <p:txBody>
          <a:bodyPr wrap="none" rtlCol="0">
            <a:spAutoFit/>
          </a:bodyPr>
          <a:lstStyle/>
          <a:p>
            <a:r>
              <a:rPr lang="en-US" b="1" dirty="0">
                <a:solidFill>
                  <a:srgbClr val="C00000"/>
                </a:solidFill>
              </a:rPr>
              <a:t>~ 1.3% on average</a:t>
            </a:r>
          </a:p>
        </p:txBody>
      </p:sp>
      <p:sp>
        <p:nvSpPr>
          <p:cNvPr id="7" name="TextBox 6">
            <a:extLst>
              <a:ext uri="{FF2B5EF4-FFF2-40B4-BE49-F238E27FC236}">
                <a16:creationId xmlns:a16="http://schemas.microsoft.com/office/drawing/2014/main" id="{5296BAEC-DD5B-7B5B-AA49-16360963F35A}"/>
              </a:ext>
            </a:extLst>
          </p:cNvPr>
          <p:cNvSpPr txBox="1"/>
          <p:nvPr/>
        </p:nvSpPr>
        <p:spPr>
          <a:xfrm>
            <a:off x="7549676" y="3995934"/>
            <a:ext cx="1999265" cy="369332"/>
          </a:xfrm>
          <a:prstGeom prst="rect">
            <a:avLst/>
          </a:prstGeom>
          <a:noFill/>
        </p:spPr>
        <p:txBody>
          <a:bodyPr wrap="none" rtlCol="0">
            <a:spAutoFit/>
          </a:bodyPr>
          <a:lstStyle/>
          <a:p>
            <a:r>
              <a:rPr lang="en-US" b="1" dirty="0">
                <a:solidFill>
                  <a:srgbClr val="C00000"/>
                </a:solidFill>
              </a:rPr>
              <a:t>~ 0% on average</a:t>
            </a:r>
          </a:p>
        </p:txBody>
      </p:sp>
      <p:sp>
        <p:nvSpPr>
          <p:cNvPr id="21" name="TextBox 20">
            <a:extLst>
              <a:ext uri="{FF2B5EF4-FFF2-40B4-BE49-F238E27FC236}">
                <a16:creationId xmlns:a16="http://schemas.microsoft.com/office/drawing/2014/main" id="{658E0817-78A4-39F2-A6BA-F775EFD76C93}"/>
              </a:ext>
            </a:extLst>
          </p:cNvPr>
          <p:cNvSpPr txBox="1"/>
          <p:nvPr/>
        </p:nvSpPr>
        <p:spPr>
          <a:xfrm>
            <a:off x="3742175" y="-15592"/>
            <a:ext cx="7451079" cy="907941"/>
          </a:xfrm>
          <a:prstGeom prst="rect">
            <a:avLst/>
          </a:prstGeom>
          <a:noFill/>
        </p:spPr>
        <p:txBody>
          <a:bodyPr wrap="none" rtlCol="0">
            <a:spAutoFit/>
          </a:bodyPr>
          <a:lstStyle/>
          <a:p>
            <a:pPr>
              <a:spcAft>
                <a:spcPts val="600"/>
              </a:spcAft>
            </a:pPr>
            <a:r>
              <a:rPr lang="en-US" sz="1600" dirty="0"/>
              <a:t>Table provides an overview of (selected) studies on Europe’s energy transition</a:t>
            </a:r>
            <a:br>
              <a:rPr lang="en-US" sz="1600" dirty="0"/>
            </a:br>
            <a:r>
              <a:rPr lang="en-US" sz="1600" dirty="0"/>
              <a:t>(“Bottom-up” frameworks are shown on the left, “top-down” on the right)</a:t>
            </a:r>
          </a:p>
          <a:p>
            <a:pPr marL="285750" indent="-285750">
              <a:spcAft>
                <a:spcPts val="600"/>
              </a:spcAft>
              <a:buFont typeface="Arial" panose="020B0604020202020204" pitchFamily="34" charset="0"/>
              <a:buChar char="•"/>
            </a:pPr>
            <a:r>
              <a:rPr lang="en-US" sz="1600" dirty="0"/>
              <a:t>Investment costs in % of GDP: higher in “bottom-up” compared to “top-down”</a:t>
            </a:r>
          </a:p>
        </p:txBody>
      </p:sp>
    </p:spTree>
    <p:extLst>
      <p:ext uri="{BB962C8B-B14F-4D97-AF65-F5344CB8AC3E}">
        <p14:creationId xmlns:p14="http://schemas.microsoft.com/office/powerpoint/2010/main" val="41582580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082575ED-535D-EA2D-9F0F-23F98AD78F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25CEB46-22D6-6277-4E17-F7BFD32E4B7F}"/>
              </a:ext>
            </a:extLst>
          </p:cNvPr>
          <p:cNvSpPr>
            <a:spLocks noGrp="1"/>
          </p:cNvSpPr>
          <p:nvPr>
            <p:ph type="title"/>
          </p:nvPr>
        </p:nvSpPr>
        <p:spPr>
          <a:xfrm>
            <a:off x="228600" y="114223"/>
            <a:ext cx="11781692" cy="547084"/>
          </a:xfrm>
        </p:spPr>
        <p:txBody>
          <a:bodyPr>
            <a:normAutofit/>
          </a:bodyPr>
          <a:lstStyle/>
          <a:p>
            <a:r>
              <a:rPr lang="en-US" dirty="0">
                <a:latin typeface="Arial Black"/>
              </a:rPr>
              <a:t> </a:t>
            </a:r>
          </a:p>
        </p:txBody>
      </p:sp>
      <p:graphicFrame>
        <p:nvGraphicFramePr>
          <p:cNvPr id="8" name="Table 7">
            <a:extLst>
              <a:ext uri="{FF2B5EF4-FFF2-40B4-BE49-F238E27FC236}">
                <a16:creationId xmlns:a16="http://schemas.microsoft.com/office/drawing/2014/main" id="{5D9B4332-FCBD-03C2-0D2B-8124D6B592DA}"/>
              </a:ext>
            </a:extLst>
          </p:cNvPr>
          <p:cNvGraphicFramePr>
            <a:graphicFrameLocks noGrp="1"/>
          </p:cNvGraphicFramePr>
          <p:nvPr>
            <p:extLst>
              <p:ext uri="{D42A27DB-BD31-4B8C-83A1-F6EECF244321}">
                <p14:modId xmlns:p14="http://schemas.microsoft.com/office/powerpoint/2010/main" val="744037906"/>
              </p:ext>
            </p:extLst>
          </p:nvPr>
        </p:nvGraphicFramePr>
        <p:xfrm>
          <a:off x="122604" y="2067689"/>
          <a:ext cx="11946791" cy="4676088"/>
        </p:xfrm>
        <a:graphic>
          <a:graphicData uri="http://schemas.openxmlformats.org/drawingml/2006/table">
            <a:tbl>
              <a:tblPr firstRow="1" firstCol="1" bandRow="1"/>
              <a:tblGrid>
                <a:gridCol w="1307344">
                  <a:extLst>
                    <a:ext uri="{9D8B030D-6E8A-4147-A177-3AD203B41FA5}">
                      <a16:colId xmlns:a16="http://schemas.microsoft.com/office/drawing/2014/main" val="3145345951"/>
                    </a:ext>
                  </a:extLst>
                </a:gridCol>
                <a:gridCol w="1050973">
                  <a:extLst>
                    <a:ext uri="{9D8B030D-6E8A-4147-A177-3AD203B41FA5}">
                      <a16:colId xmlns:a16="http://schemas.microsoft.com/office/drawing/2014/main" val="3537577039"/>
                    </a:ext>
                  </a:extLst>
                </a:gridCol>
                <a:gridCol w="832438">
                  <a:extLst>
                    <a:ext uri="{9D8B030D-6E8A-4147-A177-3AD203B41FA5}">
                      <a16:colId xmlns:a16="http://schemas.microsoft.com/office/drawing/2014/main" val="994791172"/>
                    </a:ext>
                  </a:extLst>
                </a:gridCol>
                <a:gridCol w="1061011">
                  <a:extLst>
                    <a:ext uri="{9D8B030D-6E8A-4147-A177-3AD203B41FA5}">
                      <a16:colId xmlns:a16="http://schemas.microsoft.com/office/drawing/2014/main" val="926878759"/>
                    </a:ext>
                  </a:extLst>
                </a:gridCol>
                <a:gridCol w="1027805">
                  <a:extLst>
                    <a:ext uri="{9D8B030D-6E8A-4147-A177-3AD203B41FA5}">
                      <a16:colId xmlns:a16="http://schemas.microsoft.com/office/drawing/2014/main" val="2111110563"/>
                    </a:ext>
                  </a:extLst>
                </a:gridCol>
                <a:gridCol w="1309661">
                  <a:extLst>
                    <a:ext uri="{9D8B030D-6E8A-4147-A177-3AD203B41FA5}">
                      <a16:colId xmlns:a16="http://schemas.microsoft.com/office/drawing/2014/main" val="2138554887"/>
                    </a:ext>
                  </a:extLst>
                </a:gridCol>
                <a:gridCol w="901935">
                  <a:extLst>
                    <a:ext uri="{9D8B030D-6E8A-4147-A177-3AD203B41FA5}">
                      <a16:colId xmlns:a16="http://schemas.microsoft.com/office/drawing/2014/main" val="4291107185"/>
                    </a:ext>
                  </a:extLst>
                </a:gridCol>
                <a:gridCol w="915836">
                  <a:extLst>
                    <a:ext uri="{9D8B030D-6E8A-4147-A177-3AD203B41FA5}">
                      <a16:colId xmlns:a16="http://schemas.microsoft.com/office/drawing/2014/main" val="3444085795"/>
                    </a:ext>
                  </a:extLst>
                </a:gridCol>
                <a:gridCol w="1165257">
                  <a:extLst>
                    <a:ext uri="{9D8B030D-6E8A-4147-A177-3AD203B41FA5}">
                      <a16:colId xmlns:a16="http://schemas.microsoft.com/office/drawing/2014/main" val="2781792690"/>
                    </a:ext>
                  </a:extLst>
                </a:gridCol>
                <a:gridCol w="1179156">
                  <a:extLst>
                    <a:ext uri="{9D8B030D-6E8A-4147-A177-3AD203B41FA5}">
                      <a16:colId xmlns:a16="http://schemas.microsoft.com/office/drawing/2014/main" val="3702309887"/>
                    </a:ext>
                  </a:extLst>
                </a:gridCol>
                <a:gridCol w="1195375">
                  <a:extLst>
                    <a:ext uri="{9D8B030D-6E8A-4147-A177-3AD203B41FA5}">
                      <a16:colId xmlns:a16="http://schemas.microsoft.com/office/drawing/2014/main" val="102272542"/>
                    </a:ext>
                  </a:extLst>
                </a:gridCol>
              </a:tblGrid>
              <a:tr h="151445">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2F2F2"/>
                    </a:solidFill>
                  </a:tcPr>
                </a:tc>
                <a:tc gridSpan="5">
                  <a:txBody>
                    <a:bodyPr/>
                    <a:lstStyle/>
                    <a:p>
                      <a:pPr marL="0" marR="0" algn="ctr">
                        <a:buNone/>
                      </a:pPr>
                      <a:r>
                        <a:rPr lang="en-US" sz="1000" b="1" dirty="0">
                          <a:effectLst/>
                          <a:latin typeface="Arial" panose="020B0604020202020204" pitchFamily="34" charset="0"/>
                          <a:ea typeface="Arial" panose="020B0604020202020204" pitchFamily="34" charset="0"/>
                          <a:cs typeface="Arial" panose="020B0604020202020204" pitchFamily="34" charset="0"/>
                        </a:rPr>
                        <a:t>“Bottom-up” frameworks</a:t>
                      </a:r>
                    </a:p>
                  </a:txBody>
                  <a:tcPr marL="26087" marR="26087" marT="13044" marB="13044">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5">
                  <a:txBody>
                    <a:bodyPr/>
                    <a:lstStyle/>
                    <a:p>
                      <a:pPr marL="0" marR="0" algn="ctr">
                        <a:buNone/>
                      </a:pPr>
                      <a:r>
                        <a:rPr lang="en-US" sz="1000" b="1" dirty="0">
                          <a:effectLst/>
                          <a:latin typeface="Arial" panose="020B0604020202020204" pitchFamily="34" charset="0"/>
                          <a:ea typeface="Arial" panose="020B0604020202020204" pitchFamily="34" charset="0"/>
                          <a:cs typeface="Arial" panose="020B0604020202020204" pitchFamily="34" charset="0"/>
                        </a:rPr>
                        <a:t>“Top-down” frameworks</a:t>
                      </a:r>
                    </a:p>
                  </a:txBody>
                  <a:tcPr marL="26087" marR="26087" marT="13044" marB="13044">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pPr marL="0" marR="0" algn="ctr">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730981"/>
                  </a:ext>
                </a:extLst>
              </a:tr>
              <a:tr h="125583">
                <a:tc>
                  <a:txBody>
                    <a:bodyPr/>
                    <a:lstStyle/>
                    <a:p>
                      <a:pPr marL="0" marR="0" algn="l">
                        <a:buNone/>
                      </a:pP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Sectoral Calculations</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Energy system model</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Computable General Equilibrium</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3">
                  <a:txBody>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Dynamic General Equilibrium</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2410439"/>
                  </a:ext>
                </a:extLst>
              </a:tr>
              <a:tr h="229031">
                <a:tc>
                  <a:txBody>
                    <a:bodyPr/>
                    <a:lstStyle/>
                    <a:p>
                      <a:pPr marL="0" marR="0" algn="l">
                        <a:buNone/>
                      </a:pPr>
                      <a:r>
                        <a:rPr lang="en-US" sz="800" b="1">
                          <a:effectLst/>
                          <a:latin typeface="Arial" panose="020B0604020202020204" pitchFamily="34" charset="0"/>
                          <a:ea typeface="Arial" panose="020B0604020202020204" pitchFamily="34" charset="0"/>
                          <a:cs typeface="Arial" panose="020B0604020202020204" pitchFamily="34" charset="0"/>
                        </a:rPr>
                        <a:t> </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I4CE: Calipel and others (2025)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IRENA (2025)</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Pisani-Ferry and Mahfouz (2023)</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EC assessment report (2021)</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IEA World Energy Outlook (2024)</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Weitzel and others (2023)</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OECD (2023)</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Coenen and others (2024)</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Varga and others (2022) </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buNone/>
                      </a:pPr>
                      <a:r>
                        <a:rPr lang="en-US" sz="800" b="1">
                          <a:solidFill>
                            <a:srgbClr val="000000"/>
                          </a:solidFill>
                          <a:effectLst/>
                          <a:latin typeface="Arial" panose="020B0604020202020204" pitchFamily="34" charset="0"/>
                          <a:ea typeface="Arial" panose="020B0604020202020204" pitchFamily="34" charset="0"/>
                          <a:cs typeface="Arial" panose="020B0604020202020204" pitchFamily="34" charset="0"/>
                        </a:rPr>
                        <a:t>Carton and others (2026) (this study)</a:t>
                      </a: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902525194"/>
                  </a:ext>
                </a:extLst>
              </a:tr>
              <a:tr h="229031">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Baseline</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Planned energy scenario (PES)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No transition</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EC reference**</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Stated policy scenario (STEPS)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-48%* in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Constant (steady state)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 reference**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No additional policy from ’24 (-30%* in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7882526"/>
                  </a:ext>
                </a:extLst>
              </a:tr>
              <a:tr h="332479">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Mitigation target </a:t>
                      </a:r>
                      <a:br>
                        <a:rPr lang="en-US" sz="800">
                          <a:effectLst/>
                          <a:latin typeface="Arial" panose="020B0604020202020204" pitchFamily="34" charset="0"/>
                          <a:ea typeface="Arial" panose="020B0604020202020204" pitchFamily="34" charset="0"/>
                          <a:cs typeface="Arial" panose="020B0604020202020204" pitchFamily="34" charset="0"/>
                        </a:rPr>
                      </a:br>
                      <a:r>
                        <a:rPr lang="en-US" sz="800">
                          <a:effectLst/>
                          <a:latin typeface="Arial" panose="020B0604020202020204" pitchFamily="34" charset="0"/>
                          <a:ea typeface="Arial" panose="020B0604020202020204" pitchFamily="34" charset="0"/>
                          <a:cs typeface="Arial" panose="020B0604020202020204" pitchFamily="34" charset="0"/>
                        </a:rPr>
                        <a:t>in ‘30</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Sectoral targets consistent with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Decarb. scenario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Announced pledges scenario (APS)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-7% of steady state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-52%* (-94%* in ’50)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-55%* (only simulated for ETS1 and ETS2 sectors)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1027716"/>
                  </a:ext>
                </a:extLst>
              </a:tr>
              <a:tr h="979029">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Additional annual</a:t>
                      </a:r>
                      <a:br>
                        <a:rPr lang="en-US" sz="10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investment</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’25-’30, euros in 2023:</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€350 bn</a:t>
                      </a:r>
                      <a:r>
                        <a:rPr lang="en-US" sz="800" b="1" dirty="0">
                          <a:effectLst/>
                          <a:latin typeface="Arial" panose="020B0604020202020204" pitchFamily="34" charset="0"/>
                          <a:ea typeface="Arial" panose="020B0604020202020204" pitchFamily="34" charset="0"/>
                          <a:cs typeface="Arial" panose="020B0604020202020204" pitchFamily="34" charset="0"/>
                        </a:rPr>
                        <a:t> </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a:t>
                      </a:r>
                      <a:r>
                        <a:rPr lang="en-US" sz="1000" b="1" dirty="0">
                          <a:effectLst/>
                          <a:latin typeface="Arial" panose="020B0604020202020204" pitchFamily="34" charset="0"/>
                          <a:ea typeface="Arial" panose="020B0604020202020204" pitchFamily="34" charset="0"/>
                          <a:cs typeface="Arial" panose="020B0604020202020204" pitchFamily="34" charset="0"/>
                        </a:rPr>
                        <a:t>~ 2% GDP</a:t>
                      </a:r>
                      <a:r>
                        <a:rPr lang="en-US" sz="800" dirty="0">
                          <a:effectLst/>
                          <a:latin typeface="Arial" panose="020B0604020202020204" pitchFamily="34" charset="0"/>
                          <a:ea typeface="Arial" panose="020B0604020202020204" pitchFamily="34" charset="0"/>
                          <a:cs typeface="Arial" panose="020B0604020202020204" pitchFamily="34" charset="0"/>
                        </a:rPr>
                        <a:t>, authors’ calc.)</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above level in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’25-’50, % of GDP in ‘21</a:t>
                      </a:r>
                    </a:p>
                    <a:p>
                      <a:pPr marL="0" marR="0" algn="l">
                        <a:buNone/>
                      </a:pP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1000" b="1" dirty="0">
                          <a:effectLst/>
                          <a:latin typeface="Arial" panose="020B0604020202020204" pitchFamily="34" charset="0"/>
                          <a:ea typeface="Arial" panose="020B0604020202020204" pitchFamily="34" charset="0"/>
                          <a:cs typeface="Arial" panose="020B0604020202020204" pitchFamily="34" charset="0"/>
                        </a:rPr>
                        <a:t>1% GDP</a:t>
                      </a:r>
                      <a:r>
                        <a:rPr lang="en-US" sz="800" dirty="0">
                          <a:effectLst/>
                          <a:latin typeface="Arial" panose="020B0604020202020204" pitchFamily="34" charset="0"/>
                          <a:ea typeface="Arial" panose="020B0604020202020204" pitchFamily="34" charset="0"/>
                          <a:cs typeface="Arial" panose="020B0604020202020204" pitchFamily="34" charset="0"/>
                        </a:rPr>
                        <a:t>,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(PES to DES)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2.3% GDP</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3.5% GDP</a:t>
                      </a:r>
                      <a:r>
                        <a:rPr lang="en-US" sz="800" dirty="0">
                          <a:effectLst/>
                          <a:latin typeface="Arial" panose="020B0604020202020204" pitchFamily="34" charset="0"/>
                          <a:ea typeface="Arial" panose="020B0604020202020204" pitchFamily="34" charset="0"/>
                          <a:cs typeface="Arial" panose="020B0604020202020204" pitchFamily="34" charset="0"/>
                        </a:rPr>
                        <a:t>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Avg. ’21-’30,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0.6% GDP</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energy systems inv. (from reference)</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2 rel. to avg. ’11-’20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fr-FR" sz="800" dirty="0" err="1">
                          <a:effectLst/>
                          <a:latin typeface="Arial" panose="020B0604020202020204" pitchFamily="34" charset="0"/>
                          <a:ea typeface="Arial" panose="020B0604020202020204" pitchFamily="34" charset="0"/>
                          <a:cs typeface="Arial" panose="020B0604020202020204" pitchFamily="34" charset="0"/>
                        </a:rPr>
                        <a:t>Avg</a:t>
                      </a:r>
                      <a:r>
                        <a:rPr lang="fr-FR" sz="800" dirty="0">
                          <a:effectLst/>
                          <a:latin typeface="Arial" panose="020B0604020202020204" pitchFamily="34" charset="0"/>
                          <a:ea typeface="Arial" panose="020B0604020202020204" pitchFamily="34" charset="0"/>
                          <a:cs typeface="Arial" panose="020B0604020202020204" pitchFamily="34" charset="0"/>
                        </a:rPr>
                        <a:t>. ’26-’30, USD 2023, MER</a:t>
                      </a: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100 bn (</a:t>
                      </a:r>
                      <a:r>
                        <a:rPr lang="en-US" sz="1000" b="1" dirty="0">
                          <a:effectLst/>
                          <a:latin typeface="Arial" panose="020B0604020202020204" pitchFamily="34" charset="0"/>
                          <a:ea typeface="Arial" panose="020B0604020202020204" pitchFamily="34" charset="0"/>
                          <a:cs typeface="Arial" panose="020B0604020202020204" pitchFamily="34" charset="0"/>
                        </a:rPr>
                        <a:t>~0.5% GDP</a:t>
                      </a:r>
                      <a:r>
                        <a:rPr lang="en-US" sz="800" dirty="0">
                          <a:effectLst/>
                          <a:latin typeface="Arial" panose="020B0604020202020204" pitchFamily="34" charset="0"/>
                          <a:ea typeface="Arial" panose="020B0604020202020204" pitchFamily="34" charset="0"/>
                          <a:cs typeface="Arial" panose="020B0604020202020204" pitchFamily="34" charset="0"/>
                        </a:rPr>
                        <a:t>, staff calc.)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150 bn for APS rel. to avg. ’21-’25, staff calc.)</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0.8%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a:t>
                      </a:r>
                      <a:r>
                        <a:rPr lang="en-US" sz="1000" dirty="0">
                          <a:effectLst/>
                          <a:latin typeface="Arial" panose="020B0604020202020204" pitchFamily="34" charset="0"/>
                          <a:ea typeface="Arial" panose="020B0604020202020204" pitchFamily="34" charset="0"/>
                          <a:cs typeface="Arial" panose="020B0604020202020204" pitchFamily="34" charset="0"/>
                        </a:rPr>
                        <a:t>~ </a:t>
                      </a:r>
                      <a:r>
                        <a:rPr lang="en-US" sz="1000" b="1" dirty="0">
                          <a:effectLst/>
                          <a:latin typeface="Arial" panose="020B0604020202020204" pitchFamily="34" charset="0"/>
                          <a:ea typeface="Arial" panose="020B0604020202020204" pitchFamily="34" charset="0"/>
                          <a:cs typeface="Arial" panose="020B0604020202020204" pitchFamily="34" charset="0"/>
                        </a:rPr>
                        <a:t>0.2% of </a:t>
                      </a:r>
                      <a:r>
                        <a:rPr lang="en-US" sz="1000" b="1" dirty="0" err="1">
                          <a:effectLst/>
                          <a:latin typeface="Arial" panose="020B0604020202020204" pitchFamily="34" charset="0"/>
                          <a:ea typeface="Arial" panose="020B0604020202020204" pitchFamily="34" charset="0"/>
                          <a:cs typeface="Arial" panose="020B0604020202020204" pitchFamily="34" charset="0"/>
                        </a:rPr>
                        <a:t>bsl</a:t>
                      </a:r>
                      <a:r>
                        <a:rPr lang="en-US" sz="1000" b="1" dirty="0">
                          <a:effectLst/>
                          <a:latin typeface="Arial" panose="020B0604020202020204" pitchFamily="34" charset="0"/>
                          <a:ea typeface="Arial" panose="020B0604020202020204" pitchFamily="34" charset="0"/>
                          <a:cs typeface="Arial" panose="020B0604020202020204" pitchFamily="34" charset="0"/>
                        </a:rPr>
                        <a:t>. GDP</a:t>
                      </a:r>
                      <a:r>
                        <a:rPr lang="en-US" sz="800" dirty="0">
                          <a:effectLst/>
                          <a:latin typeface="Arial" panose="020B0604020202020204" pitchFamily="34" charset="0"/>
                          <a:ea typeface="Arial" panose="020B0604020202020204" pitchFamily="34" charset="0"/>
                          <a:cs typeface="Arial" panose="020B0604020202020204" pitchFamily="34" charset="0"/>
                        </a:rPr>
                        <a:t>, staff calc.)</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Negligible</a:t>
                      </a:r>
                      <a:r>
                        <a:rPr lang="en-US" sz="800" b="1" dirty="0">
                          <a:effectLst/>
                          <a:latin typeface="Arial" panose="020B0604020202020204" pitchFamily="34" charset="0"/>
                          <a:ea typeface="Arial" panose="020B0604020202020204" pitchFamily="34" charset="0"/>
                          <a:cs typeface="Arial" panose="020B0604020202020204" pitchFamily="34" charset="0"/>
                        </a:rPr>
                        <a:t> </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- 0.4%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 GDP </a:t>
                      </a:r>
                      <a:r>
                        <a:rPr lang="en-US" sz="800" dirty="0">
                          <a:effectLst/>
                          <a:latin typeface="Arial" panose="020B0604020202020204" pitchFamily="34" charset="0"/>
                          <a:ea typeface="Arial" panose="020B0604020202020204" pitchFamily="34" charset="0"/>
                          <a:cs typeface="Arial" panose="020B0604020202020204" pitchFamily="34" charset="0"/>
                        </a:rPr>
                        <a:t>green-only (capital services)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0.2%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0.3% GDP </a:t>
                      </a:r>
                      <a:r>
                        <a:rPr lang="en-US" sz="800" dirty="0">
                          <a:effectLst/>
                          <a:latin typeface="Arial" panose="020B0604020202020204" pitchFamily="34" charset="0"/>
                          <a:ea typeface="Arial" panose="020B0604020202020204" pitchFamily="34" charset="0"/>
                          <a:cs typeface="Arial" panose="020B0604020202020204" pitchFamily="34" charset="0"/>
                        </a:rPr>
                        <a:t>electricity-intensive-only</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(~0.1 and ~1.1 in ’50)</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0.7% GDP</a:t>
                      </a:r>
                      <a:r>
                        <a:rPr lang="en-US" sz="800" dirty="0">
                          <a:effectLst/>
                          <a:latin typeface="Arial" panose="020B0604020202020204" pitchFamily="34" charset="0"/>
                          <a:ea typeface="Arial" panose="020B0604020202020204" pitchFamily="34" charset="0"/>
                          <a:cs typeface="Arial" panose="020B0604020202020204" pitchFamily="34" charset="0"/>
                        </a:rPr>
                        <a:t> broad green aggregate</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In ’30, % of </a:t>
                      </a:r>
                      <a:r>
                        <a:rPr lang="en-US" sz="800" dirty="0" err="1">
                          <a:effectLst/>
                          <a:latin typeface="Arial" panose="020B0604020202020204" pitchFamily="34" charset="0"/>
                          <a:ea typeface="Arial" panose="020B0604020202020204" pitchFamily="34" charset="0"/>
                          <a:cs typeface="Arial" panose="020B0604020202020204" pitchFamily="34" charset="0"/>
                        </a:rPr>
                        <a:t>bsl</a:t>
                      </a:r>
                      <a:r>
                        <a:rPr lang="en-US" sz="800" dirty="0">
                          <a:effectLst/>
                          <a:latin typeface="Arial" panose="020B0604020202020204" pitchFamily="34" charset="0"/>
                          <a:ea typeface="Arial" panose="020B0604020202020204" pitchFamily="34" charset="0"/>
                          <a:cs typeface="Arial" panose="020B0604020202020204" pitchFamily="34" charset="0"/>
                        </a:rPr>
                        <a:t>. GDP:</a:t>
                      </a:r>
                      <a:br>
                        <a:rPr lang="en-US" sz="800" b="1"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1.3% GDP</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b="1" dirty="0">
                          <a:effectLst/>
                          <a:latin typeface="Arial" panose="020B0604020202020204" pitchFamily="34" charset="0"/>
                          <a:ea typeface="Arial" panose="020B0604020202020204" pitchFamily="34" charset="0"/>
                          <a:cs typeface="Arial" panose="020B0604020202020204" pitchFamily="34" charset="0"/>
                        </a:rPr>
                        <a:t>~ 1.5% GDP </a:t>
                      </a:r>
                      <a:r>
                        <a:rPr lang="en-US" sz="800" dirty="0">
                          <a:effectLst/>
                          <a:latin typeface="Arial" panose="020B0604020202020204" pitchFamily="34" charset="0"/>
                          <a:ea typeface="Arial" panose="020B0604020202020204" pitchFamily="34" charset="0"/>
                          <a:cs typeface="Arial" panose="020B0604020202020204" pitchFamily="34" charset="0"/>
                        </a:rPr>
                        <a:t>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3683533"/>
                  </a:ext>
                </a:extLst>
              </a:tr>
              <a:tr h="435927">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Framework</a:t>
                      </a:r>
                      <a:r>
                        <a:rPr lang="en-US" sz="800" b="1">
                          <a:effectLst/>
                          <a:latin typeface="Arial" panose="020B0604020202020204" pitchFamily="34" charset="0"/>
                          <a:ea typeface="Arial" panose="020B0604020202020204" pitchFamily="34" charset="0"/>
                          <a:cs typeface="Arial" panose="020B0604020202020204" pitchFamily="34" charset="0"/>
                        </a:rPr>
                        <a:t> </a:t>
                      </a:r>
                      <a:br>
                        <a:rPr lang="en-US" sz="800">
                          <a:effectLst/>
                          <a:latin typeface="Arial" panose="020B0604020202020204" pitchFamily="34" charset="0"/>
                          <a:ea typeface="Arial" panose="020B0604020202020204" pitchFamily="34" charset="0"/>
                          <a:cs typeface="Arial" panose="020B0604020202020204" pitchFamily="34" charset="0"/>
                        </a:rPr>
                      </a:br>
                      <a:endParaRPr lang="en-US" sz="80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Remap, Plexos and Flextool energy system models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n/a</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PRIMES and PRIMES- TREMOVE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Global Energy and Climate model</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JRC-GEM-E3 (with inputs from PRIMES and POLES-JRC)</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OECD ENV-Linkages</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ECB’s New Area-Wide Model with disaggregated energy production and use</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E-QUEST, model with aggregated clean and dirty sectors</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GMMET</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(see model description below)</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4712760"/>
                  </a:ext>
                </a:extLst>
              </a:tr>
              <a:tr h="125583">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Gross or Net investment </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Gross</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lnSpc>
                          <a:spcPct val="107000"/>
                        </a:lnSpc>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Net (total inv.)</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1862228"/>
                  </a:ext>
                </a:extLst>
              </a:tr>
              <a:tr h="125583">
                <a:tc gridSpan="11">
                  <a:txBody>
                    <a:bodyPr/>
                    <a:lstStyle/>
                    <a:p>
                      <a:pPr marL="0" marR="0" algn="ctr">
                        <a:buNone/>
                      </a:pPr>
                      <a:r>
                        <a:rPr lang="en-US" sz="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Authors’ Calculations</a:t>
                      </a: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4903332"/>
                  </a:ext>
                </a:extLst>
              </a:tr>
              <a:tr h="435927">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Effort in 2030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(in MMT)</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220 extrapolating hist.’19 – ‘23</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 500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150</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150 (France 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450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200 </a:t>
                      </a:r>
                    </a:p>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avg. ’26-‘30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300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 300 </a:t>
                      </a:r>
                    </a:p>
                    <a:p>
                      <a:pPr marL="0" marR="0" algn="l">
                        <a:buNone/>
                      </a:pPr>
                      <a:r>
                        <a:rPr lang="en-US" sz="800">
                          <a:effectLst/>
                          <a:latin typeface="Arial" panose="020B0604020202020204" pitchFamily="34" charset="0"/>
                          <a:ea typeface="Arial" panose="020B0604020202020204" pitchFamily="34" charset="0"/>
                          <a:cs typeface="Arial" panose="020B0604020202020204" pitchFamily="34" charset="0"/>
                        </a:rPr>
                        <a:t>avg.’23-‘30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a:t>
                      </a:r>
                      <a:r>
                        <a:rPr lang="en-US" sz="800" b="1" dirty="0">
                          <a:effectLst/>
                          <a:latin typeface="Arial" panose="020B0604020202020204" pitchFamily="34" charset="0"/>
                          <a:ea typeface="Arial" panose="020B0604020202020204" pitchFamily="34" charset="0"/>
                          <a:cs typeface="Arial" panose="020B0604020202020204" pitchFamily="34" charset="0"/>
                        </a:rPr>
                        <a:t> </a:t>
                      </a:r>
                      <a:r>
                        <a:rPr lang="en-US" sz="800" dirty="0">
                          <a:effectLst/>
                          <a:latin typeface="Arial" panose="020B0604020202020204" pitchFamily="34" charset="0"/>
                          <a:ea typeface="Arial" panose="020B0604020202020204" pitchFamily="34" charset="0"/>
                          <a:cs typeface="Arial" panose="020B0604020202020204" pitchFamily="34" charset="0"/>
                        </a:rPr>
                        <a:t>220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~300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~700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9619198"/>
                  </a:ext>
                </a:extLst>
              </a:tr>
              <a:tr h="797995">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Additional annual investment per mitigated tCO</a:t>
                      </a:r>
                      <a:r>
                        <a:rPr lang="en-US" sz="1000" b="1" baseline="-25000" dirty="0">
                          <a:effectLst/>
                          <a:latin typeface="Arial" panose="020B0604020202020204" pitchFamily="34" charset="0"/>
                          <a:ea typeface="Arial" panose="020B0604020202020204" pitchFamily="34" charset="0"/>
                          <a:cs typeface="Arial" panose="020B0604020202020204" pitchFamily="34" charset="0"/>
                        </a:rPr>
                        <a:t>2</a:t>
                      </a:r>
                      <a:r>
                        <a:rPr lang="en-US" sz="1000" b="1" dirty="0">
                          <a:effectLst/>
                          <a:latin typeface="Arial" panose="020B0604020202020204" pitchFamily="34" charset="0"/>
                          <a:ea typeface="Arial" panose="020B0604020202020204" pitchFamily="34" charset="0"/>
                          <a:cs typeface="Arial" panose="020B0604020202020204" pitchFamily="34" charset="0"/>
                        </a:rPr>
                        <a:t>Eq</a:t>
                      </a:r>
                      <a:r>
                        <a:rPr lang="en-US" sz="1000" dirty="0">
                          <a:effectLst/>
                          <a:latin typeface="Arial" panose="020B0604020202020204" pitchFamily="34" charset="0"/>
                          <a:ea typeface="Arial" panose="020B0604020202020204" pitchFamily="34" charset="0"/>
                          <a:cs typeface="Arial" panose="020B0604020202020204" pitchFamily="34" charset="0"/>
                        </a:rPr>
                        <a:t>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(euros/tCO2e standardized for comparison)</a:t>
                      </a:r>
                    </a:p>
                  </a:txBody>
                  <a:tcPr marL="26087" marR="26087" marT="13044" marB="130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1500 green-only extrapolating hist.’19 – ‘23</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650 green-only</a:t>
                      </a:r>
                      <a:r>
                        <a:rPr lang="en-US" sz="800" dirty="0">
                          <a:effectLst/>
                          <a:latin typeface="Arial" panose="020B0604020202020204" pitchFamily="34" charset="0"/>
                          <a:ea typeface="Arial" panose="020B0604020202020204" pitchFamily="34" charset="0"/>
                          <a:cs typeface="Arial" panose="020B0604020202020204" pitchFamily="34" charset="0"/>
                        </a:rPr>
                        <a:t> assuming constant ’23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~550 green-only</a:t>
                      </a:r>
                      <a:r>
                        <a:rPr lang="en-US" sz="800" dirty="0">
                          <a:effectLst/>
                          <a:latin typeface="Arial" panose="020B0604020202020204" pitchFamily="34" charset="0"/>
                          <a:ea typeface="Arial" panose="020B0604020202020204" pitchFamily="34" charset="0"/>
                          <a:cs typeface="Arial" panose="020B0604020202020204" pitchFamily="34" charset="0"/>
                        </a:rPr>
                        <a:t> on avg. ‘25-’50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~500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~800 green-only</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year ‘30</a:t>
                      </a:r>
                      <a:br>
                        <a:rPr lang="en-US" sz="800" dirty="0">
                          <a:effectLst/>
                          <a:latin typeface="Arial" panose="020B0604020202020204" pitchFamily="34" charset="0"/>
                          <a:ea typeface="Arial" panose="020B0604020202020204" pitchFamily="34" charset="0"/>
                          <a:cs typeface="Arial" panose="020B0604020202020204" pitchFamily="34" charset="0"/>
                        </a:rPr>
                      </a:br>
                      <a:endParaRPr lang="en-US" sz="800" dirty="0">
                        <a:effectLst/>
                        <a:latin typeface="Arial" panose="020B0604020202020204" pitchFamily="34" charset="0"/>
                        <a:ea typeface="Arial" panose="020B0604020202020204" pitchFamily="34" charset="0"/>
                        <a:cs typeface="Arial" panose="020B0604020202020204" pitchFamily="34" charset="0"/>
                      </a:endParaRP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 </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green only </a:t>
                      </a:r>
                      <a:r>
                        <a:rPr lang="en-US" sz="800" dirty="0">
                          <a:effectLst/>
                          <a:latin typeface="Arial" panose="020B0604020202020204" pitchFamily="34" charset="0"/>
                          <a:ea typeface="Arial" panose="020B0604020202020204" pitchFamily="34" charset="0"/>
                          <a:cs typeface="Arial" panose="020B0604020202020204" pitchFamily="34" charset="0"/>
                        </a:rPr>
                        <a:t>inv. on avg. ‘21-’30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green-only</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100 total inv.  </a:t>
                      </a:r>
                    </a:p>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Negligible</a:t>
                      </a:r>
                      <a:endParaRPr lang="en-US" sz="800" b="1" dirty="0">
                        <a:effectLst/>
                        <a:latin typeface="Arial" panose="020B0604020202020204" pitchFamily="34" charset="0"/>
                        <a:ea typeface="Arial" panose="020B0604020202020204" pitchFamily="34" charset="0"/>
                        <a:cs typeface="Arial" panose="020B0604020202020204" pitchFamily="34" charset="0"/>
                      </a:endParaRP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b="0" dirty="0">
                          <a:effectLst/>
                          <a:latin typeface="Arial" panose="020B0604020202020204" pitchFamily="34" charset="0"/>
                          <a:ea typeface="Arial" panose="020B0604020202020204" pitchFamily="34" charset="0"/>
                          <a:cs typeface="Arial" panose="020B0604020202020204" pitchFamily="34" charset="0"/>
                        </a:rPr>
                        <a:t>Negative total inv.</a:t>
                      </a:r>
                      <a:br>
                        <a:rPr lang="en-US" sz="800" b="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 20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800" dirty="0">
                          <a:effectLst/>
                          <a:latin typeface="Arial" panose="020B0604020202020204" pitchFamily="34" charset="0"/>
                          <a:ea typeface="Arial" panose="020B0604020202020204" pitchFamily="34" charset="0"/>
                          <a:cs typeface="Arial" panose="020B0604020202020204" pitchFamily="34" charset="0"/>
                        </a:rPr>
                        <a:t>~100 total inv. </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~200 electricity-intensive-only</a:t>
                      </a:r>
                    </a:p>
                    <a:p>
                      <a:pPr marL="0" marR="0" algn="l">
                        <a:buNone/>
                      </a:pPr>
                      <a:r>
                        <a:rPr lang="en-US" sz="1000" b="1" dirty="0">
                          <a:effectLst/>
                          <a:latin typeface="Arial" panose="020B0604020202020204" pitchFamily="34" charset="0"/>
                          <a:ea typeface="Arial" panose="020B0604020202020204" pitchFamily="34" charset="0"/>
                          <a:cs typeface="Arial" panose="020B0604020202020204" pitchFamily="34" charset="0"/>
                        </a:rPr>
                        <a:t>~ 500 broad green aggregate</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 </a:t>
                      </a:r>
                    </a:p>
                  </a:txBody>
                  <a:tcPr marL="26087" marR="26087" marT="13044" marB="13044">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l">
                        <a:buNone/>
                      </a:pPr>
                      <a:r>
                        <a:rPr lang="en-US" sz="1000" dirty="0">
                          <a:effectLst/>
                          <a:latin typeface="Arial" panose="020B0604020202020204" pitchFamily="34" charset="0"/>
                          <a:ea typeface="Arial" panose="020B0604020202020204" pitchFamily="34" charset="0"/>
                          <a:cs typeface="Arial" panose="020B0604020202020204" pitchFamily="34" charset="0"/>
                        </a:rPr>
                        <a:t>~400 total inv.</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1000" b="1" dirty="0">
                          <a:effectLst/>
                          <a:latin typeface="Arial" panose="020B0604020202020204" pitchFamily="34" charset="0"/>
                          <a:ea typeface="Arial" panose="020B0604020202020204" pitchFamily="34" charset="0"/>
                          <a:cs typeface="Arial" panose="020B0604020202020204" pitchFamily="34" charset="0"/>
                        </a:rPr>
                        <a:t>~450 green-only</a:t>
                      </a:r>
                      <a:br>
                        <a:rPr lang="en-US" sz="800" dirty="0">
                          <a:effectLst/>
                          <a:latin typeface="Arial" panose="020B0604020202020204" pitchFamily="34" charset="0"/>
                          <a:ea typeface="Arial" panose="020B0604020202020204" pitchFamily="34" charset="0"/>
                          <a:cs typeface="Arial" panose="020B0604020202020204" pitchFamily="34" charset="0"/>
                        </a:rPr>
                      </a:br>
                      <a:r>
                        <a:rPr lang="en-US" sz="800" dirty="0">
                          <a:effectLst/>
                          <a:latin typeface="Arial" panose="020B0604020202020204" pitchFamily="34" charset="0"/>
                          <a:ea typeface="Arial" panose="020B0604020202020204" pitchFamily="34" charset="0"/>
                          <a:cs typeface="Arial" panose="020B0604020202020204" pitchFamily="34" charset="0"/>
                        </a:rPr>
                        <a:t>year ’30</a:t>
                      </a:r>
                    </a:p>
                  </a:txBody>
                  <a:tcPr marL="26087" marR="26087" marT="13044" marB="13044">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238637"/>
                  </a:ext>
                </a:extLst>
              </a:tr>
            </a:tbl>
          </a:graphicData>
        </a:graphic>
      </p:graphicFrame>
      <p:sp>
        <p:nvSpPr>
          <p:cNvPr id="2" name="Title 3">
            <a:extLst>
              <a:ext uri="{FF2B5EF4-FFF2-40B4-BE49-F238E27FC236}">
                <a16:creationId xmlns:a16="http://schemas.microsoft.com/office/drawing/2014/main" id="{560D48B5-1E0F-EABD-5C08-C7664F515CD5}"/>
              </a:ext>
            </a:extLst>
          </p:cNvPr>
          <p:cNvSpPr txBox="1">
            <a:spLocks/>
          </p:cNvSpPr>
          <p:nvPr/>
        </p:nvSpPr>
        <p:spPr>
          <a:xfrm>
            <a:off x="181708" y="143735"/>
            <a:ext cx="3262023" cy="140447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r>
              <a:rPr lang="en-US" dirty="0"/>
              <a:t>Investment costs in existing studies </a:t>
            </a:r>
          </a:p>
        </p:txBody>
      </p:sp>
      <p:sp>
        <p:nvSpPr>
          <p:cNvPr id="10" name="Rectangle 9">
            <a:extLst>
              <a:ext uri="{FF2B5EF4-FFF2-40B4-BE49-F238E27FC236}">
                <a16:creationId xmlns:a16="http://schemas.microsoft.com/office/drawing/2014/main" id="{0B4AB90A-A96D-C283-5F69-DDB1A7C2784E}"/>
              </a:ext>
            </a:extLst>
          </p:cNvPr>
          <p:cNvSpPr/>
          <p:nvPr/>
        </p:nvSpPr>
        <p:spPr>
          <a:xfrm>
            <a:off x="1359673" y="5690018"/>
            <a:ext cx="5247861" cy="110385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219EE98-6331-0044-C796-CDEC55A49990}"/>
              </a:ext>
            </a:extLst>
          </p:cNvPr>
          <p:cNvSpPr/>
          <p:nvPr/>
        </p:nvSpPr>
        <p:spPr>
          <a:xfrm>
            <a:off x="6687054" y="5693506"/>
            <a:ext cx="4145274" cy="110385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A8D1CC-FD3B-1046-56FA-C836106170A0}"/>
              </a:ext>
            </a:extLst>
          </p:cNvPr>
          <p:cNvSpPr txBox="1"/>
          <p:nvPr/>
        </p:nvSpPr>
        <p:spPr>
          <a:xfrm>
            <a:off x="2215089" y="6241945"/>
            <a:ext cx="4544258" cy="369332"/>
          </a:xfrm>
          <a:prstGeom prst="rect">
            <a:avLst/>
          </a:prstGeom>
          <a:noFill/>
        </p:spPr>
        <p:txBody>
          <a:bodyPr wrap="square" rtlCol="0">
            <a:spAutoFit/>
          </a:bodyPr>
          <a:lstStyle/>
          <a:p>
            <a:r>
              <a:rPr lang="en-US" b="1" dirty="0">
                <a:solidFill>
                  <a:srgbClr val="25D129"/>
                </a:solidFill>
              </a:rPr>
              <a:t>~ avg. green €600 green inv. / tCO2e</a:t>
            </a:r>
          </a:p>
        </p:txBody>
      </p:sp>
      <p:sp>
        <p:nvSpPr>
          <p:cNvPr id="6" name="TextBox 5">
            <a:extLst>
              <a:ext uri="{FF2B5EF4-FFF2-40B4-BE49-F238E27FC236}">
                <a16:creationId xmlns:a16="http://schemas.microsoft.com/office/drawing/2014/main" id="{BFDCA48F-D514-4ED8-8001-8AD1E8F7AFB9}"/>
              </a:ext>
            </a:extLst>
          </p:cNvPr>
          <p:cNvSpPr txBox="1"/>
          <p:nvPr/>
        </p:nvSpPr>
        <p:spPr>
          <a:xfrm>
            <a:off x="3737209" y="-9525"/>
            <a:ext cx="8294258" cy="1554272"/>
          </a:xfrm>
          <a:prstGeom prst="rect">
            <a:avLst/>
          </a:prstGeom>
          <a:noFill/>
        </p:spPr>
        <p:txBody>
          <a:bodyPr wrap="none" rtlCol="0">
            <a:spAutoFit/>
          </a:bodyPr>
          <a:lstStyle/>
          <a:p>
            <a:pPr>
              <a:spcAft>
                <a:spcPts val="600"/>
              </a:spcAft>
            </a:pPr>
            <a:r>
              <a:rPr lang="en-US" sz="1600" dirty="0"/>
              <a:t>Table provides an overview of (selected) studies on Europe’s energy transition</a:t>
            </a:r>
            <a:br>
              <a:rPr lang="en-US" sz="1600" dirty="0"/>
            </a:br>
            <a:r>
              <a:rPr lang="en-US" sz="1600" dirty="0"/>
              <a:t>(“Bottom-up” frameworks are shown on the left, “top-down” on the right)</a:t>
            </a:r>
          </a:p>
          <a:p>
            <a:pPr marL="285750" indent="-285750">
              <a:spcAft>
                <a:spcPts val="600"/>
              </a:spcAft>
              <a:buFont typeface="Arial" panose="020B0604020202020204" pitchFamily="34" charset="0"/>
              <a:buChar char="•"/>
            </a:pPr>
            <a:r>
              <a:rPr lang="en-US" sz="1600" dirty="0"/>
              <a:t>Investment costs in % of GDP: higher in “bottom-up” compared to “top-down”</a:t>
            </a:r>
          </a:p>
          <a:p>
            <a:pPr marL="285750" indent="-285750">
              <a:spcAft>
                <a:spcPts val="600"/>
              </a:spcAft>
              <a:buFont typeface="Arial" panose="020B0604020202020204" pitchFamily="34" charset="0"/>
              <a:buChar char="•"/>
            </a:pPr>
            <a:r>
              <a:rPr lang="en-US" sz="1600" dirty="0"/>
              <a:t>“Standardized” investment costs: </a:t>
            </a:r>
            <a:r>
              <a:rPr lang="en-US" sz="1600" i="1" dirty="0"/>
              <a:t>much</a:t>
            </a:r>
            <a:r>
              <a:rPr lang="en-US" sz="1600" dirty="0"/>
              <a:t> higher in “bottom-up” compared to “top down”</a:t>
            </a:r>
          </a:p>
          <a:p>
            <a:pPr marL="285750" indent="-285750">
              <a:spcAft>
                <a:spcPts val="600"/>
              </a:spcAft>
              <a:buFont typeface="Arial" panose="020B0604020202020204" pitchFamily="34" charset="0"/>
              <a:buChar char="•"/>
            </a:pPr>
            <a:r>
              <a:rPr lang="en-US" sz="1600" dirty="0"/>
              <a:t>Our “top down” study: standardized investment costs closer to those in “bottom-up”</a:t>
            </a:r>
          </a:p>
        </p:txBody>
      </p:sp>
      <p:sp>
        <p:nvSpPr>
          <p:cNvPr id="9" name="TextBox 8">
            <a:extLst>
              <a:ext uri="{FF2B5EF4-FFF2-40B4-BE49-F238E27FC236}">
                <a16:creationId xmlns:a16="http://schemas.microsoft.com/office/drawing/2014/main" id="{30F1F6C1-8BCB-9BFD-57C2-A3B5EBFFC495}"/>
              </a:ext>
            </a:extLst>
          </p:cNvPr>
          <p:cNvSpPr txBox="1"/>
          <p:nvPr/>
        </p:nvSpPr>
        <p:spPr>
          <a:xfrm>
            <a:off x="6687054" y="6164438"/>
            <a:ext cx="4544258" cy="646331"/>
          </a:xfrm>
          <a:prstGeom prst="rect">
            <a:avLst/>
          </a:prstGeom>
          <a:noFill/>
        </p:spPr>
        <p:txBody>
          <a:bodyPr wrap="square" rtlCol="0">
            <a:spAutoFit/>
          </a:bodyPr>
          <a:lstStyle/>
          <a:p>
            <a:r>
              <a:rPr lang="en-US" b="1" dirty="0">
                <a:solidFill>
                  <a:srgbClr val="25D129"/>
                </a:solidFill>
              </a:rPr>
              <a:t>~ avg. green: €150 / tCO2e</a:t>
            </a:r>
            <a:br>
              <a:rPr lang="en-US" b="1" dirty="0">
                <a:solidFill>
                  <a:srgbClr val="25D129"/>
                </a:solidFill>
              </a:rPr>
            </a:br>
            <a:r>
              <a:rPr lang="en-US" b="1" dirty="0">
                <a:solidFill>
                  <a:srgbClr val="C00000"/>
                </a:solidFill>
              </a:rPr>
              <a:t>~ avg. total: €50 / tCO2e </a:t>
            </a:r>
          </a:p>
        </p:txBody>
      </p:sp>
    </p:spTree>
    <p:extLst>
      <p:ext uri="{BB962C8B-B14F-4D97-AF65-F5344CB8AC3E}">
        <p14:creationId xmlns:p14="http://schemas.microsoft.com/office/powerpoint/2010/main" val="2124442806"/>
      </p:ext>
    </p:extLst>
  </p:cSld>
  <p:clrMapOvr>
    <a:masterClrMapping/>
  </p:clrMapOvr>
  <p:transition>
    <p:fade/>
  </p:transition>
</p:sld>
</file>

<file path=ppt/theme/theme1.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ETO_PresentationTemplate-General" id="{248CCC72-6C7F-6C49-A461-748CF6C1596A}" vid="{2A45131A-77D3-EE4B-9B92-96F6CEE6B7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AADDAB9079034AB6F63B580C5B620A" ma:contentTypeVersion="19" ma:contentTypeDescription="Create a new document." ma:contentTypeScope="" ma:versionID="9b7f30ceb49e1709d65c7e7341b3a6d8">
  <xsd:schema xmlns:xsd="http://www.w3.org/2001/XMLSchema" xmlns:xs="http://www.w3.org/2001/XMLSchema" xmlns:p="http://schemas.microsoft.com/office/2006/metadata/properties" xmlns:ns2="6123d145-15f9-4533-b283-f26f35aed326" xmlns:ns3="f0ffe985-48b2-46b4-8cc5-936a3a86543b" targetNamespace="http://schemas.microsoft.com/office/2006/metadata/properties" ma:root="true" ma:fieldsID="343603f090ebd2d10f160ffa4c2815af" ns2:_="" ns3:_="">
    <xsd:import namespace="6123d145-15f9-4533-b283-f26f35aed326"/>
    <xsd:import namespace="f0ffe985-48b2-46b4-8cc5-936a3a8654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3d145-15f9-4533-b283-f26f35aed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b0229-19ef-4425-8520-9f00e8db620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ffe985-48b2-46b4-8cc5-936a3a8654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818b5f-7675-4026-9bba-4b6b01ccb309}" ma:internalName="TaxCatchAll" ma:showField="CatchAllData" ma:web="f0ffe985-48b2-46b4-8cc5-936a3a8654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0ffe985-48b2-46b4-8cc5-936a3a86543b" xsi:nil="true"/>
    <lcf76f155ced4ddcb4097134ff3c332f xmlns="6123d145-15f9-4533-b283-f26f35aed326">
      <Terms xmlns="http://schemas.microsoft.com/office/infopath/2007/PartnerControls"/>
    </lcf76f155ced4ddcb4097134ff3c332f>
    <Notes xmlns="6123d145-15f9-4533-b283-f26f35aed32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742C8C-77A5-45BB-A221-1B8C3C0EDDDE}">
  <ds:schemaRefs>
    <ds:schemaRef ds:uri="6123d145-15f9-4533-b283-f26f35aed326"/>
    <ds:schemaRef ds:uri="f0ffe985-48b2-46b4-8cc5-936a3a8654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BF63FF-1FE9-43FF-8877-574669B4099E}">
  <ds:schemaRefs>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f0ffe985-48b2-46b4-8cc5-936a3a86543b"/>
    <ds:schemaRef ds:uri="http://purl.org/dc/elements/1.1/"/>
    <ds:schemaRef ds:uri="6123d145-15f9-4533-b283-f26f35aed326"/>
    <ds:schemaRef ds:uri="http://www.w3.org/XML/1998/namespace"/>
    <ds:schemaRef ds:uri="http://purl.org/dc/dcmitype/"/>
  </ds:schemaRefs>
</ds:datastoreItem>
</file>

<file path=customXml/itemProps3.xml><?xml version="1.0" encoding="utf-8"?>
<ds:datastoreItem xmlns:ds="http://schemas.openxmlformats.org/officeDocument/2006/customXml" ds:itemID="{4B6A1503-5D80-40B5-B583-5FC820DBC6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2960</TotalTime>
  <Words>9818</Words>
  <Application>Microsoft Office PowerPoint</Application>
  <PresentationFormat>Widescreen</PresentationFormat>
  <Paragraphs>999</Paragraphs>
  <Slides>35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.HelveticaNeueDeskInterface-Regular</vt:lpstr>
      <vt:lpstr>Aptos</vt:lpstr>
      <vt:lpstr>Arial</vt:lpstr>
      <vt:lpstr>Arial Black</vt:lpstr>
      <vt:lpstr>ArialMT</vt:lpstr>
      <vt:lpstr>Calibri</vt:lpstr>
      <vt:lpstr>Cambria Math</vt:lpstr>
      <vt:lpstr>Lucida Grande</vt:lpstr>
      <vt:lpstr>LucidaGrande</vt:lpstr>
      <vt:lpstr>Segoe UI</vt:lpstr>
      <vt:lpstr>Times New Roman</vt:lpstr>
      <vt:lpstr>Wingdings</vt:lpstr>
      <vt:lpstr>Custom Design</vt:lpstr>
      <vt:lpstr>The EU’s Energy Transition:  Investment Impact and Role of Carbon Pricing Revenue Recycling</vt:lpstr>
      <vt:lpstr>PowerPoint Presentation</vt:lpstr>
      <vt:lpstr>Motivation: EU’s ambitious climate targets and policy agenda…</vt:lpstr>
      <vt:lpstr>…entail highly uncertain implications for investment, and thereby for the macroeconomics and political economy of the transition </vt:lpstr>
      <vt:lpstr>It is hard to compare different studies …</vt:lpstr>
      <vt:lpstr>…. but different methodologies drive different results</vt:lpstr>
      <vt:lpstr> </vt:lpstr>
      <vt:lpstr> </vt:lpstr>
      <vt:lpstr> </vt:lpstr>
      <vt:lpstr>What this paper does</vt:lpstr>
      <vt:lpstr>What we find</vt:lpstr>
      <vt:lpstr>PowerPoint Presentation</vt:lpstr>
      <vt:lpstr>Global Macroeconomic Model for the Energy Transition (GMMET) </vt:lpstr>
      <vt:lpstr>Energy-related GMMET features</vt:lpstr>
      <vt:lpstr>Baseline for Simulations</vt:lpstr>
      <vt:lpstr>Policy Scenarios</vt:lpstr>
      <vt:lpstr>PowerPoint Presentation</vt:lpstr>
      <vt:lpstr>Central Scenario: Sectoral effects</vt:lpstr>
      <vt:lpstr>Central Scenario: Macroeconomic effects</vt:lpstr>
      <vt:lpstr>Alternative Scenario: Absent green subsidies… </vt:lpstr>
      <vt:lpstr>PowerPoint Presentation</vt:lpstr>
      <vt:lpstr>Public vs private investment</vt:lpstr>
      <vt:lpstr>PowerPoint Presentation</vt:lpstr>
      <vt:lpstr>Concluding remarks</vt:lpstr>
      <vt:lpstr>Thank you!</vt:lpstr>
      <vt:lpstr>PowerPoint Presentation</vt:lpstr>
      <vt:lpstr> </vt:lpstr>
      <vt:lpstr> NOTES TO COMPARISON TABLE</vt:lpstr>
      <vt:lpstr>Traditional GMMET features </vt:lpstr>
      <vt:lpstr>Heating Sector in GMMET</vt:lpstr>
      <vt:lpstr>PowerPoint Presentation</vt:lpstr>
      <vt:lpstr>GMMET Model</vt:lpstr>
      <vt:lpstr>Energy-Efficiency Capital Modelling</vt:lpstr>
      <vt:lpstr>Energy-Efficiency Capital Modelling</vt:lpstr>
      <vt:lpstr>Central Scenario Sectoral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 visually integrated Fund</dc:title>
  <dc:creator>Nguyen, Luan D.</dc:creator>
  <cp:lastModifiedBy>Voigts, Simon</cp:lastModifiedBy>
  <cp:revision>284</cp:revision>
  <cp:lastPrinted>2025-05-02T17:10:46Z</cp:lastPrinted>
  <dcterms:created xsi:type="dcterms:W3CDTF">2019-01-17T19:28:47Z</dcterms:created>
  <dcterms:modified xsi:type="dcterms:W3CDTF">2026-03-25T07:15:46Z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0x010100D2AADDAB9079034AB6F63B580C5B620A</vt:lpwstr>
  </property>
  <property fmtid="{D5CDD505-2E9C-101B-9397-08002B2CF9AE}" pid="4" name="MSIP_Label_0c07ed86-5dc5-4593-ad03-a8684b843815_Enabled">
    <vt:lpwstr>true</vt:lpwstr>
  </property>
  <property fmtid="{D5CDD505-2E9C-101B-9397-08002B2CF9AE}" pid="5" name="MSIP_Label_0c07ed86-5dc5-4593-ad03-a8684b843815_SetDate">
    <vt:lpwstr>2024-02-26T15:55:29Z</vt:lpwstr>
  </property>
  <property fmtid="{D5CDD505-2E9C-101B-9397-08002B2CF9AE}" pid="6" name="MSIP_Label_0c07ed86-5dc5-4593-ad03-a8684b843815_Method">
    <vt:lpwstr>Standard</vt:lpwstr>
  </property>
  <property fmtid="{D5CDD505-2E9C-101B-9397-08002B2CF9AE}" pid="7" name="MSIP_Label_0c07ed86-5dc5-4593-ad03-a8684b843815_Name">
    <vt:lpwstr>0c07ed86-5dc5-4593-ad03-a8684b843815</vt:lpwstr>
  </property>
  <property fmtid="{D5CDD505-2E9C-101B-9397-08002B2CF9AE}" pid="8" name="MSIP_Label_0c07ed86-5dc5-4593-ad03-a8684b843815_SiteId">
    <vt:lpwstr>8085fa43-302e-45bd-b171-a6648c3b6be7</vt:lpwstr>
  </property>
  <property fmtid="{D5CDD505-2E9C-101B-9397-08002B2CF9AE}" pid="9" name="MSIP_Label_0c07ed86-5dc5-4593-ad03-a8684b843815_ActionId">
    <vt:lpwstr>0a5b4e2a-4e93-4a7b-b261-6e7223ed8316</vt:lpwstr>
  </property>
  <property fmtid="{D5CDD505-2E9C-101B-9397-08002B2CF9AE}" pid="10" name="MSIP_Label_0c07ed86-5dc5-4593-ad03-a8684b843815_ContentBits">
    <vt:lpwstr>0</vt:lpwstr>
  </property>
  <property fmtid="{D5CDD505-2E9C-101B-9397-08002B2CF9AE}" pid="11" name="MediaServiceImageTags">
    <vt:lpwstr/>
  </property>
</Properties>
</file>